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26" r:id="rId3"/>
    <p:sldId id="380" r:id="rId4"/>
    <p:sldId id="381" r:id="rId5"/>
    <p:sldId id="371" r:id="rId6"/>
    <p:sldId id="372" r:id="rId7"/>
    <p:sldId id="374" r:id="rId8"/>
    <p:sldId id="375" r:id="rId9"/>
    <p:sldId id="327" r:id="rId10"/>
    <p:sldId id="270" r:id="rId11"/>
    <p:sldId id="365" r:id="rId12"/>
    <p:sldId id="363" r:id="rId13"/>
    <p:sldId id="368" r:id="rId14"/>
    <p:sldId id="369" r:id="rId15"/>
    <p:sldId id="329" r:id="rId16"/>
    <p:sldId id="330" r:id="rId17"/>
    <p:sldId id="331" r:id="rId18"/>
    <p:sldId id="376" r:id="rId19"/>
    <p:sldId id="377" r:id="rId20"/>
    <p:sldId id="332" r:id="rId21"/>
    <p:sldId id="333" r:id="rId22"/>
    <p:sldId id="378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6" r:id="rId35"/>
    <p:sldId id="347" r:id="rId36"/>
    <p:sldId id="348" r:id="rId37"/>
    <p:sldId id="349" r:id="rId38"/>
    <p:sldId id="350" r:id="rId39"/>
    <p:sldId id="37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5FB667-8BA1-4B4D-BE40-9CF08A5C8306}">
          <p14:sldIdLst>
            <p14:sldId id="256"/>
            <p14:sldId id="326"/>
            <p14:sldId id="380"/>
            <p14:sldId id="381"/>
            <p14:sldId id="371"/>
            <p14:sldId id="372"/>
            <p14:sldId id="374"/>
            <p14:sldId id="375"/>
            <p14:sldId id="327"/>
            <p14:sldId id="270"/>
            <p14:sldId id="365"/>
            <p14:sldId id="363"/>
            <p14:sldId id="368"/>
            <p14:sldId id="369"/>
            <p14:sldId id="329"/>
            <p14:sldId id="330"/>
            <p14:sldId id="331"/>
            <p14:sldId id="376"/>
            <p14:sldId id="377"/>
            <p14:sldId id="332"/>
            <p14:sldId id="333"/>
            <p14:sldId id="378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/>
    <p:restoredTop sz="84009" autoAdjust="0"/>
  </p:normalViewPr>
  <p:slideViewPr>
    <p:cSldViewPr snapToGrid="0">
      <p:cViewPr varScale="1">
        <p:scale>
          <a:sx n="95" d="100"/>
          <a:sy n="95" d="100"/>
        </p:scale>
        <p:origin x="223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C8C01-B29B-49F9-89C3-3FA2EC715832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7BDEA-EA80-4004-931D-818DBB36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9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5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90D9-795D-4C2B-A084-53E3B7DC20A8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19</a:t>
            </a:r>
            <a:br>
              <a:rPr lang="en-US" altLang="zh-CN" dirty="0"/>
            </a:br>
            <a:r>
              <a:rPr lang="en-US" altLang="zh-CN" dirty="0"/>
              <a:t>The Fast File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3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Stack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85900"/>
            <a:ext cx="8458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7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/foo/bar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root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root data</a:t>
            </a:r>
          </a:p>
          <a:p>
            <a:r>
              <a:rPr lang="en-US" dirty="0"/>
              <a:t>Read foo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foo data</a:t>
            </a:r>
          </a:p>
          <a:p>
            <a:r>
              <a:rPr lang="en-US" dirty="0"/>
              <a:t>Read bar </a:t>
            </a:r>
            <a:r>
              <a:rPr lang="en-US" dirty="0" err="1"/>
              <a:t>indoe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3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/foo/bar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bar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data bitmap</a:t>
            </a:r>
          </a:p>
          <a:p>
            <a:r>
              <a:rPr lang="en-US" dirty="0"/>
              <a:t>Write data bitmap</a:t>
            </a:r>
          </a:p>
          <a:p>
            <a:r>
              <a:rPr lang="en-US" dirty="0"/>
              <a:t>Write bar data</a:t>
            </a:r>
          </a:p>
          <a:p>
            <a:r>
              <a:rPr lang="en-US" dirty="0"/>
              <a:t>Write bar </a:t>
            </a:r>
            <a:r>
              <a:rPr lang="en-US" dirty="0" err="1"/>
              <a:t>inode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5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/foo/bar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dirty="0"/>
              <a:t>eallocate the file descriptor</a:t>
            </a:r>
          </a:p>
          <a:p>
            <a:r>
              <a:rPr lang="en-US" altLang="zh-CN" dirty="0"/>
              <a:t>No disk I/</a:t>
            </a:r>
            <a:r>
              <a:rPr lang="en-US" altLang="zh-CN" dirty="0" err="1"/>
              <a:t>Os</a:t>
            </a:r>
            <a:r>
              <a:rPr lang="en-US" altLang="zh-CN" dirty="0"/>
              <a:t> take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9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avoid excessive I/O?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cache</a:t>
            </a:r>
          </a:p>
          <a:p>
            <a:r>
              <a:rPr lang="en-US" dirty="0"/>
              <a:t>Unified page cache for read and write buffering</a:t>
            </a:r>
          </a:p>
          <a:p>
            <a:pPr lvl="1"/>
            <a:r>
              <a:rPr lang="en-US" dirty="0"/>
              <a:t>Instead of a dedicated file-system cache, draw pages from a common pool for FS and processes.</a:t>
            </a:r>
          </a:p>
          <a:p>
            <a:r>
              <a:rPr lang="en-US" dirty="0"/>
              <a:t>Cache benefits read traffic more than write traffic</a:t>
            </a:r>
          </a:p>
          <a:p>
            <a:r>
              <a:rPr lang="en-US" dirty="0"/>
              <a:t>For write: batch, schedule, and avoid</a:t>
            </a:r>
          </a:p>
          <a:p>
            <a:r>
              <a:rPr lang="en-US" dirty="0"/>
              <a:t>A trade-off between performance and reliability</a:t>
            </a:r>
          </a:p>
          <a:p>
            <a:pPr lvl="1"/>
            <a:r>
              <a:rPr lang="en-US" dirty="0"/>
              <a:t>We decide: how much to buffer, how long to buffer…</a:t>
            </a:r>
          </a:p>
        </p:txBody>
      </p:sp>
    </p:spTree>
    <p:extLst>
      <p:ext uri="{BB962C8B-B14F-4D97-AF65-F5344CB8AC3E}">
        <p14:creationId xmlns:p14="http://schemas.microsoft.com/office/powerpoint/2010/main" val="81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Building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state of the art</a:t>
            </a:r>
          </a:p>
          <a:p>
            <a:r>
              <a:rPr lang="en-US" dirty="0"/>
              <a:t>Measure it, identify problems</a:t>
            </a:r>
          </a:p>
          <a:p>
            <a:r>
              <a:rPr lang="en-US" dirty="0"/>
              <a:t>Get idea</a:t>
            </a:r>
          </a:p>
          <a:p>
            <a:r>
              <a:rPr lang="en-US" dirty="0"/>
              <a:t>Build it!</a:t>
            </a:r>
          </a:p>
          <a:p>
            <a:pPr lvl="1"/>
            <a:r>
              <a:rPr lang="en-US" dirty="0"/>
              <a:t>(also good for doing publishable research)</a:t>
            </a:r>
          </a:p>
        </p:txBody>
      </p:sp>
    </p:spTree>
    <p:extLst>
      <p:ext uri="{BB962C8B-B14F-4D97-AF65-F5344CB8AC3E}">
        <p14:creationId xmlns:p14="http://schemas.microsoft.com/office/powerpoint/2010/main" val="220210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for the Original UNIX 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68539"/>
            <a:ext cx="7886700" cy="3608424"/>
          </a:xfrm>
        </p:spPr>
        <p:txBody>
          <a:bodyPr/>
          <a:lstStyle/>
          <a:p>
            <a:r>
              <a:rPr lang="en-US" dirty="0"/>
              <a:t>Only super block, </a:t>
            </a:r>
            <a:r>
              <a:rPr lang="en-US" dirty="0" err="1"/>
              <a:t>inode</a:t>
            </a:r>
            <a:r>
              <a:rPr lang="en-US" dirty="0"/>
              <a:t> blocks, and data blocks</a:t>
            </a:r>
          </a:p>
          <a:p>
            <a:r>
              <a:rPr lang="en-US" dirty="0"/>
              <a:t>Free lists are embedded in </a:t>
            </a:r>
            <a:r>
              <a:rPr lang="en-US" dirty="0" err="1"/>
              <a:t>inodes</a:t>
            </a:r>
            <a:r>
              <a:rPr lang="en-US" dirty="0"/>
              <a:t>, data blocks</a:t>
            </a:r>
          </a:p>
          <a:p>
            <a:r>
              <a:rPr lang="en-US" dirty="0"/>
              <a:t>Data blocks are 512 bytes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0859" y="1808251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8802" y="1808251"/>
            <a:ext cx="73074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8996" y="1808250"/>
            <a:ext cx="330057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3682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FS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of the art: original UNIX file system.</a:t>
            </a:r>
          </a:p>
          <a:p>
            <a:r>
              <a:rPr lang="en-US" dirty="0"/>
              <a:t>Measure throughput for file reads/writes.</a:t>
            </a:r>
          </a:p>
          <a:p>
            <a:r>
              <a:rPr lang="en-US" dirty="0"/>
              <a:t>Compare to theoretical max, which is…</a:t>
            </a:r>
          </a:p>
          <a:p>
            <a:pPr marL="0" indent="0">
              <a:buNone/>
            </a:pPr>
            <a:r>
              <a:rPr lang="en-US" dirty="0"/>
              <a:t>	disk bandwidth</a:t>
            </a:r>
          </a:p>
          <a:p>
            <a:r>
              <a:rPr lang="en-US" dirty="0"/>
              <a:t>Old UNIX file system: only 2% of potential. Why?</a:t>
            </a:r>
          </a:p>
        </p:txBody>
      </p:sp>
    </p:spTree>
    <p:extLst>
      <p:ext uri="{BB962C8B-B14F-4D97-AF65-F5344CB8AC3E}">
        <p14:creationId xmlns:p14="http://schemas.microsoft.com/office/powerpoint/2010/main" val="9847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performance before/after aging?</a:t>
            </a:r>
          </a:p>
          <a:p>
            <a:pPr lvl="1"/>
            <a:r>
              <a:rPr lang="en-US" dirty="0"/>
              <a:t>New FS: 17.5% of disk bandwidth</a:t>
            </a:r>
          </a:p>
          <a:p>
            <a:pPr lvl="1"/>
            <a:r>
              <a:rPr lang="en-US" dirty="0"/>
              <a:t>Few weeks old: 3% of disk bandwidth</a:t>
            </a:r>
          </a:p>
          <a:p>
            <a:r>
              <a:rPr lang="en-US" dirty="0"/>
              <a:t>FS is probably becoming fragmented over time.</a:t>
            </a:r>
          </a:p>
          <a:p>
            <a:r>
              <a:rPr lang="en-US" dirty="0"/>
              <a:t>Free list makes contiguous chunks hard to find.</a:t>
            </a:r>
          </a:p>
        </p:txBody>
      </p:sp>
    </p:spTree>
    <p:extLst>
      <p:ext uri="{BB962C8B-B14F-4D97-AF65-F5344CB8AC3E}">
        <p14:creationId xmlns:p14="http://schemas.microsoft.com/office/powerpoint/2010/main" val="33624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block size affect performance?</a:t>
            </a:r>
          </a:p>
          <a:p>
            <a:r>
              <a:rPr lang="en-US" dirty="0"/>
              <a:t>Try doubling it!</a:t>
            </a:r>
          </a:p>
          <a:p>
            <a:pPr lvl="1"/>
            <a:r>
              <a:rPr lang="en-US" dirty="0"/>
              <a:t>Performance more than doubled.</a:t>
            </a:r>
          </a:p>
          <a:p>
            <a:r>
              <a:rPr lang="en-US" dirty="0"/>
              <a:t>Logically adjacent blocks are probably not physically adjacent.</a:t>
            </a:r>
          </a:p>
          <a:p>
            <a:r>
              <a:rPr lang="en-US" dirty="0"/>
              <a:t>Smaller blocks cause more indirect I/O.</a:t>
            </a:r>
          </a:p>
        </p:txBody>
      </p:sp>
    </p:spTree>
    <p:extLst>
      <p:ext uri="{BB962C8B-B14F-4D97-AF65-F5344CB8AC3E}">
        <p14:creationId xmlns:p14="http://schemas.microsoft.com/office/powerpoint/2010/main" val="16792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File-System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pPr lvl="1"/>
            <a:r>
              <a:rPr lang="en-US" altLang="zh-CN" dirty="0"/>
              <a:t>VSFS: Very Simple File System</a:t>
            </a:r>
            <a:endParaRPr lang="en-US" dirty="0"/>
          </a:p>
          <a:p>
            <a:pPr lvl="1"/>
            <a:r>
              <a:rPr lang="en-US" dirty="0"/>
              <a:t>FFS: Fast File System</a:t>
            </a:r>
          </a:p>
          <a:p>
            <a:pPr lvl="1"/>
            <a:r>
              <a:rPr lang="en-US" dirty="0"/>
              <a:t>LFS: Log-Structured File System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NFS: Network File System</a:t>
            </a:r>
          </a:p>
          <a:p>
            <a:pPr lvl="1"/>
            <a:r>
              <a:rPr lang="en-US" dirty="0"/>
              <a:t>AFS: Andrew File System</a:t>
            </a:r>
          </a:p>
        </p:txBody>
      </p:sp>
    </p:spTree>
    <p:extLst>
      <p:ext uri="{BB962C8B-B14F-4D97-AF65-F5344CB8AC3E}">
        <p14:creationId xmlns:p14="http://schemas.microsoft.com/office/powerpoint/2010/main" val="336071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FS Observations: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distance between </a:t>
            </a:r>
            <a:r>
              <a:rPr lang="en-US" dirty="0" err="1"/>
              <a:t>inodes</a:t>
            </a:r>
            <a:r>
              <a:rPr lang="en-US" dirty="0"/>
              <a:t>/data</a:t>
            </a:r>
          </a:p>
          <a:p>
            <a:r>
              <a:rPr lang="en-US" dirty="0" err="1"/>
              <a:t>inodes</a:t>
            </a:r>
            <a:r>
              <a:rPr lang="en-US" dirty="0"/>
              <a:t> in single </a:t>
            </a:r>
            <a:r>
              <a:rPr lang="en-US" dirty="0" err="1"/>
              <a:t>dir</a:t>
            </a:r>
            <a:r>
              <a:rPr lang="en-US" dirty="0"/>
              <a:t> not close to one another</a:t>
            </a:r>
          </a:p>
          <a:p>
            <a:r>
              <a:rPr lang="en-US" dirty="0"/>
              <a:t>small blocks (512 bytes)</a:t>
            </a:r>
          </a:p>
          <a:p>
            <a:r>
              <a:rPr lang="en-US" dirty="0"/>
              <a:t>blocks laid out poorly</a:t>
            </a:r>
          </a:p>
          <a:p>
            <a:r>
              <a:rPr lang="en-US" dirty="0"/>
              <a:t>free list becomes scrambled, causes random </a:t>
            </a:r>
            <a:r>
              <a:rPr lang="en-US" dirty="0" err="1"/>
              <a:t>alloc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1201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Problem: old FS treats disk like RAM!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Solution: a disk-aware FS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How do RAM and disk behave differently?</a:t>
            </a:r>
          </a:p>
        </p:txBody>
      </p:sp>
    </p:spTree>
    <p:extLst>
      <p:ext uri="{BB962C8B-B14F-4D97-AF65-F5344CB8AC3E}">
        <p14:creationId xmlns:p14="http://schemas.microsoft.com/office/powerpoint/2010/main" val="11825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big blocks without wasting space</a:t>
            </a:r>
          </a:p>
          <a:p>
            <a:r>
              <a:rPr lang="en-US" dirty="0"/>
              <a:t>How to place data on disk</a:t>
            </a:r>
          </a:p>
        </p:txBody>
      </p:sp>
    </p:spTree>
    <p:extLst>
      <p:ext uri="{BB962C8B-B14F-4D97-AF65-F5344CB8AC3E}">
        <p14:creationId xmlns:p14="http://schemas.microsoft.com/office/powerpoint/2010/main" val="2297789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1: Bitmaps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64440"/>
            <a:ext cx="7886700" cy="3012522"/>
          </a:xfrm>
        </p:spPr>
        <p:txBody>
          <a:bodyPr/>
          <a:lstStyle/>
          <a:p>
            <a:r>
              <a:rPr lang="en-US" dirty="0"/>
              <a:t>Use bitmaps instead of free list.</a:t>
            </a:r>
          </a:p>
          <a:p>
            <a:r>
              <a:rPr lang="en-US" dirty="0"/>
              <a:t>Provides more flexibility, with more global view.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0859" y="1808251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8802" y="1808251"/>
            <a:ext cx="73074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8996" y="1808250"/>
            <a:ext cx="330057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6768" y="2423015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802" y="2423015"/>
            <a:ext cx="582430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1108" y="2423015"/>
            <a:ext cx="330057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80795" y="2423015"/>
            <a:ext cx="73074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6480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2: Groups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would the distance between </a:t>
            </a:r>
            <a:r>
              <a:rPr lang="en-US" dirty="0" err="1"/>
              <a:t>inode</a:t>
            </a:r>
            <a:r>
              <a:rPr lang="en-US" dirty="0"/>
              <a:t> block and data block affect performance?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strategy: allocate </a:t>
            </a:r>
            <a:r>
              <a:rPr lang="en-US" dirty="0" err="1"/>
              <a:t>inodes</a:t>
            </a:r>
            <a:r>
              <a:rPr lang="en-US" dirty="0"/>
              <a:t> and data blocks in same group.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810" y="1816555"/>
            <a:ext cx="318499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2868" y="1816555"/>
            <a:ext cx="595878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19388" y="1816555"/>
            <a:ext cx="584534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13305" y="1816555"/>
            <a:ext cx="1441524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1770" y="3786142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7287" y="3786141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86429" y="3786141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03301" y="3786141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5777" y="3786142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41294" y="3786141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00436" y="3786141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17308" y="3786141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99784" y="3786142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55301" y="3786141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14445" y="3786141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31315" y="3786141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8578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FFS, groups were ranges of cylinders</a:t>
            </a:r>
          </a:p>
          <a:p>
            <a:pPr lvl="1"/>
            <a:r>
              <a:rPr lang="en-US" dirty="0"/>
              <a:t>Cylinder is ~ “a stack of tracks”</a:t>
            </a:r>
          </a:p>
          <a:p>
            <a:pPr lvl="1"/>
            <a:r>
              <a:rPr lang="en-US" dirty="0"/>
              <a:t>called cylinder group</a:t>
            </a:r>
          </a:p>
          <a:p>
            <a:endParaRPr lang="en-US" dirty="0"/>
          </a:p>
          <a:p>
            <a:r>
              <a:rPr lang="en-US" dirty="0"/>
              <a:t>In ext2-4, groups are ranges of blocks</a:t>
            </a:r>
          </a:p>
          <a:p>
            <a:pPr lvl="1"/>
            <a:r>
              <a:rPr lang="en-US" dirty="0"/>
              <a:t>called block group</a:t>
            </a:r>
          </a:p>
        </p:txBody>
      </p:sp>
    </p:spTree>
    <p:extLst>
      <p:ext uri="{BB962C8B-B14F-4D97-AF65-F5344CB8AC3E}">
        <p14:creationId xmlns:p14="http://schemas.microsoft.com/office/powerpoint/2010/main" val="1057954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3: Super Rotation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 it useful to have multiple super blocks? </a:t>
            </a:r>
          </a:p>
          <a:p>
            <a:pPr lvl="1"/>
            <a:r>
              <a:rPr lang="en-US" dirty="0"/>
              <a:t>Yes, if some (but not all) fail. </a:t>
            </a:r>
          </a:p>
          <a:p>
            <a:r>
              <a:rPr lang="en-US" dirty="0"/>
              <a:t>Problem: All super-block copies are on the top platter. What if it dies?</a:t>
            </a:r>
          </a:p>
          <a:p>
            <a:pPr lvl="1"/>
            <a:r>
              <a:rPr lang="en-US" dirty="0"/>
              <a:t>For each group, store super-block at different offset.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3108" y="1690690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8625" y="1690689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7767" y="1690689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984639" y="1690689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115" y="1690690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2632" y="1690689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1774" y="1690689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98646" y="1690689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1122" y="1690690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36639" y="1690689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95783" y="1690689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12653" y="1690689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9357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4: Large blocks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Doubling the block size for the old FS over doubled performance.</a:t>
            </a:r>
          </a:p>
          <a:p>
            <a:r>
              <a:rPr lang="en-US" dirty="0"/>
              <a:t>Strategy: choose block size so we never have to read more than two indirect blocks to find a data block (2 levels of indirection max). Want 4GB files.</a:t>
            </a:r>
          </a:p>
          <a:p>
            <a:pPr lvl="1"/>
            <a:r>
              <a:rPr lang="en-US" dirty="0"/>
              <a:t>How large is this?</a:t>
            </a:r>
          </a:p>
          <a:p>
            <a:r>
              <a:rPr lang="en-US" dirty="0"/>
              <a:t>Why not make blocks huge?</a:t>
            </a:r>
          </a:p>
          <a:p>
            <a:pPr lvl="1"/>
            <a:r>
              <a:rPr lang="en-US" dirty="0"/>
              <a:t>Most files are small</a:t>
            </a:r>
          </a:p>
          <a:p>
            <a:r>
              <a:rPr lang="en-US" dirty="0"/>
              <a:t>Problem: space waste for small files</a:t>
            </a:r>
          </a:p>
        </p:txBody>
      </p:sp>
    </p:spTree>
    <p:extLst>
      <p:ext uri="{BB962C8B-B14F-4D97-AF65-F5344CB8AC3E}">
        <p14:creationId xmlns:p14="http://schemas.microsoft.com/office/powerpoint/2010/main" val="309482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Hybrid</a:t>
            </a:r>
          </a:p>
          <a:p>
            <a:r>
              <a:rPr lang="en-US" dirty="0"/>
              <a:t>Introduce “fragment” for files that use parts of blocks.</a:t>
            </a:r>
          </a:p>
          <a:p>
            <a:r>
              <a:rPr lang="en-US" dirty="0"/>
              <a:t>Only tail of file uses fragments</a:t>
            </a:r>
          </a:p>
          <a:p>
            <a:endParaRPr lang="en-US" dirty="0"/>
          </a:p>
          <a:p>
            <a:r>
              <a:rPr lang="en-US" dirty="0"/>
              <a:t>Block size = 4096</a:t>
            </a:r>
          </a:p>
          <a:p>
            <a:r>
              <a:rPr lang="en-US" dirty="0"/>
              <a:t>Fragment size = 1024</a:t>
            </a:r>
          </a:p>
          <a:p>
            <a:pPr marL="0" indent="0">
              <a:buNone/>
            </a:pPr>
            <a:r>
              <a:rPr lang="en-US" dirty="0"/>
              <a:t>	bits: 0000 0000 1111 0010</a:t>
            </a:r>
          </a:p>
          <a:p>
            <a:pPr marL="0" indent="0">
              <a:buNone/>
            </a:pPr>
            <a:r>
              <a:rPr lang="en-US" dirty="0"/>
              <a:t>	         blk1   blk2   blk3  blk4</a:t>
            </a:r>
          </a:p>
        </p:txBody>
      </p:sp>
    </p:spTree>
    <p:extLst>
      <p:ext uri="{BB962C8B-B14F-4D97-AF65-F5344CB8AC3E}">
        <p14:creationId xmlns:p14="http://schemas.microsoft.com/office/powerpoint/2010/main" val="3668223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address refers to block or fragment is inferred by the file size.</a:t>
            </a:r>
          </a:p>
          <a:p>
            <a:endParaRPr lang="en-US" dirty="0"/>
          </a:p>
          <a:p>
            <a:r>
              <a:rPr lang="en-US" dirty="0"/>
              <a:t>What about when files grow?</a:t>
            </a:r>
          </a:p>
        </p:txBody>
      </p:sp>
    </p:spTree>
    <p:extLst>
      <p:ext uri="{BB962C8B-B14F-4D97-AF65-F5344CB8AC3E}">
        <p14:creationId xmlns:p14="http://schemas.microsoft.com/office/powerpoint/2010/main" val="91286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4FC2-F08F-3946-86C8-738DFF26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17D48-26FF-D144-A9FD-BF63086F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File: a collection of bytes</a:t>
            </a:r>
          </a:p>
          <a:p>
            <a:r>
              <a:rPr lang="en-US" dirty="0"/>
              <a:t>Directory: a list of files</a:t>
            </a:r>
          </a:p>
          <a:p>
            <a:r>
              <a:rPr lang="en-US" dirty="0"/>
              <a:t>Sub-directory: a directory within a directory</a:t>
            </a:r>
          </a:p>
          <a:p>
            <a:r>
              <a:rPr lang="en-US" dirty="0"/>
              <a:t>Root: All directories, files are descendants of a system ‘root’ directory, forming a tree</a:t>
            </a:r>
          </a:p>
        </p:txBody>
      </p:sp>
    </p:spTree>
    <p:extLst>
      <p:ext uri="{BB962C8B-B14F-4D97-AF65-F5344CB8AC3E}">
        <p14:creationId xmlns:p14="http://schemas.microsoft.com/office/powerpoint/2010/main" val="986769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Write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less than a block is inefficient.</a:t>
            </a:r>
          </a:p>
          <a:p>
            <a:r>
              <a:rPr lang="en-US" dirty="0"/>
              <a:t>Solution: add parameter to API to expose optimal write size.</a:t>
            </a:r>
          </a:p>
          <a:p>
            <a:r>
              <a:rPr lang="en-US" dirty="0"/>
              <a:t>The </a:t>
            </a:r>
            <a:r>
              <a:rPr lang="en-US" dirty="0" err="1"/>
              <a:t>stdio</a:t>
            </a:r>
            <a:r>
              <a:rPr lang="en-US" dirty="0"/>
              <a:t> library uses this call.</a:t>
            </a:r>
          </a:p>
        </p:txBody>
      </p:sp>
    </p:spTree>
    <p:extLst>
      <p:ext uri="{BB962C8B-B14F-4D97-AF65-F5344CB8AC3E}">
        <p14:creationId xmlns:p14="http://schemas.microsoft.com/office/powerpoint/2010/main" val="1523010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Policy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Where should new </a:t>
            </a:r>
            <a:r>
              <a:rPr lang="en-US" dirty="0" err="1"/>
              <a:t>inodes</a:t>
            </a:r>
            <a:r>
              <a:rPr lang="en-US" dirty="0"/>
              <a:t> and data blocks go?</a:t>
            </a:r>
          </a:p>
          <a:p>
            <a:pPr lvl="1"/>
            <a:r>
              <a:rPr lang="en-US" dirty="0"/>
              <a:t>Put related pieces of data near each other.</a:t>
            </a:r>
          </a:p>
          <a:p>
            <a:r>
              <a:rPr lang="en-US" dirty="0"/>
              <a:t>Rules:</a:t>
            </a:r>
          </a:p>
          <a:p>
            <a:pPr lvl="1"/>
            <a:r>
              <a:rPr lang="en-US" dirty="0"/>
              <a:t>Put directory entries near directory </a:t>
            </a:r>
            <a:r>
              <a:rPr lang="en-US" dirty="0" err="1"/>
              <a:t>inodes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Put </a:t>
            </a:r>
            <a:r>
              <a:rPr lang="en-US" dirty="0" err="1"/>
              <a:t>inodes</a:t>
            </a:r>
            <a:r>
              <a:rPr lang="en-US" dirty="0"/>
              <a:t> near directory entries.</a:t>
            </a:r>
          </a:p>
          <a:p>
            <a:pPr lvl="1"/>
            <a:r>
              <a:rPr lang="en-US" dirty="0"/>
              <a:t>Put data blocks near </a:t>
            </a:r>
            <a:r>
              <a:rPr lang="en-US" dirty="0" err="1"/>
              <a:t>inodes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3108" y="1690690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8625" y="1690689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7767" y="1690689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984639" y="1690689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115" y="1690690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2632" y="1690689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1774" y="1690689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98646" y="1690689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1122" y="1690690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36639" y="1690689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95783" y="1690689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12653" y="1690689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57491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system is one big tree.</a:t>
            </a:r>
          </a:p>
          <a:p>
            <a:r>
              <a:rPr lang="en-US" dirty="0"/>
              <a:t>All directories and files have a common root.</a:t>
            </a:r>
          </a:p>
          <a:p>
            <a:r>
              <a:rPr lang="en-US" dirty="0"/>
              <a:t>In some sense, all data in the same FS is related.</a:t>
            </a:r>
          </a:p>
          <a:p>
            <a:r>
              <a:rPr lang="en-US" dirty="0"/>
              <a:t>Trying to put everything near everything else will leave us with the same mess we started with.</a:t>
            </a:r>
          </a:p>
        </p:txBody>
      </p:sp>
    </p:spTree>
    <p:extLst>
      <p:ext uri="{BB962C8B-B14F-4D97-AF65-F5344CB8AC3E}">
        <p14:creationId xmlns:p14="http://schemas.microsoft.com/office/powerpoint/2010/main" val="3251259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Strategy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more-related pieces of data near each other.</a:t>
            </a:r>
          </a:p>
          <a:p>
            <a:r>
              <a:rPr lang="en-US" dirty="0"/>
              <a:t>Put less-related pieces of data far from each other.</a:t>
            </a:r>
          </a:p>
          <a:p>
            <a:r>
              <a:rPr lang="en-US" dirty="0"/>
              <a:t>FFS developers used their best judgement.</a:t>
            </a:r>
          </a:p>
        </p:txBody>
      </p:sp>
    </p:spTree>
    <p:extLst>
      <p:ext uri="{BB962C8B-B14F-4D97-AF65-F5344CB8AC3E}">
        <p14:creationId xmlns:p14="http://schemas.microsoft.com/office/powerpoint/2010/main" val="2789329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inodes</a:t>
            </a:r>
            <a:r>
              <a:rPr lang="en-US" dirty="0"/>
              <a:t>: allocate in same group with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/>
              <a:t>Dir </a:t>
            </a:r>
            <a:r>
              <a:rPr lang="en-US" dirty="0" err="1"/>
              <a:t>inodes</a:t>
            </a:r>
            <a:r>
              <a:rPr lang="en-US" dirty="0"/>
              <a:t>: allocate in new group with fewer </a:t>
            </a:r>
            <a:r>
              <a:rPr lang="en-US" dirty="0" err="1"/>
              <a:t>inodes</a:t>
            </a:r>
            <a:r>
              <a:rPr lang="en-US" dirty="0"/>
              <a:t> than the average group</a:t>
            </a:r>
          </a:p>
          <a:p>
            <a:r>
              <a:rPr lang="en-US" dirty="0"/>
              <a:t>First data block: allocate near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Other data blocks: allocate near previous block</a:t>
            </a:r>
          </a:p>
        </p:txBody>
      </p:sp>
    </p:spTree>
    <p:extLst>
      <p:ext uri="{BB962C8B-B14F-4D97-AF65-F5344CB8AC3E}">
        <p14:creationId xmlns:p14="http://schemas.microsoft.com/office/powerpoint/2010/main" val="807548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large file can use nearly all of a group.</a:t>
            </a:r>
          </a:p>
          <a:p>
            <a:r>
              <a:rPr lang="en-US" dirty="0"/>
              <a:t>This displaces data for many small files.</a:t>
            </a:r>
          </a:p>
          <a:p>
            <a:r>
              <a:rPr lang="en-US" dirty="0"/>
              <a:t>It’s better to do one seek for the large file than one seek for each of many small files. </a:t>
            </a:r>
          </a:p>
          <a:p>
            <a:endParaRPr lang="en-US" dirty="0"/>
          </a:p>
          <a:p>
            <a:r>
              <a:rPr lang="en-US" dirty="0"/>
              <a:t>Define “large” as requiring an indirect.</a:t>
            </a:r>
          </a:p>
          <a:p>
            <a:pPr lvl="1"/>
            <a:r>
              <a:rPr lang="en-US" dirty="0"/>
              <a:t>Starting at indirect (e.g., after 48 KB), put blocks in a new block group.</a:t>
            </a:r>
          </a:p>
        </p:txBody>
      </p:sp>
    </p:spTree>
    <p:extLst>
      <p:ext uri="{BB962C8B-B14F-4D97-AF65-F5344CB8AC3E}">
        <p14:creationId xmlns:p14="http://schemas.microsoft.com/office/powerpoint/2010/main" val="3746672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inodes</a:t>
            </a:r>
            <a:r>
              <a:rPr lang="en-US" dirty="0"/>
              <a:t>: allocate in same group with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/>
              <a:t>Dir </a:t>
            </a:r>
            <a:r>
              <a:rPr lang="en-US" dirty="0" err="1"/>
              <a:t>inodes</a:t>
            </a:r>
            <a:r>
              <a:rPr lang="en-US" dirty="0"/>
              <a:t>: allocate in new group with fewer </a:t>
            </a:r>
            <a:r>
              <a:rPr lang="en-US" dirty="0" err="1"/>
              <a:t>inodes</a:t>
            </a:r>
            <a:r>
              <a:rPr lang="en-US" dirty="0"/>
              <a:t> than the average group</a:t>
            </a:r>
          </a:p>
          <a:p>
            <a:r>
              <a:rPr lang="en-US" dirty="0"/>
              <a:t>First data block: allocate near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Other data blocks: allocate near previous block</a:t>
            </a:r>
          </a:p>
          <a:p>
            <a:r>
              <a:rPr lang="en-US" dirty="0"/>
              <a:t>Large file data blocks: after 48KB, go to new group. Move to another group (w/ fewer than </a:t>
            </a:r>
            <a:r>
              <a:rPr lang="en-US" dirty="0" err="1"/>
              <a:t>avg</a:t>
            </a:r>
            <a:r>
              <a:rPr lang="en-US" dirty="0"/>
              <a:t> blocks) every subsequent 1MB.</a:t>
            </a:r>
          </a:p>
        </p:txBody>
      </p:sp>
    </p:spTree>
    <p:extLst>
      <p:ext uri="{BB962C8B-B14F-4D97-AF65-F5344CB8AC3E}">
        <p14:creationId xmlns:p14="http://schemas.microsoft.com/office/powerpoint/2010/main" val="275497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dirty="0"/>
              <a:t>everal New Features: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file names</a:t>
            </a:r>
          </a:p>
          <a:p>
            <a:r>
              <a:rPr lang="en-US" dirty="0"/>
              <a:t>atomic rename</a:t>
            </a:r>
          </a:p>
          <a:p>
            <a:r>
              <a:rPr lang="en-US" dirty="0"/>
              <a:t>symbolic links</a:t>
            </a:r>
          </a:p>
          <a:p>
            <a:pPr lvl="1"/>
            <a:r>
              <a:rPr lang="en-US" dirty="0"/>
              <a:t>you can’t create hard link to a directory</a:t>
            </a:r>
          </a:p>
          <a:p>
            <a:pPr lvl="1"/>
            <a:r>
              <a:rPr lang="en-US" dirty="0"/>
              <a:t>you can’t hard link to files in other disk partitions</a:t>
            </a:r>
          </a:p>
          <a:p>
            <a:pPr lvl="1"/>
            <a:r>
              <a:rPr lang="en-US" dirty="0"/>
              <a:t>actually a file itself, which holds the pathname of the linked-to file as the data</a:t>
            </a:r>
          </a:p>
          <a:p>
            <a:pPr lvl="1"/>
            <a:r>
              <a:rPr lang="en-US" dirty="0"/>
              <a:t>dangling reference is possible</a:t>
            </a:r>
          </a:p>
          <a:p>
            <a:r>
              <a:rPr lang="en-US" dirty="0"/>
              <a:t>quotas</a:t>
            </a:r>
          </a:p>
        </p:txBody>
      </p:sp>
    </p:spTree>
    <p:extLst>
      <p:ext uri="{BB962C8B-B14F-4D97-AF65-F5344CB8AC3E}">
        <p14:creationId xmlns:p14="http://schemas.microsoft.com/office/powerpoint/2010/main" val="315898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disk-aware file system.</a:t>
            </a:r>
          </a:p>
          <a:p>
            <a:r>
              <a:rPr lang="en-US" dirty="0"/>
              <a:t>FFS inspired modern files systems, including ext2 and ext3.</a:t>
            </a:r>
          </a:p>
          <a:p>
            <a:r>
              <a:rPr lang="en-US" dirty="0"/>
              <a:t>FFS also introduced several new features:</a:t>
            </a:r>
          </a:p>
          <a:p>
            <a:pPr lvl="1"/>
            <a:r>
              <a:rPr lang="en-US" dirty="0"/>
              <a:t>long file names</a:t>
            </a:r>
          </a:p>
          <a:p>
            <a:pPr lvl="1"/>
            <a:r>
              <a:rPr lang="en-US" dirty="0"/>
              <a:t>atomic rename</a:t>
            </a:r>
          </a:p>
          <a:p>
            <a:pPr lvl="1"/>
            <a:r>
              <a:rPr lang="en-US" dirty="0"/>
              <a:t>symbolic links</a:t>
            </a:r>
          </a:p>
          <a:p>
            <a:r>
              <a:rPr lang="en-US" dirty="0"/>
              <a:t>All hardware is unique: treat disk like disk! </a:t>
            </a:r>
          </a:p>
        </p:txBody>
      </p:sp>
    </p:spTree>
    <p:extLst>
      <p:ext uri="{BB962C8B-B14F-4D97-AF65-F5344CB8AC3E}">
        <p14:creationId xmlns:p14="http://schemas.microsoft.com/office/powerpoint/2010/main" val="144973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Journaling and FSCK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4FC2-F08F-3946-86C8-738DFF26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17D48-26FF-D144-A9FD-BF63086F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File: a collection of bytes: </a:t>
            </a:r>
            <a:r>
              <a:rPr lang="en-US" b="1" dirty="0"/>
              <a:t>an ‘</a:t>
            </a:r>
            <a:r>
              <a:rPr lang="en-US" b="1" dirty="0" err="1"/>
              <a:t>inode</a:t>
            </a:r>
            <a:r>
              <a:rPr lang="en-US" b="1" dirty="0"/>
              <a:t>’ for metadata and data blocks for the file’s data.</a:t>
            </a:r>
          </a:p>
          <a:p>
            <a:r>
              <a:rPr lang="en-US" dirty="0"/>
              <a:t>Directory: a list of files: </a:t>
            </a:r>
            <a:r>
              <a:rPr lang="en-US" b="1" dirty="0"/>
              <a:t>which is itself a file</a:t>
            </a:r>
          </a:p>
          <a:p>
            <a:r>
              <a:rPr lang="en-US" dirty="0"/>
              <a:t>Sub-directory: a directory within a directory (</a:t>
            </a:r>
            <a:r>
              <a:rPr lang="en-US" b="1" dirty="0"/>
              <a:t>file</a:t>
            </a:r>
            <a:r>
              <a:rPr lang="en-US" dirty="0"/>
              <a:t>)</a:t>
            </a:r>
          </a:p>
          <a:p>
            <a:r>
              <a:rPr lang="en-US" dirty="0"/>
              <a:t>Root: All directories, files are descendants of a system ‘root’ directory, forming a tree: </a:t>
            </a:r>
            <a:r>
              <a:rPr lang="en-US" b="1" dirty="0"/>
              <a:t>composed of a ‘superblock’, a list of </a:t>
            </a:r>
            <a:r>
              <a:rPr lang="en-US" b="1" dirty="0" err="1"/>
              <a:t>inodes</a:t>
            </a:r>
            <a:r>
              <a:rPr lang="en-US" b="1" dirty="0"/>
              <a:t>, and a list of data blocks</a:t>
            </a:r>
          </a:p>
          <a:p>
            <a:r>
              <a:rPr lang="en-US" dirty="0"/>
              <a:t>Mount: link between the OS and the file system stored on some hardware device and the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names: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number</a:t>
            </a:r>
          </a:p>
          <a:p>
            <a:pPr lvl="2"/>
            <a:r>
              <a:rPr lang="fr-FR" dirty="0"/>
              <a:t>unique </a:t>
            </a:r>
            <a:r>
              <a:rPr lang="fr-FR" dirty="0" err="1"/>
              <a:t>name</a:t>
            </a:r>
            <a:endParaRPr lang="fr-FR" dirty="0"/>
          </a:p>
          <a:p>
            <a:pPr lvl="2"/>
            <a:r>
              <a:rPr lang="fr-FR" dirty="0" err="1"/>
              <a:t>remember</a:t>
            </a:r>
            <a:r>
              <a:rPr lang="fr-FR" dirty="0"/>
              <a:t> file size, permissions, etc.</a:t>
            </a:r>
            <a:endParaRPr lang="en-US" dirty="0"/>
          </a:p>
          <a:p>
            <a:pPr lvl="1"/>
            <a:r>
              <a:rPr lang="en-US" dirty="0"/>
              <a:t>Path</a:t>
            </a:r>
          </a:p>
          <a:p>
            <a:pPr lvl="2"/>
            <a:r>
              <a:rPr lang="en-US" dirty="0"/>
              <a:t>easy to remember</a:t>
            </a:r>
          </a:p>
          <a:p>
            <a:pPr lvl="2"/>
            <a:r>
              <a:rPr lang="en-US" dirty="0"/>
              <a:t>hierarchical</a:t>
            </a:r>
          </a:p>
          <a:p>
            <a:pPr lvl="1"/>
            <a:r>
              <a:rPr lang="en-US" altLang="zh-CN" dirty="0"/>
              <a:t>F</a:t>
            </a:r>
            <a:r>
              <a:rPr lang="en-US" dirty="0"/>
              <a:t>ile descriptor</a:t>
            </a:r>
          </a:p>
          <a:p>
            <a:pPr lvl="2"/>
            <a:r>
              <a:rPr lang="en-US" dirty="0"/>
              <a:t>avoid frequent traversal</a:t>
            </a:r>
          </a:p>
          <a:p>
            <a:pPr lvl="2"/>
            <a:r>
              <a:rPr lang="en-US" dirty="0"/>
              <a:t>remember multiple offsets</a:t>
            </a:r>
          </a:p>
        </p:txBody>
      </p:sp>
    </p:spTree>
    <p:extLst>
      <p:ext uri="{BB962C8B-B14F-4D97-AF65-F5344CB8AC3E}">
        <p14:creationId xmlns:p14="http://schemas.microsoft.com/office/powerpoint/2010/main" val="87979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fd</a:t>
            </a:r>
            <a:r>
              <a:rPr lang="en-US" dirty="0"/>
              <a:t> = open(char *path, int flag, </a:t>
            </a:r>
            <a:r>
              <a:rPr lang="en-US" dirty="0" err="1"/>
              <a:t>mode_t</a:t>
            </a:r>
            <a:r>
              <a:rPr lang="en-US" dirty="0"/>
              <a:t> mode)</a:t>
            </a:r>
          </a:p>
          <a:p>
            <a:pPr marL="0" indent="0">
              <a:buNone/>
            </a:pPr>
            <a:r>
              <a:rPr lang="en-US" dirty="0" err="1"/>
              <a:t>lseek</a:t>
            </a:r>
            <a:r>
              <a:rPr lang="en-US" dirty="0"/>
              <a:t>(int 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offs, int whence)</a:t>
            </a:r>
          </a:p>
          <a:p>
            <a:pPr marL="0" indent="0">
              <a:buNone/>
            </a:pPr>
            <a:r>
              <a:rPr lang="en-US" dirty="0"/>
              <a:t>read(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write(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close(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fsync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rename(char *</a:t>
            </a:r>
            <a:r>
              <a:rPr lang="en-US" dirty="0" err="1"/>
              <a:t>oldpath</a:t>
            </a:r>
            <a:r>
              <a:rPr lang="en-US" dirty="0"/>
              <a:t>, char *</a:t>
            </a:r>
            <a:r>
              <a:rPr lang="en-US" dirty="0" err="1"/>
              <a:t>newpath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flock(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operation)</a:t>
            </a:r>
          </a:p>
        </p:txBody>
      </p:sp>
    </p:spTree>
    <p:extLst>
      <p:ext uri="{BB962C8B-B14F-4D97-AF65-F5344CB8AC3E}">
        <p14:creationId xmlns:p14="http://schemas.microsoft.com/office/powerpoint/2010/main" val="267899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 for a given file</a:t>
            </a:r>
          </a:p>
          <a:p>
            <a:pPr lvl="1"/>
            <a:r>
              <a:rPr lang="en-US" dirty="0"/>
              <a:t>Type: file or directory?</a:t>
            </a:r>
          </a:p>
          <a:p>
            <a:pPr lvl="1"/>
            <a:r>
              <a:rPr lang="en-US" dirty="0" err="1"/>
              <a:t>uid</a:t>
            </a:r>
            <a:r>
              <a:rPr lang="en-US" dirty="0"/>
              <a:t>: user</a:t>
            </a:r>
          </a:p>
          <a:p>
            <a:pPr lvl="1"/>
            <a:r>
              <a:rPr lang="en-US" dirty="0" err="1"/>
              <a:t>rwx</a:t>
            </a:r>
            <a:r>
              <a:rPr lang="en-US" dirty="0"/>
              <a:t>: permission</a:t>
            </a:r>
          </a:p>
          <a:p>
            <a:pPr lvl="1"/>
            <a:r>
              <a:rPr lang="en-US" dirty="0"/>
              <a:t>size: size in bytes</a:t>
            </a:r>
          </a:p>
          <a:p>
            <a:pPr lvl="1"/>
            <a:r>
              <a:rPr lang="en-US" dirty="0"/>
              <a:t>blocks: size in blocks</a:t>
            </a:r>
          </a:p>
          <a:p>
            <a:pPr lvl="1"/>
            <a:r>
              <a:rPr lang="en-US" dirty="0"/>
              <a:t>time: access time</a:t>
            </a:r>
          </a:p>
          <a:p>
            <a:pPr lvl="1"/>
            <a:r>
              <a:rPr lang="en-US" dirty="0" err="1"/>
              <a:t>ctime</a:t>
            </a:r>
            <a:r>
              <a:rPr lang="en-US" dirty="0"/>
              <a:t>: create time</a:t>
            </a:r>
          </a:p>
          <a:p>
            <a:pPr lvl="1"/>
            <a:r>
              <a:rPr lang="en-US" dirty="0" err="1"/>
              <a:t>links_count</a:t>
            </a:r>
            <a:r>
              <a:rPr lang="en-US" dirty="0"/>
              <a:t>: how many paths</a:t>
            </a:r>
          </a:p>
          <a:p>
            <a:pPr lvl="1"/>
            <a:r>
              <a:rPr lang="en-US" dirty="0" err="1"/>
              <a:t>addrs</a:t>
            </a:r>
            <a:r>
              <a:rPr lang="en-US" dirty="0"/>
              <a:t>[N]: N data blocks</a:t>
            </a:r>
          </a:p>
        </p:txBody>
      </p:sp>
    </p:spTree>
    <p:extLst>
      <p:ext uri="{BB962C8B-B14F-4D97-AF65-F5344CB8AC3E}">
        <p14:creationId xmlns:p14="http://schemas.microsoft.com/office/powerpoint/2010/main" val="292565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is likely to be read frequently?</a:t>
            </a:r>
          </a:p>
          <a:p>
            <a:pPr lvl="1"/>
            <a:r>
              <a:rPr lang="en-US" dirty="0"/>
              <a:t>data block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indirect block</a:t>
            </a:r>
          </a:p>
          <a:p>
            <a:pPr lvl="1"/>
            <a:r>
              <a:rPr lang="en-US" dirty="0"/>
              <a:t>directories</a:t>
            </a:r>
          </a:p>
          <a:p>
            <a:pPr lvl="1"/>
            <a:r>
              <a:rPr lang="en-US" dirty="0"/>
              <a:t>data bitmap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bitmap</a:t>
            </a:r>
          </a:p>
          <a:p>
            <a:pPr lvl="1"/>
            <a:r>
              <a:rPr lang="en-US" dirty="0"/>
              <a:t>superblock</a:t>
            </a:r>
          </a:p>
        </p:txBody>
      </p:sp>
    </p:spTree>
    <p:extLst>
      <p:ext uri="{BB962C8B-B14F-4D97-AF65-F5344CB8AC3E}">
        <p14:creationId xmlns:p14="http://schemas.microsoft.com/office/powerpoint/2010/main" val="49286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2" y="1340829"/>
            <a:ext cx="8724900" cy="2190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925" y="3557967"/>
            <a:ext cx="94678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6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1500</Words>
  <Application>Microsoft Macintosh PowerPoint</Application>
  <PresentationFormat>On-screen Show (4:3)</PresentationFormat>
  <Paragraphs>276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Lecture 19 The Fast File System</vt:lpstr>
      <vt:lpstr>File-System Case Studies</vt:lpstr>
      <vt:lpstr>Review</vt:lpstr>
      <vt:lpstr>Review: Implementation</vt:lpstr>
      <vt:lpstr>File Names</vt:lpstr>
      <vt:lpstr>File API</vt:lpstr>
      <vt:lpstr>Inode contents</vt:lpstr>
      <vt:lpstr>Structures </vt:lpstr>
      <vt:lpstr>PowerPoint Presentation</vt:lpstr>
      <vt:lpstr>The File System Stack </vt:lpstr>
      <vt:lpstr>Open /foo/bar</vt:lpstr>
      <vt:lpstr>Write to /foo/bar</vt:lpstr>
      <vt:lpstr>Close /foo/bar</vt:lpstr>
      <vt:lpstr>How to avoid excessive I/O?</vt:lpstr>
      <vt:lpstr>System Building Approach</vt:lpstr>
      <vt:lpstr>Layout for the Original UNIX FS</vt:lpstr>
      <vt:lpstr>Old FS </vt:lpstr>
      <vt:lpstr>Measurement 1 </vt:lpstr>
      <vt:lpstr>Measurement 2</vt:lpstr>
      <vt:lpstr>Old FS Observations:</vt:lpstr>
      <vt:lpstr>PowerPoint Presentation</vt:lpstr>
      <vt:lpstr>Design Questions </vt:lpstr>
      <vt:lpstr>Technique 1: Bitmaps</vt:lpstr>
      <vt:lpstr>Technique 2: Groups </vt:lpstr>
      <vt:lpstr>Groups </vt:lpstr>
      <vt:lpstr>Technique 3: Super Rotation </vt:lpstr>
      <vt:lpstr>Technique 4: Large blocks </vt:lpstr>
      <vt:lpstr>Solution: Fragments</vt:lpstr>
      <vt:lpstr>How to Decide </vt:lpstr>
      <vt:lpstr>Optimal Write Size</vt:lpstr>
      <vt:lpstr>Smart Policy </vt:lpstr>
      <vt:lpstr>Challenge </vt:lpstr>
      <vt:lpstr>Revised Strategy </vt:lpstr>
      <vt:lpstr>Preferences </vt:lpstr>
      <vt:lpstr>Problem: Large Files </vt:lpstr>
      <vt:lpstr>Preferences </vt:lpstr>
      <vt:lpstr>Several New Features: </vt:lpstr>
      <vt:lpstr>FFS</vt:lpstr>
      <vt:lpstr>Next: Journaling and FSCK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Raid and vsfs</dc:title>
  <dc:creator>aliang</dc:creator>
  <cp:lastModifiedBy>PATRICK MORRISON</cp:lastModifiedBy>
  <cp:revision>220</cp:revision>
  <dcterms:created xsi:type="dcterms:W3CDTF">2015-03-22T06:36:00Z</dcterms:created>
  <dcterms:modified xsi:type="dcterms:W3CDTF">2019-10-29T23:20:22Z</dcterms:modified>
</cp:coreProperties>
</file>