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30" r:id="rId3"/>
    <p:sldId id="431" r:id="rId4"/>
    <p:sldId id="374" r:id="rId5"/>
    <p:sldId id="378" r:id="rId6"/>
    <p:sldId id="376" r:id="rId7"/>
    <p:sldId id="379" r:id="rId8"/>
    <p:sldId id="409" r:id="rId9"/>
    <p:sldId id="454" r:id="rId10"/>
    <p:sldId id="382" r:id="rId11"/>
    <p:sldId id="455" r:id="rId12"/>
    <p:sldId id="411" r:id="rId13"/>
    <p:sldId id="383" r:id="rId14"/>
    <p:sldId id="410" r:id="rId15"/>
    <p:sldId id="394" r:id="rId16"/>
    <p:sldId id="432" r:id="rId17"/>
    <p:sldId id="433" r:id="rId18"/>
    <p:sldId id="387" r:id="rId19"/>
    <p:sldId id="388" r:id="rId20"/>
    <p:sldId id="389" r:id="rId21"/>
    <p:sldId id="390" r:id="rId22"/>
    <p:sldId id="436" r:id="rId23"/>
    <p:sldId id="452" r:id="rId24"/>
    <p:sldId id="438" r:id="rId25"/>
    <p:sldId id="439" r:id="rId26"/>
    <p:sldId id="399" r:id="rId27"/>
    <p:sldId id="443" r:id="rId28"/>
    <p:sldId id="444" r:id="rId29"/>
    <p:sldId id="440" r:id="rId30"/>
    <p:sldId id="446" r:id="rId31"/>
    <p:sldId id="447" r:id="rId32"/>
    <p:sldId id="397" r:id="rId33"/>
    <p:sldId id="398" r:id="rId34"/>
    <p:sldId id="449" r:id="rId35"/>
    <p:sldId id="451" r:id="rId36"/>
    <p:sldId id="434" r:id="rId37"/>
    <p:sldId id="45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9"/>
    <p:restoredTop sz="84041" autoAdjust="0"/>
  </p:normalViewPr>
  <p:slideViewPr>
    <p:cSldViewPr snapToGrid="0">
      <p:cViewPr varScale="1">
        <p:scale>
          <a:sx n="98" d="100"/>
          <a:sy n="98" d="100"/>
        </p:scale>
        <p:origin x="1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Lecture 19</a:t>
            </a:r>
            <a:br>
              <a:rPr lang="en-US" altLang="zh-CN" dirty="0"/>
            </a:br>
            <a:r>
              <a:rPr lang="en-US" altLang="zh-CN" dirty="0"/>
              <a:t>Log-structured File Systems (LFS)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LFS: Log-Structured File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fundamental idea of a log-structured file system is to improve write performance by buffering a sequence of file system changes in the file cache and then writing all the changes to disk sequentially in a single disk write operation.”</a:t>
            </a:r>
          </a:p>
          <a:p>
            <a:pPr marL="0" indent="0">
              <a:buNone/>
            </a:pPr>
            <a:r>
              <a:rPr lang="en-US" dirty="0"/>
              <a:t>  – Rosenblum, </a:t>
            </a:r>
            <a:r>
              <a:rPr lang="en-US" dirty="0" err="1"/>
              <a:t>Ousterhout</a:t>
            </a:r>
            <a:r>
              <a:rPr lang="en-US" dirty="0"/>
              <a:t>, 1991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LFS: Log-Structured File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Focus on write performance by using the sequential bandwidth of the disk.</a:t>
            </a:r>
          </a:p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Optimize allocation for writes instead of reads </a:t>
            </a:r>
          </a:p>
          <a:p>
            <a:pPr lvl="1"/>
            <a:r>
              <a:rPr lang="en-US" dirty="0"/>
              <a:t>Buffer updates in an in-memory </a:t>
            </a:r>
            <a:r>
              <a:rPr lang="en-US" b="1" dirty="0"/>
              <a:t>segment</a:t>
            </a:r>
            <a:r>
              <a:rPr lang="en-US" dirty="0"/>
              <a:t> until enough data to optimize for sequential write performance</a:t>
            </a:r>
          </a:p>
          <a:p>
            <a:pPr lvl="1"/>
            <a:r>
              <a:rPr lang="en-US" dirty="0"/>
              <a:t>Write segment in one sequential transfer to unused part of disk</a:t>
            </a:r>
          </a:p>
          <a:p>
            <a:pPr lvl="1"/>
            <a:r>
              <a:rPr lang="en-US" dirty="0"/>
              <a:t>Never overwrite existing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9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after Creating Two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291371"/>
            <a:ext cx="723900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3440"/>
            <a:ext cx="7315200" cy="231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5962650"/>
            <a:ext cx="7953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use disk purely sequentially.</a:t>
            </a:r>
          </a:p>
          <a:p>
            <a:r>
              <a:rPr lang="en-US" dirty="0"/>
              <a:t>Hard for reads -- why?</a:t>
            </a:r>
          </a:p>
          <a:p>
            <a:pPr lvl="1"/>
            <a:r>
              <a:rPr lang="en-US" dirty="0"/>
              <a:t>user might read files X and Y not near each other</a:t>
            </a:r>
          </a:p>
          <a:p>
            <a:r>
              <a:rPr lang="en-US" dirty="0"/>
              <a:t>Easy for writes -- why?</a:t>
            </a:r>
          </a:p>
          <a:p>
            <a:pPr lvl="1"/>
            <a:r>
              <a:rPr lang="en-US" dirty="0"/>
              <a:t>can do all writes near each other to empty space</a:t>
            </a:r>
          </a:p>
        </p:txBody>
      </p:sp>
    </p:spTree>
    <p:extLst>
      <p:ext uri="{BB962C8B-B14F-4D97-AF65-F5344CB8AC3E}">
        <p14:creationId xmlns:p14="http://schemas.microsoft.com/office/powerpoint/2010/main" val="41567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Main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Faster recovery after a crash</a:t>
            </a:r>
          </a:p>
          <a:p>
            <a:pPr lvl="1"/>
            <a:r>
              <a:rPr lang="en-US" altLang="en-US" dirty="0"/>
              <a:t>All blocks that were recently written are at the tail end of log</a:t>
            </a:r>
          </a:p>
          <a:p>
            <a:pPr lvl="1"/>
            <a:r>
              <a:rPr lang="en-US" altLang="en-US" dirty="0"/>
              <a:t>No need to check </a:t>
            </a:r>
            <a:r>
              <a:rPr lang="en-US" altLang="en-US" b="1" i="1" dirty="0"/>
              <a:t>whole file system</a:t>
            </a:r>
            <a:r>
              <a:rPr lang="en-US" altLang="en-US" dirty="0"/>
              <a:t> for inconsistencies</a:t>
            </a:r>
          </a:p>
          <a:p>
            <a:r>
              <a:rPr lang="en-US" altLang="en-US" sz="2800" dirty="0"/>
              <a:t>Small file performance can be improved</a:t>
            </a:r>
          </a:p>
          <a:p>
            <a:pPr lvl="1"/>
            <a:r>
              <a:rPr lang="en-US" altLang="en-US" dirty="0"/>
              <a:t>Just write everything together to the disk sequentially in a single disk write operation</a:t>
            </a:r>
          </a:p>
          <a:p>
            <a:r>
              <a:rPr lang="en-US" altLang="en-US" sz="2800" dirty="0"/>
              <a:t>Log structured file system converts many small synchronous random writes into large asynchronous sequential transfers.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3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Disk Sequentially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825625"/>
            <a:ext cx="464820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11" y="2827336"/>
            <a:ext cx="4733925" cy="11525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Write both data blocks and metadata </a:t>
            </a:r>
          </a:p>
        </p:txBody>
      </p:sp>
    </p:spTree>
    <p:extLst>
      <p:ext uri="{BB962C8B-B14F-4D97-AF65-F5344CB8AC3E}">
        <p14:creationId xmlns:p14="http://schemas.microsoft.com/office/powerpoint/2010/main" val="29128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Disk Effectively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53" y="2788947"/>
            <a:ext cx="5153025" cy="13049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Batch writes into a </a:t>
            </a:r>
            <a:r>
              <a:rPr lang="en-US" altLang="zh-CN" b="1" dirty="0"/>
              <a:t>segment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84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To Buffer?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F970-D4FC-3541-B099-11C1868F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large should a segment be?</a:t>
            </a:r>
          </a:p>
          <a:p>
            <a:pPr lvl="1"/>
            <a:r>
              <a:rPr lang="en-US" dirty="0"/>
              <a:t>Maximize amount of data (D) written at peak transfer rate (</a:t>
            </a:r>
            <a:r>
              <a:rPr lang="en-US" dirty="0" err="1"/>
              <a:t>R</a:t>
            </a:r>
            <a:r>
              <a:rPr lang="en-US" baseline="-25000" dirty="0" err="1"/>
              <a:t>peak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Minimize positioning time (</a:t>
            </a:r>
            <a:r>
              <a:rPr lang="en-US" dirty="0" err="1"/>
              <a:t>T</a:t>
            </a:r>
            <a:r>
              <a:rPr lang="en-US" baseline="-25000" dirty="0" err="1"/>
              <a:t>position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Effective transfer rate: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79" y="4127863"/>
            <a:ext cx="6053845" cy="14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4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get rid of from FFS?</a:t>
            </a:r>
          </a:p>
          <a:p>
            <a:pPr lvl="1"/>
            <a:r>
              <a:rPr lang="en-US" dirty="0"/>
              <a:t>allocation structures: data + </a:t>
            </a:r>
            <a:r>
              <a:rPr lang="en-US" dirty="0" err="1"/>
              <a:t>inode</a:t>
            </a:r>
            <a:r>
              <a:rPr lang="en-US" dirty="0"/>
              <a:t> bitmaps</a:t>
            </a:r>
          </a:p>
          <a:p>
            <a:r>
              <a:rPr lang="en-US" dirty="0" err="1"/>
              <a:t>inodes</a:t>
            </a:r>
            <a:r>
              <a:rPr lang="en-US" dirty="0"/>
              <a:t> are no longer at fixed offset</a:t>
            </a:r>
          </a:p>
          <a:p>
            <a:pPr lvl="1"/>
            <a:r>
              <a:rPr lang="en-US" altLang="zh-CN" dirty="0"/>
              <a:t>How to find </a:t>
            </a:r>
            <a:r>
              <a:rPr lang="en-US" altLang="zh-CN" dirty="0" err="1"/>
              <a:t>inodes</a:t>
            </a:r>
            <a:r>
              <a:rPr lang="en-US" altLang="zh-C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1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I2: root 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en-US" dirty="0"/>
              <a:t>D1: root directory entries</a:t>
            </a:r>
          </a:p>
          <a:p>
            <a:r>
              <a:rPr lang="en-US" altLang="zh-CN" dirty="0"/>
              <a:t>I9: file 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en-US" dirty="0"/>
              <a:t>D2: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Overwrite Data in /file.txt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84285" y="2312850"/>
            <a:ext cx="534257" cy="390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D2’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56119" y="2312850"/>
            <a:ext cx="534257" cy="390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I9’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27953" y="2312850"/>
            <a:ext cx="534257" cy="390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99788" y="2312850"/>
            <a:ext cx="534257" cy="390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I2’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873" y="1648109"/>
            <a:ext cx="534257" cy="390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3707" y="1648109"/>
            <a:ext cx="534257" cy="390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541" y="1648109"/>
            <a:ext cx="534257" cy="390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7376" y="1648109"/>
            <a:ext cx="534257" cy="390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873" y="2315300"/>
            <a:ext cx="6839212" cy="390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>
            <a:off x="1090490" y="1419709"/>
            <a:ext cx="488515" cy="21294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1609675" y="1419709"/>
            <a:ext cx="488515" cy="21294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2193245" y="1419709"/>
            <a:ext cx="488515" cy="21294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flipH="1">
            <a:off x="3644662" y="2057101"/>
            <a:ext cx="455264" cy="267639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flipH="1">
            <a:off x="4219620" y="2029754"/>
            <a:ext cx="455264" cy="267639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flipH="1">
            <a:off x="4794578" y="2036257"/>
            <a:ext cx="455264" cy="267639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2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2" y="1340829"/>
            <a:ext cx="872490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" y="3557967"/>
            <a:ext cx="9467850" cy="24955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VSFS</a:t>
            </a:r>
          </a:p>
        </p:txBody>
      </p:sp>
    </p:spTree>
    <p:extLst>
      <p:ext uri="{BB962C8B-B14F-4D97-AF65-F5344CB8AC3E}">
        <p14:creationId xmlns:p14="http://schemas.microsoft.com/office/powerpoint/2010/main" val="2532714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altLang="zh-CN" dirty="0"/>
              <a:t>F</a:t>
            </a:r>
            <a:r>
              <a:rPr lang="en-US" dirty="0"/>
              <a:t>or every data update, we need to do updates all the way up the tree.</a:t>
            </a:r>
          </a:p>
          <a:p>
            <a:pPr lvl="1"/>
            <a:r>
              <a:rPr lang="en-US" altLang="zh-CN" dirty="0"/>
              <a:t>How to find </a:t>
            </a:r>
            <a:r>
              <a:rPr lang="en-US" altLang="zh-CN" dirty="0" err="1"/>
              <a:t>inodes</a:t>
            </a:r>
            <a:r>
              <a:rPr lang="en-US" altLang="zh-CN" dirty="0"/>
              <a:t>?</a:t>
            </a: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We change </a:t>
            </a:r>
            <a:r>
              <a:rPr lang="en-US" dirty="0" err="1"/>
              <a:t>inode</a:t>
            </a:r>
            <a:r>
              <a:rPr lang="en-US" dirty="0"/>
              <a:t> number when we copy it… latest version keeps moving</a:t>
            </a:r>
          </a:p>
          <a:p>
            <a:r>
              <a:rPr lang="en-US" dirty="0"/>
              <a:t>Solution: keep </a:t>
            </a:r>
            <a:r>
              <a:rPr lang="en-US" dirty="0" err="1"/>
              <a:t>inode</a:t>
            </a:r>
            <a:r>
              <a:rPr lang="en-US" dirty="0"/>
              <a:t> numbers constant. Don’t base on offset.</a:t>
            </a:r>
          </a:p>
          <a:p>
            <a:r>
              <a:rPr lang="en-US" dirty="0"/>
              <a:t>We found </a:t>
            </a:r>
            <a:r>
              <a:rPr lang="en-US" dirty="0" err="1"/>
              <a:t>inodes</a:t>
            </a:r>
            <a:r>
              <a:rPr lang="en-US" dirty="0"/>
              <a:t> with math before. How now?</a:t>
            </a:r>
          </a:p>
          <a:p>
            <a:pPr lvl="1"/>
            <a:r>
              <a:rPr lang="en-US" dirty="0"/>
              <a:t>Old: </a:t>
            </a:r>
            <a:r>
              <a:rPr lang="en-US" dirty="0" err="1"/>
              <a:t>Inode</a:t>
            </a:r>
            <a:r>
              <a:rPr lang="en-US" dirty="0"/>
              <a:t> = </a:t>
            </a:r>
            <a:r>
              <a:rPr lang="en-US" dirty="0" err="1"/>
              <a:t>inode</a:t>
            </a:r>
            <a:r>
              <a:rPr lang="en-US" dirty="0"/>
              <a:t> table address + </a:t>
            </a:r>
            <a:r>
              <a:rPr lang="en-US" dirty="0" err="1"/>
              <a:t>inode</a:t>
            </a:r>
            <a:r>
              <a:rPr lang="en-US" dirty="0"/>
              <a:t> number * size(</a:t>
            </a:r>
            <a:r>
              <a:rPr lang="en-US" dirty="0" err="1"/>
              <a:t>inode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3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can we get rid of from FFS?</a:t>
            </a:r>
          </a:p>
          <a:p>
            <a:pPr lvl="1"/>
            <a:r>
              <a:rPr lang="en-US" dirty="0"/>
              <a:t>allocation structures: data + </a:t>
            </a:r>
            <a:r>
              <a:rPr lang="en-US" dirty="0" err="1"/>
              <a:t>inode</a:t>
            </a:r>
            <a:r>
              <a:rPr lang="en-US" dirty="0"/>
              <a:t> bitmaps</a:t>
            </a:r>
          </a:p>
          <a:p>
            <a:r>
              <a:rPr lang="en-US" dirty="0" err="1"/>
              <a:t>Inodes</a:t>
            </a:r>
            <a:r>
              <a:rPr lang="en-US" dirty="0"/>
              <a:t> are no longer at fixed offset.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inode</a:t>
            </a:r>
            <a:r>
              <a:rPr lang="en-US" dirty="0"/>
              <a:t> map (</a:t>
            </a:r>
            <a:r>
              <a:rPr lang="en-US" dirty="0" err="1"/>
              <a:t>imap</a:t>
            </a:r>
            <a:r>
              <a:rPr lang="en-US" dirty="0"/>
              <a:t>) struct to map number =&gt;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Disk address = </a:t>
            </a:r>
            <a:r>
              <a:rPr lang="en-US" dirty="0" err="1"/>
              <a:t>imap</a:t>
            </a:r>
            <a:r>
              <a:rPr lang="en-US" dirty="0"/>
              <a:t>(</a:t>
            </a:r>
            <a:r>
              <a:rPr lang="en-US" dirty="0" err="1"/>
              <a:t>inode</a:t>
            </a:r>
            <a:r>
              <a:rPr lang="en-US" dirty="0"/>
              <a:t> number)</a:t>
            </a:r>
          </a:p>
          <a:p>
            <a:pPr lvl="1"/>
            <a:r>
              <a:rPr lang="en-US" dirty="0"/>
              <a:t>Write </a:t>
            </a:r>
            <a:r>
              <a:rPr lang="en-US" dirty="0" err="1"/>
              <a:t>imap</a:t>
            </a:r>
            <a:r>
              <a:rPr lang="en-US" dirty="0"/>
              <a:t> in segments, keep pointers to pieces of </a:t>
            </a:r>
            <a:r>
              <a:rPr lang="en-US" dirty="0" err="1"/>
              <a:t>imap</a:t>
            </a:r>
            <a:r>
              <a:rPr lang="en-US" dirty="0"/>
              <a:t> in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599665"/>
            <a:ext cx="5133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3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have an </a:t>
            </a:r>
            <a:r>
              <a:rPr lang="en-US" dirty="0" err="1"/>
              <a:t>imap</a:t>
            </a:r>
            <a:r>
              <a:rPr lang="en-US" dirty="0"/>
              <a:t>, but how to find the </a:t>
            </a:r>
            <a:r>
              <a:rPr lang="en-US" dirty="0" err="1"/>
              <a:t>imap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file system must have some known location on disk to begin a file lookup: known as the </a:t>
            </a:r>
            <a:r>
              <a:rPr lang="en-US" b="1" dirty="0"/>
              <a:t>checkpoint region</a:t>
            </a:r>
            <a:r>
              <a:rPr lang="en-US" dirty="0"/>
              <a:t>, periodically updated with latest </a:t>
            </a:r>
            <a:r>
              <a:rPr lang="en-US" dirty="0" err="1"/>
              <a:t>inode</a:t>
            </a:r>
            <a:r>
              <a:rPr lang="en-US" dirty="0"/>
              <a:t> map pointers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3756834"/>
            <a:ext cx="7868318" cy="19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6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Creation of a checkpoint…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 periodic intervals</a:t>
            </a:r>
          </a:p>
          <a:p>
            <a:r>
              <a:rPr lang="en-US" altLang="en-US" dirty="0"/>
              <a:t>When file system is unmounted</a:t>
            </a:r>
          </a:p>
          <a:p>
            <a:r>
              <a:rPr lang="en-US" altLang="en-US" dirty="0"/>
              <a:t>When system is shutdown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51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Directories?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65" y="1825625"/>
            <a:ext cx="7545285" cy="20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6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reclaim space:</a:t>
            </a:r>
          </a:p>
          <a:p>
            <a:pPr lvl="1"/>
            <a:r>
              <a:rPr lang="en-US" dirty="0"/>
              <a:t>when no more references (any file system)</a:t>
            </a:r>
          </a:p>
          <a:p>
            <a:pPr lvl="1"/>
            <a:r>
              <a:rPr lang="en-US" dirty="0"/>
              <a:t>after a newer copy is created (COW file system)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044738"/>
            <a:ext cx="696277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4797293"/>
            <a:ext cx="6943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11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can be a feature!</a:t>
            </a:r>
          </a:p>
          <a:p>
            <a:r>
              <a:rPr lang="en-US" dirty="0"/>
              <a:t>Keep old versions in case the user wants to revert files later.</a:t>
            </a:r>
          </a:p>
          <a:p>
            <a:r>
              <a:rPr lang="en-US" dirty="0"/>
              <a:t>Like Dropbox, NetApp Write Anywhere File Layout (WAFL)</a:t>
            </a:r>
          </a:p>
        </p:txBody>
      </p:sp>
    </p:spTree>
    <p:extLst>
      <p:ext uri="{BB962C8B-B14F-4D97-AF65-F5344CB8AC3E}">
        <p14:creationId xmlns:p14="http://schemas.microsoft.com/office/powerpoint/2010/main" val="975420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General operation:</a:t>
            </a:r>
          </a:p>
          <a:p>
            <a:pPr lvl="1"/>
            <a:r>
              <a:rPr lang="en-US" dirty="0"/>
              <a:t>pick M segments, compact into N (where N &lt; M).</a:t>
            </a:r>
          </a:p>
          <a:p>
            <a:pPr lvl="1"/>
            <a:r>
              <a:rPr lang="en-US" dirty="0"/>
              <a:t>To free up segments, copy live data from several segments to a new one (</a:t>
            </a:r>
            <a:r>
              <a:rPr lang="en-US" dirty="0" err="1"/>
              <a:t>ipack</a:t>
            </a:r>
            <a:r>
              <a:rPr lang="en-US" dirty="0"/>
              <a:t> live data together).</a:t>
            </a:r>
          </a:p>
          <a:p>
            <a:pPr lvl="1"/>
            <a:r>
              <a:rPr lang="en-US" dirty="0"/>
              <a:t>Read a number of segments into memory</a:t>
            </a:r>
          </a:p>
          <a:p>
            <a:pPr lvl="1"/>
            <a:r>
              <a:rPr lang="en-US" dirty="0"/>
              <a:t>Identify live data</a:t>
            </a:r>
          </a:p>
          <a:p>
            <a:pPr lvl="1"/>
            <a:r>
              <a:rPr lang="en-US" dirty="0"/>
              <a:t>Write live data back to a smaller number of clean segments.</a:t>
            </a:r>
          </a:p>
          <a:p>
            <a:pPr lvl="1"/>
            <a:r>
              <a:rPr lang="en-US" dirty="0"/>
              <a:t>Mark read segments as clean.</a:t>
            </a:r>
          </a:p>
          <a:p>
            <a:r>
              <a:rPr lang="en-US" dirty="0"/>
              <a:t>Mechanism: how do we know whether data in segments is valid?</a:t>
            </a:r>
          </a:p>
          <a:p>
            <a:r>
              <a:rPr lang="en-US" dirty="0"/>
              <a:t>Policy: which segments to compact?</a:t>
            </a:r>
          </a:p>
        </p:txBody>
      </p:sp>
    </p:spTree>
    <p:extLst>
      <p:ext uri="{BB962C8B-B14F-4D97-AF65-F5344CB8AC3E}">
        <p14:creationId xmlns:p14="http://schemas.microsoft.com/office/powerpoint/2010/main" val="25894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</a:t>
            </a:r>
            <a:r>
              <a:rPr lang="en-US" dirty="0" err="1"/>
              <a:t>inode</a:t>
            </a:r>
            <a:r>
              <a:rPr lang="en-US" dirty="0"/>
              <a:t> the latest version?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imap</a:t>
            </a:r>
            <a:r>
              <a:rPr lang="en-US" dirty="0"/>
              <a:t> to see if it is pointed to (fast).</a:t>
            </a:r>
          </a:p>
          <a:p>
            <a:r>
              <a:rPr lang="en-US" dirty="0"/>
              <a:t>Is a data block the latest version?</a:t>
            </a:r>
          </a:p>
          <a:p>
            <a:pPr lvl="1"/>
            <a:r>
              <a:rPr lang="en-US" dirty="0"/>
              <a:t>Scan ALL </a:t>
            </a:r>
            <a:r>
              <a:rPr lang="en-US" dirty="0" err="1"/>
              <a:t>inodes</a:t>
            </a:r>
            <a:r>
              <a:rPr lang="en-US" dirty="0"/>
              <a:t> to see if it is pointed to (very slow).</a:t>
            </a:r>
          </a:p>
          <a:p>
            <a:r>
              <a:rPr lang="en-US" dirty="0"/>
              <a:t>Solution: segment summary that lists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corresponding to each data block.</a:t>
            </a:r>
          </a:p>
        </p:txBody>
      </p:sp>
    </p:spTree>
    <p:extLst>
      <p:ext uri="{BB962C8B-B14F-4D97-AF65-F5344CB8AC3E}">
        <p14:creationId xmlns:p14="http://schemas.microsoft.com/office/powerpoint/2010/main" val="2274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Segment: unit of writing and cleaning</a:t>
            </a:r>
          </a:p>
          <a:p>
            <a:r>
              <a:rPr lang="en-US" dirty="0"/>
              <a:t>Segment summary block</a:t>
            </a:r>
          </a:p>
          <a:p>
            <a:pPr lvl="1"/>
            <a:r>
              <a:rPr lang="en-US" dirty="0"/>
              <a:t>Contains each block’s identity : &lt;</a:t>
            </a:r>
            <a:r>
              <a:rPr lang="en-US" dirty="0" err="1"/>
              <a:t>inode</a:t>
            </a:r>
            <a:r>
              <a:rPr lang="en-US" dirty="0"/>
              <a:t> number, offset&gt;</a:t>
            </a:r>
          </a:p>
          <a:p>
            <a:pPr lvl="1"/>
            <a:r>
              <a:rPr lang="en-US" dirty="0"/>
              <a:t>Used to check validness of each block</a:t>
            </a:r>
          </a:p>
          <a:p>
            <a:pPr lvl="1"/>
            <a:r>
              <a:rPr lang="en-US" dirty="0"/>
              <a:t>Each piece of information in the segment is identified (file number, offset, etc.)</a:t>
            </a:r>
          </a:p>
          <a:p>
            <a:pPr lvl="1"/>
            <a:r>
              <a:rPr lang="en-US" dirty="0"/>
              <a:t>Summary Block is written after every partial segment write</a:t>
            </a:r>
          </a:p>
        </p:txBody>
      </p:sp>
    </p:spTree>
    <p:extLst>
      <p:ext uri="{BB962C8B-B14F-4D97-AF65-F5344CB8AC3E}">
        <p14:creationId xmlns:p14="http://schemas.microsoft.com/office/powerpoint/2010/main" val="25604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fsck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journaling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108" y="2615363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625" y="2615362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7767" y="2615362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984639" y="2615362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115" y="2615363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2632" y="2615362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1774" y="2615362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8646" y="2615362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1122" y="2615363"/>
            <a:ext cx="20645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6639" y="2615362"/>
            <a:ext cx="326953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95783" y="2615362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12653" y="2615362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74883" y="5010614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Group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1774" y="5010614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Group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79334" y="5010614"/>
            <a:ext cx="165028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Group 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88664" y="5010614"/>
            <a:ext cx="434067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55333" y="5010614"/>
            <a:ext cx="1262946" cy="41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Journal</a:t>
            </a:r>
          </a:p>
        </p:txBody>
      </p:sp>
    </p:spTree>
    <p:extLst>
      <p:ext uri="{BB962C8B-B14F-4D97-AF65-F5344CB8AC3E}">
        <p14:creationId xmlns:p14="http://schemas.microsoft.com/office/powerpoint/2010/main" val="25407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Block </a:t>
            </a:r>
            <a:r>
              <a:rPr lang="en-US" dirty="0" err="1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(N, T)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SegmentSummary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[A];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Read(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[T] == 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block D is alive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block D is garbage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653829"/>
            <a:ext cx="70770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14517" cy="1325563"/>
          </a:xfrm>
        </p:spPr>
        <p:txBody>
          <a:bodyPr>
            <a:normAutofit/>
          </a:bodyPr>
          <a:lstStyle/>
          <a:p>
            <a:r>
              <a:rPr lang="en-US" dirty="0"/>
              <a:t>Policy: Which Segments To Clean, And When?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clean is easier</a:t>
            </a:r>
          </a:p>
          <a:p>
            <a:pPr lvl="1"/>
            <a:r>
              <a:rPr lang="en-US" dirty="0"/>
              <a:t>either periodically</a:t>
            </a:r>
          </a:p>
          <a:p>
            <a:pPr lvl="1"/>
            <a:r>
              <a:rPr lang="en-US" dirty="0"/>
              <a:t>during idle time</a:t>
            </a:r>
          </a:p>
          <a:p>
            <a:pPr lvl="1"/>
            <a:r>
              <a:rPr lang="en-US" dirty="0"/>
              <a:t>when you have to because the disk is full</a:t>
            </a:r>
          </a:p>
          <a:p>
            <a:r>
              <a:rPr lang="en-US" dirty="0"/>
              <a:t>What to clean is more interesting</a:t>
            </a:r>
          </a:p>
          <a:p>
            <a:pPr lvl="1"/>
            <a:r>
              <a:rPr lang="en-US" dirty="0"/>
              <a:t>A hot segment: the contents are being frequently over-written</a:t>
            </a:r>
          </a:p>
          <a:p>
            <a:pPr lvl="1"/>
            <a:r>
              <a:rPr lang="en-US" dirty="0"/>
              <a:t>A cold segment: may have a few dead blocks but the rest of its contents are relatively 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39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the checkpoint</a:t>
            </a:r>
          </a:p>
          <a:p>
            <a:endParaRPr lang="en-US" dirty="0"/>
          </a:p>
          <a:p>
            <a:r>
              <a:rPr lang="en-US" dirty="0"/>
              <a:t>Checkpoint often: random I/O</a:t>
            </a:r>
          </a:p>
          <a:p>
            <a:r>
              <a:rPr lang="en-US" dirty="0"/>
              <a:t>Checkpoint rarely: recovery takes longer</a:t>
            </a:r>
          </a:p>
          <a:p>
            <a:r>
              <a:rPr lang="en-US" dirty="0"/>
              <a:t>LFS checkpoints every 30s</a:t>
            </a:r>
          </a:p>
          <a:p>
            <a:endParaRPr lang="en-US" dirty="0"/>
          </a:p>
          <a:p>
            <a:r>
              <a:rPr lang="en-US" dirty="0"/>
              <a:t>Crash on log writing</a:t>
            </a:r>
          </a:p>
          <a:p>
            <a:r>
              <a:rPr lang="en-US" dirty="0"/>
              <a:t>Crash on checkpoint region update</a:t>
            </a:r>
          </a:p>
        </p:txBody>
      </p:sp>
    </p:spTree>
    <p:extLst>
      <p:ext uri="{BB962C8B-B14F-4D97-AF65-F5344CB8AC3E}">
        <p14:creationId xmlns:p14="http://schemas.microsoft.com/office/powerpoint/2010/main" val="1526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two checkpoints.</a:t>
            </a:r>
          </a:p>
          <a:p>
            <a:r>
              <a:rPr lang="en-US" dirty="0"/>
              <a:t>Only overwrite one at a time.</a:t>
            </a:r>
          </a:p>
          <a:p>
            <a:pPr lvl="1"/>
            <a:r>
              <a:rPr lang="en-US" dirty="0"/>
              <a:t>it first writes out a header (with timestamp)</a:t>
            </a:r>
          </a:p>
          <a:p>
            <a:pPr lvl="1"/>
            <a:r>
              <a:rPr lang="en-US" dirty="0"/>
              <a:t>then the body of the CR</a:t>
            </a:r>
          </a:p>
          <a:p>
            <a:pPr lvl="1"/>
            <a:r>
              <a:rPr lang="en-US" dirty="0"/>
              <a:t>finally one last block (also with a timestamp)</a:t>
            </a:r>
          </a:p>
          <a:p>
            <a:r>
              <a:rPr lang="en-US" dirty="0"/>
              <a:t>Use timestamps to identify the newest consistent one.</a:t>
            </a:r>
          </a:p>
          <a:p>
            <a:pPr lvl="1"/>
            <a:r>
              <a:rPr lang="en-US" dirty="0"/>
              <a:t>If the system crashes during a CR update, LFS can detect this by seeing an inconsistent pair of timestamps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4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Roll-forward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Scanning BEYOND the last checkpoint to recover max data</a:t>
            </a:r>
          </a:p>
          <a:p>
            <a:r>
              <a:rPr lang="en-US" altLang="en-US" dirty="0"/>
              <a:t>Use information from </a:t>
            </a:r>
            <a:r>
              <a:rPr lang="en-US" altLang="en-US" i="1" dirty="0"/>
              <a:t>segment summary blocks</a:t>
            </a:r>
            <a:r>
              <a:rPr lang="en-US" altLang="en-US" dirty="0"/>
              <a:t> for recovery</a:t>
            </a:r>
          </a:p>
          <a:p>
            <a:pPr lvl="1"/>
            <a:r>
              <a:rPr lang="en-US" altLang="en-US" dirty="0"/>
              <a:t>If found new </a:t>
            </a:r>
            <a:r>
              <a:rPr lang="en-US" altLang="en-US" dirty="0" err="1"/>
              <a:t>inode</a:t>
            </a:r>
            <a:r>
              <a:rPr lang="en-US" altLang="en-US" dirty="0"/>
              <a:t> in Segment Summary block -&gt; update the </a:t>
            </a:r>
            <a:r>
              <a:rPr lang="en-US" altLang="en-US" dirty="0" err="1"/>
              <a:t>inode</a:t>
            </a:r>
            <a:r>
              <a:rPr lang="en-US" altLang="en-US" dirty="0"/>
              <a:t> map (read from checkpoint) -&gt; new data block on the FS</a:t>
            </a:r>
          </a:p>
          <a:p>
            <a:pPr lvl="1"/>
            <a:r>
              <a:rPr lang="en-US" altLang="en-US" dirty="0"/>
              <a:t>Data blocks without new copy of </a:t>
            </a:r>
            <a:r>
              <a:rPr lang="en-US" altLang="en-US" dirty="0" err="1"/>
              <a:t>inode</a:t>
            </a:r>
            <a:r>
              <a:rPr lang="en-US" altLang="en-US" dirty="0"/>
              <a:t> =&gt; incomplete version on disk =&gt; ignored by FS</a:t>
            </a:r>
          </a:p>
          <a:p>
            <a:pPr lvl="1"/>
            <a:r>
              <a:rPr lang="en-US" altLang="en-US" dirty="0"/>
              <a:t>Adjusting utilization in the segment usage table to incorporate live data after roll-forward (utilization after checkpoint = 0 initially)</a:t>
            </a:r>
          </a:p>
          <a:p>
            <a:pPr lvl="1"/>
            <a:r>
              <a:rPr lang="en-US" altLang="en-US" dirty="0"/>
              <a:t>Adjusting utilization of deleted &amp; overwritten segments</a:t>
            </a:r>
          </a:p>
          <a:p>
            <a:pPr lvl="1"/>
            <a:r>
              <a:rPr lang="en-US" altLang="en-US" dirty="0"/>
              <a:t>Restoring consistency between directory entries &amp; </a:t>
            </a:r>
            <a:r>
              <a:rPr lang="en-US" altLang="en-US" dirty="0" err="1"/>
              <a:t>inodes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1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Journaling: let’s us put data wherever we like.</a:t>
            </a:r>
          </a:p>
          <a:p>
            <a:r>
              <a:rPr lang="en-US" dirty="0"/>
              <a:t>Usually in a place optimized for future reads.</a:t>
            </a:r>
          </a:p>
          <a:p>
            <a:r>
              <a:rPr lang="en-US" dirty="0"/>
              <a:t>LFS: puts data where it’s fastest to write.</a:t>
            </a:r>
          </a:p>
          <a:p>
            <a:r>
              <a:rPr lang="en-US" dirty="0"/>
              <a:t>Other COW file systems: WAFL, ZFS, </a:t>
            </a:r>
            <a:r>
              <a:rPr lang="en-US" dirty="0" err="1"/>
              <a:t>btrfs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6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Superblock: Holds static configuration information such as number of segments and segment size. - Fixed</a:t>
            </a:r>
          </a:p>
          <a:p>
            <a:r>
              <a:rPr lang="en-US" dirty="0" err="1"/>
              <a:t>inode</a:t>
            </a:r>
            <a:r>
              <a:rPr lang="en-US" dirty="0"/>
              <a:t>: Locates blocks of file, holds protection bits, modify time, etc. Log</a:t>
            </a:r>
          </a:p>
          <a:p>
            <a:r>
              <a:rPr lang="en-US" dirty="0"/>
              <a:t>Indirect block: Locates blocks of large files. Log</a:t>
            </a:r>
          </a:p>
          <a:p>
            <a:r>
              <a:rPr lang="en-US" dirty="0" err="1"/>
              <a:t>Inode</a:t>
            </a:r>
            <a:r>
              <a:rPr lang="en-US" dirty="0"/>
              <a:t> map: Locates position of </a:t>
            </a:r>
            <a:r>
              <a:rPr lang="en-US" dirty="0" err="1"/>
              <a:t>inode</a:t>
            </a:r>
            <a:r>
              <a:rPr lang="en-US" dirty="0"/>
              <a:t> in log, holds time of last access plus version number version number. Log</a:t>
            </a:r>
          </a:p>
          <a:p>
            <a:r>
              <a:rPr lang="en-US" dirty="0"/>
              <a:t>Segment summary: Identifies contents of segment (file number and offset for each block). Log</a:t>
            </a:r>
          </a:p>
          <a:p>
            <a:r>
              <a:rPr lang="en-US" dirty="0"/>
              <a:t>Directory change log: Records directory operations to maintain consistency of reference counts in </a:t>
            </a:r>
            <a:r>
              <a:rPr lang="en-US" dirty="0" err="1"/>
              <a:t>inodes</a:t>
            </a:r>
            <a:r>
              <a:rPr lang="en-US" dirty="0"/>
              <a:t>- Log</a:t>
            </a:r>
          </a:p>
          <a:p>
            <a:r>
              <a:rPr lang="en-US" dirty="0"/>
              <a:t>Segment usage table: Counts live bytes still left in segments, stores last write time for data in segments. Log</a:t>
            </a:r>
          </a:p>
          <a:p>
            <a:r>
              <a:rPr lang="en-US" dirty="0"/>
              <a:t>Checkpoint region: Locates blocks of </a:t>
            </a:r>
            <a:r>
              <a:rPr lang="en-US" dirty="0" err="1"/>
              <a:t>inode</a:t>
            </a:r>
            <a:r>
              <a:rPr lang="en-US" dirty="0"/>
              <a:t> map and segment usage table, identifies last checkpoint in log. Fixed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SSD</a:t>
            </a:r>
          </a:p>
          <a:p>
            <a:r>
              <a:rPr lang="en-US" dirty="0"/>
              <a:t>Data Integrity and Protection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9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Journal write: Write the contents of the transaction (containing </a:t>
            </a:r>
            <a:r>
              <a:rPr lang="en-US" dirty="0" err="1"/>
              <a:t>TxB</a:t>
            </a:r>
            <a:r>
              <a:rPr lang="en-US" dirty="0"/>
              <a:t> and the contents of the update) to the log; wait for these writes to complete.</a:t>
            </a:r>
          </a:p>
          <a:p>
            <a:r>
              <a:rPr lang="en-US" dirty="0"/>
              <a:t>2. Journal commit: Write the transaction commit block (containing </a:t>
            </a:r>
            <a:r>
              <a:rPr lang="en-US" dirty="0" err="1"/>
              <a:t>TxE</a:t>
            </a:r>
            <a:r>
              <a:rPr lang="en-US" dirty="0"/>
              <a:t>) to the log; wait for the write to complete; the transaction is now committed.</a:t>
            </a:r>
          </a:p>
          <a:p>
            <a:r>
              <a:rPr lang="en-US" dirty="0"/>
              <a:t>3. Checkpoint: Write the contents of the update to their final locations within the file system.</a:t>
            </a:r>
          </a:p>
          <a:p>
            <a:r>
              <a:rPr lang="en-US" dirty="0"/>
              <a:t>4. Free: Some time later, mark the transaction free in the journal by updating the journal superblock.</a:t>
            </a:r>
          </a:p>
        </p:txBody>
      </p:sp>
    </p:spTree>
    <p:extLst>
      <p:ext uri="{BB962C8B-B14F-4D97-AF65-F5344CB8AC3E}">
        <p14:creationId xmlns:p14="http://schemas.microsoft.com/office/powerpoint/2010/main" val="358365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Journaling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968087"/>
            <a:ext cx="6829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1/2. Data write: Write data to final location; wait for completion (the wait is optional; see below for details).</a:t>
            </a:r>
          </a:p>
          <a:p>
            <a:r>
              <a:rPr lang="en-US" dirty="0"/>
              <a:t>1/2. Journal metadata write: Write the begin block and metadata to the log; wait for writes to complete.</a:t>
            </a:r>
          </a:p>
          <a:p>
            <a:r>
              <a:rPr lang="en-US" dirty="0"/>
              <a:t>3. Journal commit: Write the transaction commit block (containing </a:t>
            </a:r>
            <a:r>
              <a:rPr lang="en-US" dirty="0" err="1"/>
              <a:t>TxE</a:t>
            </a:r>
            <a:r>
              <a:rPr lang="en-US" dirty="0"/>
              <a:t>) to the log; wait for the write to complete; the transaction (including data) is now committed.</a:t>
            </a:r>
          </a:p>
          <a:p>
            <a:r>
              <a:rPr lang="en-US" dirty="0"/>
              <a:t>4. Checkpoint metadata: Write the contents of the metadata update to their final locations within the file system.</a:t>
            </a:r>
          </a:p>
          <a:p>
            <a:r>
              <a:rPr lang="en-US" dirty="0"/>
              <a:t>5. Free: Later, mark the transaction free in journal superblock</a:t>
            </a:r>
          </a:p>
        </p:txBody>
      </p:sp>
    </p:spTree>
    <p:extLst>
      <p:ext uri="{BB962C8B-B14F-4D97-AF65-F5344CB8AC3E}">
        <p14:creationId xmlns:p14="http://schemas.microsoft.com/office/powerpoint/2010/main" val="28978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 Timeline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022240"/>
            <a:ext cx="6191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Existing File System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They spread information around the disk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I-nodes stored apart from data blocks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less than 5% of disk bandwidth is used to access new data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Use </a:t>
            </a:r>
            <a:r>
              <a:rPr lang="en-US" altLang="ko-KR" b="1" i="1" dirty="0">
                <a:ea typeface="굴림" panose="020B0600000101010101" pitchFamily="34" charset="-127"/>
              </a:rPr>
              <a:t>synchronous writes</a:t>
            </a:r>
            <a:r>
              <a:rPr lang="en-US" altLang="ko-KR" dirty="0">
                <a:ea typeface="굴림" panose="020B0600000101010101" pitchFamily="34" charset="-127"/>
              </a:rPr>
              <a:t> to update directories and </a:t>
            </a:r>
            <a:r>
              <a:rPr lang="en-US" altLang="ko-KR" dirty="0" err="1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-nodes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Required for consistency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Less efficient than asynchronous writes</a:t>
            </a:r>
          </a:p>
          <a:p>
            <a:pPr lvl="1"/>
            <a:r>
              <a:rPr lang="en-US" altLang="en-US" dirty="0"/>
              <a:t>Metadata is written synchronously</a:t>
            </a:r>
          </a:p>
          <a:p>
            <a:pPr lvl="1"/>
            <a:r>
              <a:rPr lang="en-US" altLang="en-US" dirty="0"/>
              <a:t>Small file workload make synchronously metadata writes dominating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behind 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Larger memory sizes mean larger caches</a:t>
            </a:r>
          </a:p>
          <a:p>
            <a:pPr lvl="1"/>
            <a:r>
              <a:rPr lang="en-US" dirty="0"/>
              <a:t>More reads are serviced from cache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Disk traffic will be dominated by writes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Caches can act as write buffers replacing many small writes by fewer bigger writes</a:t>
            </a:r>
          </a:p>
          <a:p>
            <a:r>
              <a:rPr lang="en-US" dirty="0"/>
              <a:t>Growing gap between sequential and random I/O performance.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Processor speeds increase at an exponential rate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Main memory sizes increase at an exponential rate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Disk capacities are improving rapidly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Disk access times have evolved much more slowly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Standard file system structure leads to many block writes (</a:t>
            </a:r>
            <a:r>
              <a:rPr lang="en-US" altLang="ko-KR" dirty="0" err="1">
                <a:ea typeface="굴림" panose="020B0600000101010101" pitchFamily="34" charset="-127"/>
              </a:rPr>
              <a:t>e.g</a:t>
            </a:r>
            <a:r>
              <a:rPr lang="en-US" altLang="ko-KR" dirty="0">
                <a:ea typeface="굴림" panose="020B0600000101010101" pitchFamily="34" charset="-127"/>
              </a:rPr>
              <a:t> creating a file causes six block writes)</a:t>
            </a:r>
          </a:p>
          <a:p>
            <a:r>
              <a:rPr lang="en-US" dirty="0"/>
              <a:t>Existing file systems not RAID-aware (don’t avoid small writes)</a:t>
            </a:r>
          </a:p>
          <a:p>
            <a:r>
              <a:rPr lang="en-US" altLang="en-US" dirty="0"/>
              <a:t>Applications tend to become I/O bound, especially for workload dominated by small file accesses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5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12190</TotalTime>
  <Words>1740</Words>
  <Application>Microsoft Macintosh PowerPoint</Application>
  <PresentationFormat>On-screen Show (4:3)</PresentationFormat>
  <Paragraphs>243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Lecture 19 Log-structured File Systems (LFS)</vt:lpstr>
      <vt:lpstr>VSFS</vt:lpstr>
      <vt:lpstr>PowerPoint Presentation</vt:lpstr>
      <vt:lpstr>Data Journaling</vt:lpstr>
      <vt:lpstr>Data Journaling Timeline</vt:lpstr>
      <vt:lpstr>Metadata Journaling</vt:lpstr>
      <vt:lpstr>Metadata Journaling Timeline </vt:lpstr>
      <vt:lpstr>Existing File System Problems</vt:lpstr>
      <vt:lpstr>Observations behind LFS</vt:lpstr>
      <vt:lpstr>LFS: Log-Structured File System </vt:lpstr>
      <vt:lpstr>LFS: Log-Structured File System </vt:lpstr>
      <vt:lpstr>Disk after Creating Two Files</vt:lpstr>
      <vt:lpstr>Performance Goal </vt:lpstr>
      <vt:lpstr>Main advantages</vt:lpstr>
      <vt:lpstr>Writing To Disk Sequentially</vt:lpstr>
      <vt:lpstr>Writing To Disk Effectively </vt:lpstr>
      <vt:lpstr>How Much To Buffer? </vt:lpstr>
      <vt:lpstr>Data Structures</vt:lpstr>
      <vt:lpstr>Overwrite Data in /file.txt</vt:lpstr>
      <vt:lpstr>Inode Numbers </vt:lpstr>
      <vt:lpstr>Data Structures</vt:lpstr>
      <vt:lpstr>Now we have an imap, but how to find the imap?</vt:lpstr>
      <vt:lpstr>Creation of a checkpoint…</vt:lpstr>
      <vt:lpstr>What About Directories?</vt:lpstr>
      <vt:lpstr>Garbage Collection</vt:lpstr>
      <vt:lpstr>Versioning File Systems</vt:lpstr>
      <vt:lpstr>Garbage Collection</vt:lpstr>
      <vt:lpstr>Mechanism</vt:lpstr>
      <vt:lpstr>Segments</vt:lpstr>
      <vt:lpstr>Determining Block Liveness</vt:lpstr>
      <vt:lpstr>Policy: Which Segments To Clean, And When? </vt:lpstr>
      <vt:lpstr>Crash Recovery</vt:lpstr>
      <vt:lpstr>Checkpoint Strategy</vt:lpstr>
      <vt:lpstr>Roll-forward</vt:lpstr>
      <vt:lpstr>Conclusion</vt:lpstr>
      <vt:lpstr>Major Data Structures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PATRICK MORRISON</cp:lastModifiedBy>
  <cp:revision>358</cp:revision>
  <dcterms:created xsi:type="dcterms:W3CDTF">2015-03-22T06:36:00Z</dcterms:created>
  <dcterms:modified xsi:type="dcterms:W3CDTF">2019-11-06T00:11:23Z</dcterms:modified>
</cp:coreProperties>
</file>