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20" r:id="rId5"/>
    <p:sldId id="358" r:id="rId6"/>
    <p:sldId id="322" r:id="rId7"/>
    <p:sldId id="346" r:id="rId8"/>
    <p:sldId id="323" r:id="rId9"/>
    <p:sldId id="324" r:id="rId10"/>
    <p:sldId id="327" r:id="rId11"/>
    <p:sldId id="325" r:id="rId12"/>
    <p:sldId id="326" r:id="rId13"/>
    <p:sldId id="328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7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/>
    <p:restoredTop sz="94694"/>
  </p:normalViewPr>
  <p:slideViewPr>
    <p:cSldViewPr snapToGrid="0">
      <p:cViewPr varScale="1">
        <p:scale>
          <a:sx n="114" d="100"/>
          <a:sy n="114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hdd-vs-ssd-in-data-cent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21</a:t>
            </a:r>
            <a:br>
              <a:rPr lang="en-US" altLang="zh-CN" dirty="0"/>
            </a:br>
            <a:r>
              <a:rPr lang="en-US" altLang="zh-CN" dirty="0"/>
              <a:t>Solid State Drives (SSD)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Performance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Raw Flash Performance Characteristics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concern is wear out, as a little bit of extra charge is slowly accrued</a:t>
            </a:r>
          </a:p>
          <a:p>
            <a:r>
              <a:rPr lang="en-US" dirty="0"/>
              <a:t>Disturbance: when accessing (read/program) a particular page within a flash, it is possible that some bits get flipped in neighboring pages</a:t>
            </a:r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Fastest transfer time from original RAID paper: 3MB/sec</a:t>
            </a:r>
          </a:p>
          <a:p>
            <a:pPr lvl="1"/>
            <a:r>
              <a:rPr lang="en-US" dirty="0"/>
              <a:t>Typical current hard drive: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93" y="2077244"/>
            <a:ext cx="5068614" cy="1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4-page Block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3354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Erase()</a:t>
            </a:r>
          </a:p>
          <a:p>
            <a:pPr marL="0" indent="0">
              <a:buNone/>
            </a:pPr>
            <a:r>
              <a:rPr lang="en-US" sz="2000" dirty="0"/>
              <a:t>Program(0)</a:t>
            </a:r>
          </a:p>
          <a:p>
            <a:pPr marL="0" indent="0">
              <a:buNone/>
            </a:pPr>
            <a:r>
              <a:rPr lang="en-US" sz="2000" dirty="0"/>
              <a:t>Program(0)</a:t>
            </a:r>
          </a:p>
          <a:p>
            <a:pPr marL="0" indent="0">
              <a:buNone/>
            </a:pPr>
            <a:r>
              <a:rPr lang="en-US" sz="2000" dirty="0"/>
              <a:t>Program(1)</a:t>
            </a:r>
          </a:p>
          <a:p>
            <a:pPr marL="0" indent="0">
              <a:buNone/>
            </a:pPr>
            <a:r>
              <a:rPr lang="en-US" sz="2000" dirty="0"/>
              <a:t>Erase()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74278" y="1825625"/>
            <a:ext cx="6081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IIII</a:t>
            </a:r>
            <a:r>
              <a:rPr lang="en-US" sz="2000" dirty="0"/>
              <a:t> 	Initial: pages in block are invalid (I)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EEEE</a:t>
            </a:r>
            <a:r>
              <a:rPr lang="en-US" sz="2000" dirty="0"/>
              <a:t> 	State of pages in block set to erased (E)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VEEE</a:t>
            </a:r>
            <a:r>
              <a:rPr lang="en-US" sz="2000" dirty="0"/>
              <a:t> 	Program page 0; state set to valid (V)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error 	Cannot re-program page after programming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VVEE</a:t>
            </a:r>
            <a:r>
              <a:rPr lang="en-US" sz="2000" dirty="0"/>
              <a:t> 	Program page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EEEE</a:t>
            </a:r>
            <a:r>
              <a:rPr lang="en-US" sz="2000" dirty="0"/>
              <a:t> 	Contents erased; all pages programmable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1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Detailed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2602"/>
          <a:stretch/>
        </p:blipFill>
        <p:spPr>
          <a:xfrm>
            <a:off x="398676" y="1737290"/>
            <a:ext cx="8334375" cy="1171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001" b="40773"/>
          <a:stretch/>
        </p:blipFill>
        <p:spPr>
          <a:xfrm>
            <a:off x="398676" y="3102859"/>
            <a:ext cx="8334375" cy="1227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3194"/>
          <a:stretch/>
        </p:blipFill>
        <p:spPr>
          <a:xfrm>
            <a:off x="398676" y="4524203"/>
            <a:ext cx="8334375" cy="11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Flash → Flash-Based SSDs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standard storage interface: lots of sectors</a:t>
            </a:r>
          </a:p>
          <a:p>
            <a:r>
              <a:rPr lang="en-US" dirty="0"/>
              <a:t>Inside SSD: flash chips, RAM for cache, and</a:t>
            </a:r>
          </a:p>
          <a:p>
            <a:r>
              <a:rPr lang="en-US" dirty="0"/>
              <a:t>Flash translation layer (FTL) – control logic to turn client reads and writes into flash operations</a:t>
            </a:r>
          </a:p>
          <a:p>
            <a:r>
              <a:rPr lang="en-US" dirty="0"/>
              <a:t>FTL needs to reduce write amplification:</a:t>
            </a:r>
          </a:p>
          <a:p>
            <a:pPr marL="457200" lvl="1" indent="0">
              <a:buNone/>
            </a:pPr>
            <a:r>
              <a:rPr lang="en-US" dirty="0"/>
              <a:t>bytes issued to the flash chips by the FTL</a:t>
            </a:r>
          </a:p>
          <a:p>
            <a:pPr marL="457200" lvl="1" indent="0">
              <a:buNone/>
            </a:pPr>
            <a:r>
              <a:rPr lang="en-US" dirty="0"/>
              <a:t>divided by</a:t>
            </a:r>
          </a:p>
          <a:p>
            <a:pPr marL="457200" lvl="1" indent="0">
              <a:buNone/>
            </a:pPr>
            <a:r>
              <a:rPr lang="en-US" dirty="0"/>
              <a:t>bytes issued by the client to the SSD</a:t>
            </a:r>
          </a:p>
          <a:p>
            <a:r>
              <a:rPr lang="en-US" dirty="0"/>
              <a:t>FTL takes care of wear out - do wear leveling</a:t>
            </a:r>
          </a:p>
          <a:p>
            <a:r>
              <a:rPr lang="en-US" dirty="0"/>
              <a:t>FTL takes care of disturbance - access in order</a:t>
            </a:r>
          </a:p>
        </p:txBody>
      </p:sp>
    </p:spTree>
    <p:extLst>
      <p:ext uri="{BB962C8B-B14F-4D97-AF65-F5344CB8AC3E}">
        <p14:creationId xmlns:p14="http://schemas.microsoft.com/office/powerpoint/2010/main" val="4059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Approach: Direct Mapped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page N is mapped directly to physical page N</a:t>
            </a:r>
          </a:p>
          <a:p>
            <a:pPr lvl="1"/>
            <a:r>
              <a:rPr lang="en-US" dirty="0"/>
              <a:t>Performance is bad</a:t>
            </a:r>
          </a:p>
          <a:p>
            <a:pPr lvl="1"/>
            <a:r>
              <a:rPr lang="en-US" dirty="0"/>
              <a:t>Uneven wear out</a:t>
            </a:r>
          </a:p>
          <a:p>
            <a:endParaRPr lang="en-US" dirty="0"/>
          </a:p>
          <a:p>
            <a:r>
              <a:rPr lang="en-US" dirty="0"/>
              <a:t>What might be a good approach?</a:t>
            </a:r>
          </a:p>
          <a:p>
            <a:pPr lvl="1"/>
            <a:r>
              <a:rPr lang="en-US" dirty="0"/>
              <a:t>Trying to improve write performance</a:t>
            </a:r>
          </a:p>
          <a:p>
            <a:pPr lvl="1"/>
            <a:r>
              <a:rPr lang="en-US" dirty="0"/>
              <a:t>Rotate through pages to even out lifetime </a:t>
            </a:r>
          </a:p>
        </p:txBody>
      </p:sp>
    </p:spTree>
    <p:extLst>
      <p:ext uri="{BB962C8B-B14F-4D97-AF65-F5344CB8AC3E}">
        <p14:creationId xmlns:p14="http://schemas.microsoft.com/office/powerpoint/2010/main" val="30763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Log-Structured FTL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add a mapping table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Write(100) with contents a1</a:t>
            </a:r>
          </a:p>
          <a:p>
            <a:pPr lvl="1"/>
            <a:r>
              <a:rPr lang="en-US" dirty="0"/>
              <a:t>Write(101) with contents a2</a:t>
            </a:r>
          </a:p>
          <a:p>
            <a:pPr lvl="1"/>
            <a:r>
              <a:rPr lang="en-US" dirty="0"/>
              <a:t>Write(2000) with contents b1</a:t>
            </a:r>
          </a:p>
          <a:p>
            <a:pPr lvl="1"/>
            <a:r>
              <a:rPr lang="en-US" dirty="0"/>
              <a:t>Write(2001) with contents b2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614103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resulting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read?</a:t>
            </a:r>
          </a:p>
          <a:p>
            <a:r>
              <a:rPr lang="en-US" dirty="0"/>
              <a:t>Wear leveling: FTL now spreads writes across all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6" y="1922707"/>
            <a:ext cx="7229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FTL Mapping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some mapping information with each page</a:t>
            </a:r>
          </a:p>
          <a:p>
            <a:pPr lvl="1"/>
            <a:r>
              <a:rPr lang="en-US" dirty="0"/>
              <a:t>called an out-of-band (OOB) area</a:t>
            </a:r>
          </a:p>
          <a:p>
            <a:r>
              <a:rPr lang="en-US" dirty="0"/>
              <a:t>When the device looses power and is restarted</a:t>
            </a:r>
          </a:p>
          <a:p>
            <a:pPr lvl="1"/>
            <a:r>
              <a:rPr lang="en-US" dirty="0"/>
              <a:t>Scan OOB areas and reconstruct the mapping table is memory</a:t>
            </a:r>
          </a:p>
          <a:p>
            <a:pPr lvl="1"/>
            <a:r>
              <a:rPr lang="en-US" dirty="0"/>
              <a:t>Logging and </a:t>
            </a:r>
            <a:r>
              <a:rPr lang="en-US" dirty="0" err="1"/>
              <a:t>checkpointing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8133"/>
          </a:xfrm>
        </p:spPr>
        <p:txBody>
          <a:bodyPr>
            <a:normAutofit/>
          </a:bodyPr>
          <a:lstStyle/>
          <a:p>
            <a:r>
              <a:rPr lang="en-US" dirty="0"/>
              <a:t>Garbage example (the figure has a bug)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VVii</a:t>
            </a:r>
            <a:r>
              <a:rPr lang="en-US" dirty="0"/>
              <a:t>” should be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VVEE</a:t>
            </a:r>
            <a:r>
              <a:rPr lang="en-US" dirty="0"/>
              <a:t>”</a:t>
            </a:r>
          </a:p>
          <a:p>
            <a:r>
              <a:rPr lang="en-US" dirty="0"/>
              <a:t>Determine liveness:</a:t>
            </a:r>
          </a:p>
          <a:p>
            <a:pPr lvl="1"/>
            <a:r>
              <a:rPr lang="en-US" dirty="0"/>
              <a:t>Within each block, store information about which logical blocks are stored within each page</a:t>
            </a:r>
          </a:p>
          <a:p>
            <a:pPr lvl="1"/>
            <a:r>
              <a:rPr lang="en-US" dirty="0"/>
              <a:t>Checking the mapping table for the logical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256850"/>
            <a:ext cx="719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live data (pages 2 and 3) from block 0</a:t>
            </a:r>
          </a:p>
          <a:p>
            <a:r>
              <a:rPr lang="en-US" dirty="0"/>
              <a:t>Write live data to end of the log</a:t>
            </a:r>
          </a:p>
          <a:p>
            <a:r>
              <a:rPr lang="en-US" dirty="0"/>
              <a:t>Erase block 0 (freeing it for later usage)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43" y="3614481"/>
            <a:ext cx="7181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for …?</a:t>
            </a:r>
          </a:p>
          <a:p>
            <a:r>
              <a:rPr lang="en-US" dirty="0"/>
              <a:t>Bad for …?</a:t>
            </a:r>
          </a:p>
          <a:p>
            <a:r>
              <a:rPr lang="en-US" dirty="0"/>
              <a:t>How to </a:t>
            </a:r>
            <a:r>
              <a:rPr lang="en-US" altLang="zh-CN" dirty="0"/>
              <a:t>write in LFS</a:t>
            </a:r>
            <a:r>
              <a:rPr lang="en-US" dirty="0"/>
              <a:t>?</a:t>
            </a:r>
          </a:p>
          <a:p>
            <a:r>
              <a:rPr lang="en-US" dirty="0"/>
              <a:t>How to read </a:t>
            </a:r>
            <a:r>
              <a:rPr lang="en-US" altLang="zh-CN" dirty="0"/>
              <a:t>in LFS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69102"/>
            <a:ext cx="7229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Block-Based Mapping</a:t>
            </a:r>
            <a:br>
              <a:rPr lang="en-US" dirty="0"/>
            </a:br>
            <a:r>
              <a:rPr lang="en-US" dirty="0"/>
              <a:t>to Reduce Mapping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00558" cy="4351338"/>
          </a:xfrm>
        </p:spPr>
        <p:txBody>
          <a:bodyPr/>
          <a:lstStyle/>
          <a:p>
            <a:r>
              <a:rPr lang="en-US" dirty="0"/>
              <a:t>Logical address: the least significant two bits as offset</a:t>
            </a:r>
          </a:p>
          <a:p>
            <a:r>
              <a:rPr lang="en-US" dirty="0"/>
              <a:t>Page mapping: 2000→4, 2001→5, 2002→6, 2003→7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631"/>
          <a:stretch/>
        </p:blipFill>
        <p:spPr>
          <a:xfrm>
            <a:off x="1713925" y="4596548"/>
            <a:ext cx="7124700" cy="189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9044"/>
          <a:stretch/>
        </p:blipFill>
        <p:spPr>
          <a:xfrm>
            <a:off x="1713925" y="2822053"/>
            <a:ext cx="7124700" cy="1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</a:t>
            </a:r>
            <a:br>
              <a:rPr lang="en-US" dirty="0"/>
            </a:br>
            <a:r>
              <a:rPr lang="en-US" dirty="0"/>
              <a:t>Block-Based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write</a:t>
            </a:r>
          </a:p>
          <a:p>
            <a:pPr lvl="1"/>
            <a:r>
              <a:rPr lang="en-US" dirty="0"/>
              <a:t>The FTL must read a large amount of live data from the old block and copy it into a new one</a:t>
            </a:r>
          </a:p>
          <a:p>
            <a:endParaRPr lang="en-US" dirty="0"/>
          </a:p>
          <a:p>
            <a:r>
              <a:rPr lang="en-US" dirty="0"/>
              <a:t>What might be a good solution?</a:t>
            </a:r>
          </a:p>
          <a:p>
            <a:pPr lvl="1"/>
            <a:r>
              <a:rPr lang="en-US" dirty="0"/>
              <a:t>Page-based mapping is good at …, but bad at …</a:t>
            </a:r>
          </a:p>
          <a:p>
            <a:pPr lvl="1"/>
            <a:r>
              <a:rPr lang="en-US" dirty="0"/>
              <a:t>Block-based mapping is bad at …, but good at …</a:t>
            </a:r>
          </a:p>
        </p:txBody>
      </p:sp>
    </p:spTree>
    <p:extLst>
      <p:ext uri="{BB962C8B-B14F-4D97-AF65-F5344CB8AC3E}">
        <p14:creationId xmlns:p14="http://schemas.microsoft.com/office/powerpoint/2010/main" val="94241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1903" cy="4351338"/>
          </a:xfrm>
        </p:spPr>
        <p:txBody>
          <a:bodyPr/>
          <a:lstStyle/>
          <a:p>
            <a:r>
              <a:rPr lang="en-US" dirty="0"/>
              <a:t>Log blocks: a few blocks that are per-page mapped</a:t>
            </a:r>
          </a:p>
          <a:p>
            <a:pPr lvl="1"/>
            <a:r>
              <a:rPr lang="en-US" dirty="0"/>
              <a:t>Call the per-page mapping log table</a:t>
            </a:r>
          </a:p>
          <a:p>
            <a:r>
              <a:rPr lang="en-US" dirty="0"/>
              <a:t>Data blocks: blocks that are per-block mapped</a:t>
            </a:r>
          </a:p>
          <a:p>
            <a:pPr lvl="1"/>
            <a:r>
              <a:rPr lang="en-US" dirty="0"/>
              <a:t>Call the per-block mapping data table</a:t>
            </a:r>
          </a:p>
          <a:p>
            <a:pPr lvl="1"/>
            <a:endParaRPr lang="en-US" dirty="0"/>
          </a:p>
          <a:p>
            <a:r>
              <a:rPr lang="en-US" altLang="zh-CN" dirty="0"/>
              <a:t>How to read and write?</a:t>
            </a:r>
            <a:endParaRPr lang="en-US" dirty="0"/>
          </a:p>
          <a:p>
            <a:r>
              <a:rPr lang="en-US" dirty="0"/>
              <a:t>How to switch between per-page mapping and per-block mapping?</a:t>
            </a:r>
          </a:p>
        </p:txBody>
      </p:sp>
    </p:spTree>
    <p:extLst>
      <p:ext uri="{BB962C8B-B14F-4D97-AF65-F5344CB8AC3E}">
        <p14:creationId xmlns:p14="http://schemas.microsoft.com/office/powerpoint/2010/main" val="26035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Mapping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Overwrite each page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18024"/>
            <a:ext cx="7200900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294045"/>
            <a:ext cx="7267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36" y="2262727"/>
            <a:ext cx="726757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01" y="4355321"/>
            <a:ext cx="7162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Merge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Before and After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01" y="4355321"/>
            <a:ext cx="716280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27" y="2355071"/>
            <a:ext cx="7162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FTL must pull together pages from many other blocks to perform cleaning</a:t>
            </a:r>
          </a:p>
          <a:p>
            <a:r>
              <a:rPr lang="en-US" dirty="0"/>
              <a:t>Imagine that pages 0, 4, 8, and 12 are written to log block A</a:t>
            </a:r>
          </a:p>
        </p:txBody>
      </p:sp>
    </p:spTree>
    <p:extLst>
      <p:ext uri="{BB962C8B-B14F-4D97-AF65-F5344CB8AC3E}">
        <p14:creationId xmlns:p14="http://schemas.microsoft.com/office/powerpoint/2010/main" val="269292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 Leveling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FTL should try its best to spread that work across all the blocks of the device evenly</a:t>
            </a:r>
          </a:p>
          <a:p>
            <a:pPr lvl="1"/>
            <a:r>
              <a:rPr lang="en-US" dirty="0"/>
              <a:t>The log-structuring approach does a good initial job</a:t>
            </a:r>
          </a:p>
          <a:p>
            <a:r>
              <a:rPr lang="en-US" dirty="0"/>
              <a:t>What if a block is filled with long-lived data that does not get over-written?</a:t>
            </a:r>
          </a:p>
          <a:p>
            <a:pPr lvl="1"/>
            <a:r>
              <a:rPr lang="en-US" dirty="0"/>
              <a:t>Periodically read all the live data out of such blocks and re-write it elsewhere</a:t>
            </a:r>
          </a:p>
        </p:txBody>
      </p:sp>
    </p:spTree>
    <p:extLst>
      <p:ext uri="{BB962C8B-B14F-4D97-AF65-F5344CB8AC3E}">
        <p14:creationId xmlns:p14="http://schemas.microsoft.com/office/powerpoint/2010/main" val="14112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Fast but expensive</a:t>
            </a:r>
          </a:p>
          <a:p>
            <a:pPr lvl="1"/>
            <a:r>
              <a:rPr lang="en-US" dirty="0"/>
              <a:t>An SSD costs 60 cents per GB</a:t>
            </a:r>
          </a:p>
          <a:p>
            <a:pPr lvl="1"/>
            <a:r>
              <a:rPr lang="en-US" dirty="0"/>
              <a:t>A typical hard drive costs 5 cents per 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182019"/>
            <a:ext cx="6619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and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the data you put into your storage system is the same when the storage system returns it to you</a:t>
            </a:r>
          </a:p>
        </p:txBody>
      </p:sp>
    </p:spTree>
    <p:extLst>
      <p:ext uri="{BB962C8B-B14F-4D97-AF65-F5344CB8AC3E}">
        <p14:creationId xmlns:p14="http://schemas.microsoft.com/office/powerpoint/2010/main" val="4680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after Creating Two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91371"/>
            <a:ext cx="72390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3440"/>
            <a:ext cx="731520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5962650"/>
            <a:ext cx="795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0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44E-F2DD-8149-BFE3-214A84D1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B6B3-B1CE-9C4F-9680-B614D7EF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just whole disks that fail; blocks, sectors, tracks fail</a:t>
            </a:r>
          </a:p>
          <a:p>
            <a:r>
              <a:rPr lang="en-US" dirty="0"/>
              <a:t>How to detect? How to resolve?</a:t>
            </a:r>
          </a:p>
        </p:txBody>
      </p:sp>
    </p:spTree>
    <p:extLst>
      <p:ext uri="{BB962C8B-B14F-4D97-AF65-F5344CB8AC3E}">
        <p14:creationId xmlns:p14="http://schemas.microsoft.com/office/powerpoint/2010/main" val="93821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Fail-stop as assumed by RAID</a:t>
            </a:r>
          </a:p>
          <a:p>
            <a:endParaRPr lang="en-US" dirty="0"/>
          </a:p>
          <a:p>
            <a:r>
              <a:rPr lang="en-US" dirty="0"/>
              <a:t>Fail-partial:</a:t>
            </a:r>
          </a:p>
          <a:p>
            <a:pPr lvl="1"/>
            <a:r>
              <a:rPr lang="en-US" dirty="0"/>
              <a:t>Latent-sector errors (LSEs): a disk sector (or group of sectors) has been damaged in some way, e.g., head crash, cosmic rays </a:t>
            </a:r>
          </a:p>
          <a:p>
            <a:pPr lvl="1"/>
            <a:r>
              <a:rPr lang="en-US" dirty="0"/>
              <a:t>Block corruption: silent faults caused by, e.g., buggy firmware or faulty bus</a:t>
            </a:r>
          </a:p>
        </p:txBody>
      </p:sp>
    </p:spTree>
    <p:extLst>
      <p:ext uri="{BB962C8B-B14F-4D97-AF65-F5344CB8AC3E}">
        <p14:creationId xmlns:p14="http://schemas.microsoft.com/office/powerpoint/2010/main" val="196150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LSEs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Costly drives with more than one LSE are as likely to develop additional errors as cheaper drives</a:t>
            </a:r>
          </a:p>
          <a:p>
            <a:r>
              <a:rPr lang="en-US" dirty="0"/>
              <a:t>For most drives, annual error rate increases in year two</a:t>
            </a:r>
          </a:p>
          <a:p>
            <a:r>
              <a:rPr lang="en-US" dirty="0"/>
              <a:t>LSEs increase with disk size</a:t>
            </a:r>
          </a:p>
          <a:p>
            <a:r>
              <a:rPr lang="en-US" dirty="0"/>
              <a:t>Most disks with LSEs have less than 50</a:t>
            </a:r>
          </a:p>
          <a:p>
            <a:r>
              <a:rPr lang="en-US" dirty="0"/>
              <a:t>Disks with LSEs are more likely to develop additional LSEs</a:t>
            </a:r>
          </a:p>
          <a:p>
            <a:r>
              <a:rPr lang="en-US" dirty="0"/>
              <a:t>There exists a significant amount of spatial and temporal locality</a:t>
            </a:r>
          </a:p>
          <a:p>
            <a:r>
              <a:rPr lang="en-US" dirty="0"/>
              <a:t>Disk scrubbing is useful (most LSEs were found this way)</a:t>
            </a:r>
          </a:p>
        </p:txBody>
      </p:sp>
    </p:spTree>
    <p:extLst>
      <p:ext uri="{BB962C8B-B14F-4D97-AF65-F5344CB8AC3E}">
        <p14:creationId xmlns:p14="http://schemas.microsoft.com/office/powerpoint/2010/main" val="174479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Chance of corruption varies greatly across different drive models within the same drive class</a:t>
            </a:r>
          </a:p>
          <a:p>
            <a:r>
              <a:rPr lang="en-US" dirty="0"/>
              <a:t>Age affects are different across models</a:t>
            </a:r>
          </a:p>
          <a:p>
            <a:r>
              <a:rPr lang="en-US" dirty="0"/>
              <a:t>Workload and disk size have little impact on corruption</a:t>
            </a:r>
          </a:p>
          <a:p>
            <a:r>
              <a:rPr lang="en-US" dirty="0"/>
              <a:t>Most disks with corruption only have a few corruptions</a:t>
            </a:r>
          </a:p>
          <a:p>
            <a:r>
              <a:rPr lang="en-US" dirty="0"/>
              <a:t>Corruption is not independent with a disk or across disks in RAID</a:t>
            </a:r>
          </a:p>
          <a:p>
            <a:r>
              <a:rPr lang="en-US" dirty="0"/>
              <a:t>There exists spatial locality, and some temporal locality</a:t>
            </a:r>
          </a:p>
          <a:p>
            <a:r>
              <a:rPr lang="en-US" dirty="0"/>
              <a:t>There is a weak correlation with LSEs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7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Sector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ways:</a:t>
            </a:r>
          </a:p>
          <a:p>
            <a:pPr lvl="1"/>
            <a:r>
              <a:rPr lang="en-US" dirty="0"/>
              <a:t>head crash</a:t>
            </a:r>
          </a:p>
          <a:p>
            <a:pPr lvl="1"/>
            <a:r>
              <a:rPr lang="en-US" dirty="0"/>
              <a:t>cosmic rays can also flip bits</a:t>
            </a:r>
          </a:p>
          <a:p>
            <a:r>
              <a:rPr lang="en-US" dirty="0"/>
              <a:t>How to detect:</a:t>
            </a:r>
          </a:p>
          <a:p>
            <a:pPr lvl="1"/>
            <a:r>
              <a:rPr lang="en-US" dirty="0"/>
              <a:t>A storage system tries to access a block, and the disk returns an error (with ECC)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Use whatever redundancy mechanism it has to return the correct data (e.g. RAID parity)</a:t>
            </a:r>
          </a:p>
        </p:txBody>
      </p:sp>
    </p:spTree>
    <p:extLst>
      <p:ext uri="{BB962C8B-B14F-4D97-AF65-F5344CB8AC3E}">
        <p14:creationId xmlns:p14="http://schemas.microsoft.com/office/powerpoint/2010/main" val="325062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Corruption:</a:t>
            </a:r>
            <a:br>
              <a:rPr lang="en-US" dirty="0"/>
            </a:br>
            <a:r>
              <a:rPr lang="en-US" dirty="0"/>
              <a:t>The Checksum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Checksum Functions</a:t>
            </a:r>
          </a:p>
          <a:p>
            <a:pPr lvl="1"/>
            <a:r>
              <a:rPr lang="en-US" dirty="0"/>
              <a:t>XOR, addition</a:t>
            </a:r>
          </a:p>
          <a:p>
            <a:pPr lvl="1"/>
            <a:r>
              <a:rPr lang="en-US" dirty="0"/>
              <a:t>Fletcher checksum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yclic redundancy check (CRC)</a:t>
            </a:r>
          </a:p>
          <a:p>
            <a:pPr lvl="1"/>
            <a:r>
              <a:rPr lang="en-US" dirty="0"/>
              <a:t>Collision i</a:t>
            </a:r>
            <a:r>
              <a:rPr lang="en-US" altLang="zh-CN" dirty="0"/>
              <a:t>s possible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851991"/>
            <a:ext cx="62007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5025152"/>
            <a:ext cx="59055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Misdirected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rises in disk and RAID controllers which write the data to disk correctly, except in the wrong location</a:t>
            </a:r>
          </a:p>
          <a:p>
            <a:r>
              <a:rPr lang="en-US" altLang="zh-CN" dirty="0"/>
              <a:t>P</a:t>
            </a:r>
            <a:r>
              <a:rPr lang="en-US" dirty="0"/>
              <a:t>hysical identifier (physical 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416444"/>
            <a:ext cx="6191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0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3720"/>
          </a:xfrm>
        </p:spPr>
        <p:txBody>
          <a:bodyPr>
            <a:normAutofit/>
          </a:bodyPr>
          <a:lstStyle/>
          <a:p>
            <a:r>
              <a:rPr lang="en-US" altLang="zh-CN" dirty="0"/>
              <a:t>O</a:t>
            </a:r>
            <a:r>
              <a:rPr lang="en-US" dirty="0"/>
              <a:t>ccur when the device informs the upper layer that a write has completed but in fact it never is persisted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Do any of our strategies from above (e.g., basic checksums, or physical ID) help to detect lost writes?</a:t>
            </a:r>
          </a:p>
        </p:txBody>
      </p:sp>
    </p:spTree>
    <p:extLst>
      <p:ext uri="{BB962C8B-B14F-4D97-AF65-F5344CB8AC3E}">
        <p14:creationId xmlns:p14="http://schemas.microsoft.com/office/powerpoint/2010/main" val="28968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37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</a:t>
            </a:r>
            <a:r>
              <a:rPr lang="en-US" dirty="0"/>
              <a:t>ccur when the device informs the upper layer that a write has completed but in fact it never is persisted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Do any of our strategies from above (e.g., basic checksums, or physical ID) help to detect lost writes?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Perform a write verify or read-after-write</a:t>
            </a:r>
          </a:p>
          <a:p>
            <a:pPr lvl="1"/>
            <a:r>
              <a:rPr lang="en-US" dirty="0"/>
              <a:t>Some systems add a checksum elsewhere in the system to detect lost writes</a:t>
            </a:r>
          </a:p>
          <a:p>
            <a:pPr lvl="1"/>
            <a:r>
              <a:rPr lang="en-US" dirty="0"/>
              <a:t>ZFS includes a checksum in each file system </a:t>
            </a:r>
            <a:r>
              <a:rPr lang="en-US" dirty="0" err="1"/>
              <a:t>inode</a:t>
            </a:r>
            <a:r>
              <a:rPr lang="en-US" dirty="0"/>
              <a:t> and indirect block for every block included within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these checksums actually get checked?</a:t>
            </a:r>
          </a:p>
          <a:p>
            <a:endParaRPr lang="en-US" dirty="0"/>
          </a:p>
          <a:p>
            <a:r>
              <a:rPr lang="en-US" dirty="0"/>
              <a:t>Many systems utilize disk scrubbing:</a:t>
            </a:r>
          </a:p>
          <a:p>
            <a:pPr lvl="1"/>
            <a:r>
              <a:rPr lang="en-US" dirty="0"/>
              <a:t>Periodically read through every block of the system</a:t>
            </a:r>
          </a:p>
          <a:p>
            <a:pPr lvl="1"/>
            <a:r>
              <a:rPr lang="en-US" dirty="0"/>
              <a:t>Check whether checksums are still valid</a:t>
            </a:r>
          </a:p>
          <a:p>
            <a:pPr lvl="1"/>
            <a:r>
              <a:rPr lang="en-US" dirty="0"/>
              <a:t>Schedule scans on a nightly or weekly basis</a:t>
            </a:r>
          </a:p>
        </p:txBody>
      </p:sp>
    </p:spTree>
    <p:extLst>
      <p:ext uri="{BB962C8B-B14F-4D97-AF65-F5344CB8AC3E}">
        <p14:creationId xmlns:p14="http://schemas.microsoft.com/office/powerpoint/2010/main" val="379991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653" cy="1325563"/>
          </a:xfrm>
        </p:spPr>
        <p:txBody>
          <a:bodyPr/>
          <a:lstStyle/>
          <a:p>
            <a:r>
              <a:rPr lang="en-US" dirty="0"/>
              <a:t>Flash-based Solid-state Storage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66256" cy="4351338"/>
          </a:xfrm>
        </p:spPr>
        <p:txBody>
          <a:bodyPr>
            <a:normAutofit/>
          </a:bodyPr>
          <a:lstStyle/>
          <a:p>
            <a:r>
              <a:rPr lang="en-US" dirty="0"/>
              <a:t>A new form of persistent storage device</a:t>
            </a:r>
          </a:p>
          <a:p>
            <a:pPr lvl="1"/>
            <a:r>
              <a:rPr lang="en-US" dirty="0"/>
              <a:t>Unlike hard drives, no mechanical or moving parts</a:t>
            </a:r>
          </a:p>
          <a:p>
            <a:pPr lvl="2"/>
            <a:r>
              <a:rPr lang="en-US" dirty="0"/>
              <a:t>but flash is more expensive</a:t>
            </a:r>
          </a:p>
          <a:p>
            <a:pPr lvl="1"/>
            <a:r>
              <a:rPr lang="en-US" dirty="0"/>
              <a:t>Unlike typical random-access memory, it retains information despite power loss</a:t>
            </a:r>
          </a:p>
          <a:p>
            <a:pPr lvl="2"/>
            <a:r>
              <a:rPr lang="en-US" dirty="0"/>
              <a:t>But flash ‘wears out’ </a:t>
            </a:r>
          </a:p>
          <a:p>
            <a:pPr lvl="1"/>
            <a:r>
              <a:rPr lang="en-US" dirty="0"/>
              <a:t>Unlike hard drives and like memory, random-access device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4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of Checksum-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  <a:p>
            <a:pPr lvl="1"/>
            <a:r>
              <a:rPr lang="en-US" dirty="0"/>
              <a:t>Small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Noticeable</a:t>
            </a:r>
          </a:p>
          <a:p>
            <a:pPr lvl="1"/>
            <a:r>
              <a:rPr lang="en-US" dirty="0"/>
              <a:t>CPU overhead</a:t>
            </a:r>
          </a:p>
          <a:p>
            <a:pPr lvl="1"/>
            <a:r>
              <a:rPr lang="en-US" dirty="0"/>
              <a:t>I/O overhead</a:t>
            </a:r>
          </a:p>
        </p:txBody>
      </p:sp>
    </p:spTree>
    <p:extLst>
      <p:ext uri="{BB962C8B-B14F-4D97-AF65-F5344CB8AC3E}">
        <p14:creationId xmlns:p14="http://schemas.microsoft.com/office/powerpoint/2010/main" val="4106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Distributed Systems</a:t>
            </a:r>
          </a:p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0579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Fast but expensive</a:t>
            </a:r>
          </a:p>
          <a:p>
            <a:pPr lvl="1"/>
            <a:r>
              <a:rPr lang="en-US" dirty="0"/>
              <a:t>An SSD costs 60 cents per GB</a:t>
            </a:r>
          </a:p>
          <a:p>
            <a:pPr lvl="1"/>
            <a:r>
              <a:rPr lang="en-US" dirty="0"/>
              <a:t>A typical hard drive costs 5 cents per 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182019"/>
            <a:ext cx="6619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storage – flash ‘cell’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one or more bits in a single transistor</a:t>
            </a:r>
          </a:p>
          <a:p>
            <a:pPr lvl="1"/>
            <a:r>
              <a:rPr lang="en-US" dirty="0"/>
              <a:t>single-level cell (SLC) flash, 1 or 0</a:t>
            </a:r>
          </a:p>
          <a:p>
            <a:pPr lvl="1"/>
            <a:r>
              <a:rPr lang="en-US" dirty="0"/>
              <a:t>multi-level cell (MLC) flash, 00, 01, 10, and 11</a:t>
            </a:r>
          </a:p>
          <a:p>
            <a:pPr lvl="1"/>
            <a:r>
              <a:rPr lang="en-US" dirty="0"/>
              <a:t>triple-level cell (TLC) flash, which encodes 3 bits per cell</a:t>
            </a:r>
          </a:p>
          <a:p>
            <a:pPr lvl="1"/>
            <a:r>
              <a:rPr lang="en-US" dirty="0"/>
              <a:t>SLC chips achieve higher performance and are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230068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787E9-1922-3B47-99AB-D0FE9201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452"/>
            <a:ext cx="9144000" cy="541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B9858-6F3E-5C42-ACCB-A1BFEAFAA0FB}"/>
              </a:ext>
            </a:extLst>
          </p:cNvPr>
          <p:cNvSpPr txBox="1"/>
          <p:nvPr/>
        </p:nvSpPr>
        <p:spPr>
          <a:xfrm>
            <a:off x="2497873" y="6099717"/>
            <a:ext cx="600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https://www.backblaze.com/blog/hdd-vs-ssd-in-data-centers/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Bits to Blocks and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chips are organized into banks or planes.</a:t>
            </a:r>
          </a:p>
          <a:p>
            <a:r>
              <a:rPr lang="en-US" dirty="0"/>
              <a:t>A bank is accessed in two different sized units:</a:t>
            </a:r>
          </a:p>
          <a:p>
            <a:pPr lvl="1"/>
            <a:r>
              <a:rPr lang="en-US" dirty="0"/>
              <a:t>Blocks (erase blocks): 128 KB or 256 KB</a:t>
            </a:r>
          </a:p>
          <a:p>
            <a:pPr lvl="1"/>
            <a:r>
              <a:rPr lang="en-US" dirty="0"/>
              <a:t>Pages: 4KB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6" y="3689147"/>
            <a:ext cx="8458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Flash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(a page): a random access device</a:t>
            </a:r>
          </a:p>
          <a:p>
            <a:pPr lvl="1"/>
            <a:r>
              <a:rPr lang="en-US" dirty="0"/>
              <a:t>Fast, 10s of nanoseconds</a:t>
            </a:r>
          </a:p>
          <a:p>
            <a:r>
              <a:rPr lang="en-US" dirty="0"/>
              <a:t>Erase (a block):</a:t>
            </a:r>
          </a:p>
          <a:p>
            <a:pPr lvl="1"/>
            <a:r>
              <a:rPr lang="en-US" dirty="0"/>
              <a:t>Set each bit to the value 1</a:t>
            </a:r>
          </a:p>
          <a:p>
            <a:pPr lvl="1"/>
            <a:r>
              <a:rPr lang="en-US" dirty="0"/>
              <a:t>Quite expensive, taking a few milliseconds to complete</a:t>
            </a:r>
          </a:p>
          <a:p>
            <a:r>
              <a:rPr lang="en-US" dirty="0"/>
              <a:t>Program (a page):</a:t>
            </a:r>
          </a:p>
          <a:p>
            <a:pPr lvl="1"/>
            <a:r>
              <a:rPr lang="en-US" dirty="0"/>
              <a:t>Only if the block has been erased</a:t>
            </a:r>
          </a:p>
          <a:p>
            <a:pPr lvl="1"/>
            <a:r>
              <a:rPr lang="en-US" dirty="0"/>
              <a:t>100s of microseconds - less expensive than erasing a block, but more costly than reading a page</a:t>
            </a:r>
          </a:p>
          <a:p>
            <a:r>
              <a:rPr lang="en-US" dirty="0"/>
              <a:t>Write is expensive, and frequent erase/program lead to </a:t>
            </a:r>
            <a:r>
              <a:rPr lang="en-US" b="1" i="1" dirty="0"/>
              <a:t>wear out</a:t>
            </a:r>
          </a:p>
        </p:txBody>
      </p:sp>
    </p:spTree>
    <p:extLst>
      <p:ext uri="{BB962C8B-B14F-4D97-AF65-F5344CB8AC3E}">
        <p14:creationId xmlns:p14="http://schemas.microsoft.com/office/powerpoint/2010/main" val="231702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1573</Words>
  <Application>Microsoft Macintosh PowerPoint</Application>
  <PresentationFormat>On-screen Show (4:3)</PresentationFormat>
  <Paragraphs>252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Lecture 21 Solid State Drives (SSD)</vt:lpstr>
      <vt:lpstr>LFS review</vt:lpstr>
      <vt:lpstr>Disk after Creating Two Files</vt:lpstr>
      <vt:lpstr>Flash-based Solid-state Storage Disk</vt:lpstr>
      <vt:lpstr>SSD Performance</vt:lpstr>
      <vt:lpstr>Transistor storage – flash ‘cell’</vt:lpstr>
      <vt:lpstr>PowerPoint Presentation</vt:lpstr>
      <vt:lpstr>From Bits to Blocks and Pages</vt:lpstr>
      <vt:lpstr>Basic Flash Operations</vt:lpstr>
      <vt:lpstr>Flash Performance And Reliability</vt:lpstr>
      <vt:lpstr>4-page Block Status</vt:lpstr>
      <vt:lpstr>A Detailed Example </vt:lpstr>
      <vt:lpstr>Raw Flash → Flash-Based SSDs</vt:lpstr>
      <vt:lpstr>A Bad Approach: Direct Mapped</vt:lpstr>
      <vt:lpstr>A Log-Structured FTL</vt:lpstr>
      <vt:lpstr>The resulting SSD</vt:lpstr>
      <vt:lpstr>Keep FTL Mapping Persistent</vt:lpstr>
      <vt:lpstr>Garbage Collection </vt:lpstr>
      <vt:lpstr>Garbage Collection Steps</vt:lpstr>
      <vt:lpstr>Block-Based Mapping to Reduce Mapping Table Size</vt:lpstr>
      <vt:lpstr>Problem with Block-Based Mapping</vt:lpstr>
      <vt:lpstr>Hybrid Mapping</vt:lpstr>
      <vt:lpstr>Hybrid Mapping Example</vt:lpstr>
      <vt:lpstr>Switch Merge</vt:lpstr>
      <vt:lpstr>Partial Merge</vt:lpstr>
      <vt:lpstr>Full Merge</vt:lpstr>
      <vt:lpstr>Wear Leveling</vt:lpstr>
      <vt:lpstr>SSD Performance</vt:lpstr>
      <vt:lpstr>Data Integrity and Protection</vt:lpstr>
      <vt:lpstr>Integrity</vt:lpstr>
      <vt:lpstr>Disk Failure Modes</vt:lpstr>
      <vt:lpstr>Findings about LSEs</vt:lpstr>
      <vt:lpstr>Findings about Corruption</vt:lpstr>
      <vt:lpstr>Latent Sector Errors</vt:lpstr>
      <vt:lpstr>Detecting Corruption: The Checksum</vt:lpstr>
      <vt:lpstr>Misdirected Writes</vt:lpstr>
      <vt:lpstr>Lost Writes</vt:lpstr>
      <vt:lpstr>Lost Writes</vt:lpstr>
      <vt:lpstr>Scrubbing</vt:lpstr>
      <vt:lpstr>Overhead of Checksum-ing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204</cp:revision>
  <dcterms:created xsi:type="dcterms:W3CDTF">2015-04-08T07:39:20Z</dcterms:created>
  <dcterms:modified xsi:type="dcterms:W3CDTF">2019-11-14T20:08:07Z</dcterms:modified>
</cp:coreProperties>
</file>