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9" r:id="rId4"/>
    <p:sldId id="308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4" r:id="rId29"/>
    <p:sldId id="305" r:id="rId30"/>
    <p:sldId id="283" r:id="rId31"/>
    <p:sldId id="282" r:id="rId32"/>
    <p:sldId id="284" r:id="rId33"/>
    <p:sldId id="285" r:id="rId34"/>
    <p:sldId id="286" r:id="rId35"/>
    <p:sldId id="287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/>
    <p:restoredTop sz="94651"/>
  </p:normalViewPr>
  <p:slideViewPr>
    <p:cSldViewPr snapToGrid="0">
      <p:cViewPr varScale="1">
        <p:scale>
          <a:sx n="110" d="100"/>
          <a:sy n="11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9144000" cy="3609197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22</a:t>
            </a:r>
            <a:br>
              <a:rPr lang="en-US" altLang="zh-CN" dirty="0"/>
            </a:br>
            <a:r>
              <a:rPr lang="en-US" dirty="0"/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</a:t>
            </a:r>
            <a:r>
              <a:rPr lang="en-US" altLang="zh-CN" dirty="0"/>
              <a:t>M</a:t>
            </a:r>
            <a:r>
              <a:rPr lang="en-US" dirty="0"/>
              <a:t>essages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software, build reliable, logical connections over unreliable connections. </a:t>
            </a:r>
          </a:p>
          <a:p>
            <a:endParaRPr lang="en-US" dirty="0"/>
          </a:p>
          <a:p>
            <a:r>
              <a:rPr lang="en-US" dirty="0"/>
              <a:t>Strategies: </a:t>
            </a:r>
          </a:p>
          <a:p>
            <a:pPr lvl="1"/>
            <a:r>
              <a:rPr lang="en-US" dirty="0"/>
              <a:t>acknowledgment</a:t>
            </a:r>
          </a:p>
        </p:txBody>
      </p:sp>
    </p:spTree>
    <p:extLst>
      <p:ext uri="{BB962C8B-B14F-4D97-AF65-F5344CB8AC3E}">
        <p14:creationId xmlns:p14="http://schemas.microsoft.com/office/powerpoint/2010/main" val="15300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76461"/>
            <a:ext cx="7886700" cy="700502"/>
          </a:xfrm>
        </p:spPr>
        <p:txBody>
          <a:bodyPr/>
          <a:lstStyle/>
          <a:p>
            <a:r>
              <a:rPr lang="en-US" dirty="0"/>
              <a:t>Sender knows message was received.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160103"/>
            <a:ext cx="3207854" cy="26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Sender 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2160103"/>
            <a:ext cx="3207854" cy="26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Receiver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9304" y="2922104"/>
            <a:ext cx="1808922" cy="477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71800" y="3945835"/>
            <a:ext cx="2544418" cy="53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3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76461"/>
            <a:ext cx="7886700" cy="700502"/>
          </a:xfrm>
        </p:spPr>
        <p:txBody>
          <a:bodyPr/>
          <a:lstStyle/>
          <a:p>
            <a:r>
              <a:rPr lang="en-US" dirty="0"/>
              <a:t>Sender misses ACK...  What to do?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160103"/>
            <a:ext cx="3207854" cy="26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Sender 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2160103"/>
            <a:ext cx="3207854" cy="26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Receiver 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9304" y="2922104"/>
            <a:ext cx="536713" cy="12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3980621" y="2782956"/>
            <a:ext cx="472938" cy="536713"/>
          </a:xfrm>
          <a:prstGeom prst="mathMultiply">
            <a:avLst>
              <a:gd name="adj1" fmla="val 67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</a:t>
            </a:r>
            <a:r>
              <a:rPr lang="en-US" altLang="zh-CN" dirty="0"/>
              <a:t>M</a:t>
            </a:r>
            <a:r>
              <a:rPr lang="en-US" dirty="0"/>
              <a:t>essages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software, build reliable, logical connections over unreliable connections. </a:t>
            </a:r>
          </a:p>
          <a:p>
            <a:endParaRPr lang="en-US" dirty="0"/>
          </a:p>
          <a:p>
            <a:r>
              <a:rPr lang="en-US" dirty="0"/>
              <a:t>Strategies: </a:t>
            </a:r>
          </a:p>
          <a:p>
            <a:pPr lvl="1"/>
            <a:r>
              <a:rPr lang="en-US" dirty="0"/>
              <a:t>acknowledgment</a:t>
            </a:r>
          </a:p>
          <a:p>
            <a:pPr lvl="1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192431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136373"/>
            <a:ext cx="3207854" cy="460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Sender 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marL="0" indent="0" algn="ctr">
              <a:buNone/>
            </a:pPr>
            <a:r>
              <a:rPr lang="en-US" dirty="0"/>
              <a:t>[start timer] </a:t>
            </a:r>
          </a:p>
          <a:p>
            <a:pPr marL="0" indent="0" algn="ctr">
              <a:buNone/>
            </a:pPr>
            <a:r>
              <a:rPr lang="en-US" dirty="0"/>
              <a:t>... waiting for </a:t>
            </a:r>
            <a:r>
              <a:rPr lang="en-US" dirty="0" err="1"/>
              <a:t>ack</a:t>
            </a:r>
            <a:r>
              <a:rPr lang="en-US" dirty="0"/>
              <a:t> ...</a:t>
            </a:r>
          </a:p>
          <a:p>
            <a:pPr marL="0" indent="0" algn="ctr">
              <a:buNone/>
            </a:pPr>
            <a:r>
              <a:rPr lang="en-US" dirty="0"/>
              <a:t>[timer goes off]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ack</a:t>
            </a:r>
            <a:r>
              <a:rPr lang="en-US" dirty="0"/>
              <a:t>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1136373"/>
            <a:ext cx="3207854" cy="434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Receiver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9304" y="1898374"/>
            <a:ext cx="536713" cy="129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3980621" y="1759226"/>
            <a:ext cx="472938" cy="536713"/>
          </a:xfrm>
          <a:prstGeom prst="mathMultiply">
            <a:avLst>
              <a:gd name="adj1" fmla="val 67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92142" y="3916017"/>
            <a:ext cx="1808922" cy="477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4638" y="4939748"/>
            <a:ext cx="2544418" cy="53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Timeout: Issue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long to wait?</a:t>
            </a:r>
          </a:p>
          <a:p>
            <a:pPr lvl="1"/>
            <a:r>
              <a:rPr lang="en-US" dirty="0"/>
              <a:t>Too long: system feels unresponsive!</a:t>
            </a:r>
          </a:p>
          <a:p>
            <a:pPr lvl="1"/>
            <a:r>
              <a:rPr lang="en-US" dirty="0"/>
              <a:t>Too short: messages needlessly re-sent!</a:t>
            </a:r>
          </a:p>
          <a:p>
            <a:r>
              <a:rPr lang="en-US" dirty="0"/>
              <a:t>Messages may have been dropped due to overloaded server. Aggressive clients worsen this.</a:t>
            </a:r>
          </a:p>
          <a:p>
            <a:r>
              <a:rPr lang="en-US" dirty="0"/>
              <a:t>One strategy: be adaptive!</a:t>
            </a:r>
          </a:p>
          <a:p>
            <a:pPr lvl="1"/>
            <a:r>
              <a:rPr lang="en-US" dirty="0"/>
              <a:t>Adjust time based on how long </a:t>
            </a:r>
            <a:r>
              <a:rPr lang="en-US" dirty="0" err="1"/>
              <a:t>acks</a:t>
            </a:r>
            <a:r>
              <a:rPr lang="en-US" dirty="0"/>
              <a:t> usually take. </a:t>
            </a:r>
          </a:p>
          <a:p>
            <a:pPr lvl="1"/>
            <a:r>
              <a:rPr lang="en-US" dirty="0"/>
              <a:t>For each missing </a:t>
            </a:r>
            <a:r>
              <a:rPr lang="en-US" dirty="0" err="1"/>
              <a:t>ack</a:t>
            </a:r>
            <a:r>
              <a:rPr lang="en-US" dirty="0"/>
              <a:t>, wait longer between retries.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Timeout: Issue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lost </a:t>
            </a:r>
            <a:r>
              <a:rPr lang="en-US" dirty="0" err="1"/>
              <a:t>ack</a:t>
            </a:r>
            <a:r>
              <a:rPr lang="en-US" dirty="0"/>
              <a:t> really mean?</a:t>
            </a:r>
          </a:p>
          <a:p>
            <a:pPr lvl="1"/>
            <a:r>
              <a:rPr lang="en-US" dirty="0"/>
              <a:t>Maybe the receiver does not get the message</a:t>
            </a:r>
          </a:p>
          <a:p>
            <a:pPr lvl="1"/>
            <a:r>
              <a:rPr lang="en-US" dirty="0"/>
              <a:t>Maybe the receiver gets the message, but the </a:t>
            </a:r>
            <a:r>
              <a:rPr lang="en-US" dirty="0" err="1"/>
              <a:t>ack</a:t>
            </a:r>
            <a:r>
              <a:rPr lang="en-US" dirty="0"/>
              <a:t> is not delivered successfully</a:t>
            </a:r>
          </a:p>
          <a:p>
            <a:r>
              <a:rPr lang="en-US" dirty="0"/>
              <a:t>ACK: message received exactly once</a:t>
            </a:r>
          </a:p>
          <a:p>
            <a:r>
              <a:rPr lang="en-US" dirty="0"/>
              <a:t>No ACK: message received at most once</a:t>
            </a:r>
          </a:p>
          <a:p>
            <a:r>
              <a:rPr lang="en-US" dirty="0"/>
              <a:t>Proposed Solution</a:t>
            </a:r>
          </a:p>
          <a:p>
            <a:pPr lvl="1"/>
            <a:r>
              <a:rPr lang="en-US" dirty="0"/>
              <a:t>Sender could send an </a:t>
            </a:r>
            <a:r>
              <a:rPr lang="en-US" dirty="0" err="1"/>
              <a:t>AckAck</a:t>
            </a:r>
            <a:r>
              <a:rPr lang="en-US" dirty="0"/>
              <a:t> so receiver knows whether to retry sending an </a:t>
            </a:r>
            <a:r>
              <a:rPr lang="en-US" dirty="0" err="1"/>
              <a:t>Ack</a:t>
            </a:r>
            <a:endParaRPr lang="en-US" dirty="0"/>
          </a:p>
          <a:p>
            <a:pPr lvl="1"/>
            <a:r>
              <a:rPr lang="en-US" dirty="0"/>
              <a:t>Sound good?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</a:t>
            </a:r>
            <a:r>
              <a:rPr lang="en-US" altLang="zh-CN" dirty="0"/>
              <a:t>M</a:t>
            </a:r>
            <a:r>
              <a:rPr lang="en-US" dirty="0"/>
              <a:t>essages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software, build reliable, logical connections over unreliable connections. </a:t>
            </a:r>
          </a:p>
          <a:p>
            <a:endParaRPr lang="en-US" dirty="0"/>
          </a:p>
          <a:p>
            <a:r>
              <a:rPr lang="en-US" dirty="0"/>
              <a:t>Strategies: </a:t>
            </a:r>
          </a:p>
          <a:p>
            <a:pPr lvl="1"/>
            <a:r>
              <a:rPr lang="en-US" dirty="0"/>
              <a:t>acknowledgment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remember sent messages</a:t>
            </a:r>
          </a:p>
        </p:txBody>
      </p:sp>
    </p:spTree>
    <p:extLst>
      <p:ext uri="{BB962C8B-B14F-4D97-AF65-F5344CB8AC3E}">
        <p14:creationId xmlns:p14="http://schemas.microsoft.com/office/powerpoint/2010/main" val="344092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Remembers Messages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136373"/>
            <a:ext cx="3207854" cy="460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Sender 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altLang="zh-CN" dirty="0"/>
              <a:t>timeout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ack</a:t>
            </a:r>
            <a:r>
              <a:rPr lang="en-US" dirty="0"/>
              <a:t>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1136373"/>
            <a:ext cx="3207854" cy="434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Receiver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[ignore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4033216" y="3003690"/>
            <a:ext cx="472938" cy="536713"/>
          </a:xfrm>
          <a:prstGeom prst="mathMultiply">
            <a:avLst>
              <a:gd name="adj1" fmla="val 67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92142" y="3916017"/>
            <a:ext cx="1607241" cy="526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84638" y="4939748"/>
            <a:ext cx="2544418" cy="53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31899" y="1924257"/>
            <a:ext cx="1808922" cy="477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93096" y="2947988"/>
            <a:ext cx="1175717" cy="314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1: remember every message ever sent. </a:t>
            </a:r>
          </a:p>
          <a:p>
            <a:endParaRPr lang="en-US" dirty="0"/>
          </a:p>
          <a:p>
            <a:r>
              <a:rPr lang="en-US" dirty="0"/>
              <a:t>Solution 2: sequence numbers</a:t>
            </a:r>
          </a:p>
          <a:p>
            <a:pPr lvl="1"/>
            <a:r>
              <a:rPr lang="en-US" dirty="0"/>
              <a:t>give each message a </a:t>
            </a:r>
            <a:r>
              <a:rPr lang="en-US" dirty="0" err="1"/>
              <a:t>seq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receiver knows all messages before an N have been seen </a:t>
            </a:r>
          </a:p>
          <a:p>
            <a:pPr lvl="1"/>
            <a:r>
              <a:rPr lang="en-US" dirty="0"/>
              <a:t>receiver remembers messages sent after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1: “Systems including more than one machine”                -  OSTEP, </a:t>
            </a:r>
            <a:r>
              <a:rPr lang="en-US" dirty="0" err="1"/>
              <a:t>ch</a:t>
            </a:r>
            <a:r>
              <a:rPr lang="en-US" dirty="0"/>
              <a:t> 48, </a:t>
            </a:r>
            <a:r>
              <a:rPr lang="en-US" dirty="0" err="1"/>
              <a:t>Arpaci-Dusseau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1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popular protocol </a:t>
            </a:r>
          </a:p>
          <a:p>
            <a:r>
              <a:rPr lang="en-US" dirty="0"/>
              <a:t>based on sequence numbers. </a:t>
            </a:r>
          </a:p>
          <a:p>
            <a:endParaRPr lang="en-US" dirty="0"/>
          </a:p>
          <a:p>
            <a:r>
              <a:rPr lang="en-US" dirty="0"/>
              <a:t>buffers messages so they arrive in order</a:t>
            </a:r>
          </a:p>
          <a:p>
            <a:endParaRPr lang="en-US" dirty="0"/>
          </a:p>
          <a:p>
            <a:r>
              <a:rPr lang="en-US" dirty="0"/>
              <a:t>timeouts are adaptive.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0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 messages </a:t>
            </a:r>
          </a:p>
          <a:p>
            <a:endParaRPr lang="en-US" dirty="0"/>
          </a:p>
          <a:p>
            <a:r>
              <a:rPr lang="en-US" dirty="0"/>
              <a:t>Reliable messages </a:t>
            </a:r>
          </a:p>
          <a:p>
            <a:endParaRPr lang="en-US" dirty="0"/>
          </a:p>
          <a:p>
            <a:r>
              <a:rPr lang="en-US" dirty="0"/>
              <a:t>OS abstractions </a:t>
            </a:r>
          </a:p>
          <a:p>
            <a:pPr lvl="1"/>
            <a:r>
              <a:rPr lang="en-US" dirty="0"/>
              <a:t>virtual memory </a:t>
            </a:r>
          </a:p>
          <a:p>
            <a:pPr lvl="1"/>
            <a:r>
              <a:rPr lang="en-US" dirty="0"/>
              <a:t>global file system </a:t>
            </a:r>
          </a:p>
          <a:p>
            <a:endParaRPr lang="en-US" dirty="0"/>
          </a:p>
          <a:p>
            <a:r>
              <a:rPr lang="en-US" dirty="0"/>
              <a:t>Programming-language abstractions </a:t>
            </a:r>
          </a:p>
          <a:p>
            <a:pPr lvl="1"/>
            <a:r>
              <a:rPr lang="en-US" dirty="0"/>
              <a:t>remote procedure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Inspiration: threads share memory </a:t>
            </a:r>
          </a:p>
          <a:p>
            <a:endParaRPr lang="en-US" dirty="0"/>
          </a:p>
          <a:p>
            <a:r>
              <a:rPr lang="en-US" dirty="0"/>
              <a:t>Idea: processes on different machines share mem</a:t>
            </a:r>
          </a:p>
          <a:p>
            <a:r>
              <a:rPr lang="en-US" dirty="0"/>
              <a:t>Strategy: </a:t>
            </a:r>
          </a:p>
          <a:p>
            <a:pPr lvl="1"/>
            <a:r>
              <a:rPr lang="en-US" dirty="0"/>
              <a:t>a bit like swapping we saw before </a:t>
            </a:r>
          </a:p>
          <a:p>
            <a:pPr lvl="1"/>
            <a:r>
              <a:rPr lang="en-US" dirty="0"/>
              <a:t>instead of swap to disk, swap to other machine </a:t>
            </a:r>
          </a:p>
          <a:p>
            <a:pPr lvl="1"/>
            <a:r>
              <a:rPr lang="en-US" dirty="0"/>
              <a:t>sometimes multiple copies may be in memory on different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1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machine crashes? </a:t>
            </a:r>
          </a:p>
          <a:p>
            <a:pPr lvl="1"/>
            <a:r>
              <a:rPr lang="en-US" dirty="0"/>
              <a:t>mapping disappears in other machines </a:t>
            </a:r>
          </a:p>
          <a:p>
            <a:pPr lvl="1"/>
            <a:r>
              <a:rPr lang="en-US" dirty="0"/>
              <a:t>how to handle? </a:t>
            </a:r>
          </a:p>
          <a:p>
            <a:endParaRPr lang="en-US" dirty="0"/>
          </a:p>
          <a:p>
            <a:r>
              <a:rPr lang="en-US" dirty="0"/>
              <a:t>Performance? </a:t>
            </a:r>
          </a:p>
          <a:p>
            <a:pPr lvl="1"/>
            <a:r>
              <a:rPr lang="en-US" dirty="0"/>
              <a:t>when to </a:t>
            </a:r>
            <a:r>
              <a:rPr lang="en-US" dirty="0" err="1"/>
              <a:t>prefetch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loads/stores expected to be fast </a:t>
            </a:r>
          </a:p>
          <a:p>
            <a:endParaRPr lang="en-US" dirty="0"/>
          </a:p>
          <a:p>
            <a:r>
              <a:rPr lang="en-US" dirty="0"/>
              <a:t>DSM (distributed shared memory) not used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file access is already expected to be slow </a:t>
            </a:r>
          </a:p>
          <a:p>
            <a:pPr lvl="1"/>
            <a:r>
              <a:rPr lang="en-US" dirty="0"/>
              <a:t>use common API </a:t>
            </a:r>
          </a:p>
          <a:p>
            <a:pPr lvl="1"/>
            <a:r>
              <a:rPr lang="en-US" dirty="0"/>
              <a:t>no need to modify applications (</a:t>
            </a:r>
            <a:r>
              <a:rPr lang="en-US" dirty="0" err="1"/>
              <a:t>sorta</a:t>
            </a:r>
            <a:r>
              <a:rPr lang="en-US" dirty="0"/>
              <a:t> true)</a:t>
            </a:r>
          </a:p>
          <a:p>
            <a:endParaRPr lang="en-US" dirty="0"/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doesn’t always make sense, e.g., for video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8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RPC: Remote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could be easier than calling a function? </a:t>
            </a:r>
          </a:p>
          <a:p>
            <a:endParaRPr lang="en-US" dirty="0"/>
          </a:p>
          <a:p>
            <a:r>
              <a:rPr lang="en-US" dirty="0"/>
              <a:t>Strategy: create wrappers so calling a function on another machine feels just like calling a local function. </a:t>
            </a:r>
          </a:p>
          <a:p>
            <a:endParaRPr lang="en-US" dirty="0"/>
          </a:p>
          <a:p>
            <a:r>
              <a:rPr lang="en-US" dirty="0"/>
              <a:t>This abstraction is very common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136373"/>
            <a:ext cx="3207854" cy="4608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Machine A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main(...)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foo();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 client wrapper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foo(char *</a:t>
            </a:r>
            <a:r>
              <a:rPr lang="en-US" dirty="0" err="1"/>
              <a:t>msg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send </a:t>
            </a:r>
            <a:r>
              <a:rPr lang="en-US" dirty="0" err="1"/>
              <a:t>msg</a:t>
            </a:r>
            <a:r>
              <a:rPr lang="en-US" dirty="0"/>
              <a:t> to B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from B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1136373"/>
            <a:ext cx="3207854" cy="48469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Machine B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foo(char *</a:t>
            </a:r>
            <a:r>
              <a:rPr lang="en-US" sz="2600" dirty="0" err="1"/>
              <a:t>msg</a:t>
            </a:r>
            <a:r>
              <a:rPr lang="en-US" sz="2600" dirty="0"/>
              <a:t>) { </a:t>
            </a:r>
          </a:p>
          <a:p>
            <a:pPr marL="0" indent="0">
              <a:buNone/>
            </a:pPr>
            <a:r>
              <a:rPr lang="en-US" sz="2600" dirty="0"/>
              <a:t>    ... </a:t>
            </a:r>
          </a:p>
          <a:p>
            <a:pPr marL="0" indent="0">
              <a:buNone/>
            </a:pPr>
            <a:r>
              <a:rPr lang="en-US" sz="2600" dirty="0"/>
              <a:t>}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altLang="zh-CN" sz="2400" dirty="0"/>
              <a:t>// server wrapper</a:t>
            </a:r>
            <a:endParaRPr lang="en-US" sz="2400" dirty="0"/>
          </a:p>
          <a:p>
            <a:pPr marL="0" indent="0">
              <a:buNone/>
            </a:pPr>
            <a:r>
              <a:rPr lang="en-US" sz="2600" dirty="0"/>
              <a:t>void </a:t>
            </a:r>
            <a:r>
              <a:rPr lang="en-US" sz="2600" dirty="0" err="1"/>
              <a:t>foo_listener</a:t>
            </a:r>
            <a:r>
              <a:rPr lang="en-US" sz="2600" dirty="0"/>
              <a:t>() { </a:t>
            </a:r>
          </a:p>
          <a:p>
            <a:pPr marL="0" indent="0">
              <a:buNone/>
            </a:pPr>
            <a:r>
              <a:rPr lang="en-US" sz="2600" dirty="0"/>
              <a:t>    while(1) { 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recv</a:t>
            </a:r>
            <a:r>
              <a:rPr lang="en-US" sz="2600" dirty="0"/>
              <a:t>, call foo </a:t>
            </a:r>
          </a:p>
          <a:p>
            <a:pPr marL="0" indent="0">
              <a:buNone/>
            </a:pPr>
            <a:r>
              <a:rPr lang="en-US" sz="2600" dirty="0"/>
              <a:t>    } 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packages help with this with two components. </a:t>
            </a:r>
          </a:p>
          <a:p>
            <a:endParaRPr lang="en-US" dirty="0"/>
          </a:p>
          <a:p>
            <a:r>
              <a:rPr lang="en-US" dirty="0"/>
              <a:t>(1) Stub generation </a:t>
            </a:r>
          </a:p>
          <a:p>
            <a:pPr lvl="1"/>
            <a:r>
              <a:rPr lang="en-US" dirty="0"/>
              <a:t>create wrappers automatically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(2) Runtime library </a:t>
            </a:r>
          </a:p>
          <a:p>
            <a:pPr lvl="1"/>
            <a:r>
              <a:rPr lang="en-US" dirty="0"/>
              <a:t>thread pool </a:t>
            </a:r>
          </a:p>
          <a:p>
            <a:pPr lvl="1"/>
            <a:r>
              <a:rPr lang="en-US" dirty="0"/>
              <a:t>socket listeners call functions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Stub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message buffer</a:t>
            </a:r>
          </a:p>
          <a:p>
            <a:r>
              <a:rPr lang="en-US" dirty="0"/>
              <a:t>Pack the needed information into the message buffer</a:t>
            </a:r>
          </a:p>
          <a:p>
            <a:r>
              <a:rPr lang="en-US" dirty="0"/>
              <a:t>Send the message to the destination RPC server</a:t>
            </a:r>
          </a:p>
          <a:p>
            <a:r>
              <a:rPr lang="en-US" dirty="0"/>
              <a:t>Wait for the reply</a:t>
            </a:r>
          </a:p>
          <a:p>
            <a:r>
              <a:rPr lang="en-US" dirty="0"/>
              <a:t>Unpack return code and other arguments</a:t>
            </a:r>
          </a:p>
          <a:p>
            <a:r>
              <a:rPr lang="en-US" dirty="0"/>
              <a:t>Return to the caller</a:t>
            </a:r>
          </a:p>
        </p:txBody>
      </p:sp>
    </p:spTree>
    <p:extLst>
      <p:ext uri="{BB962C8B-B14F-4D97-AF65-F5344CB8AC3E}">
        <p14:creationId xmlns:p14="http://schemas.microsoft.com/office/powerpoint/2010/main" val="166395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Stub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 the message</a:t>
            </a:r>
          </a:p>
          <a:p>
            <a:r>
              <a:rPr lang="en-US" dirty="0"/>
              <a:t>Call into the actual function</a:t>
            </a:r>
          </a:p>
          <a:p>
            <a:r>
              <a:rPr lang="en-US" dirty="0"/>
              <a:t>Package the results</a:t>
            </a:r>
          </a:p>
          <a:p>
            <a:r>
              <a:rPr lang="en-US" dirty="0"/>
              <a:t>Send the reply</a:t>
            </a:r>
          </a:p>
        </p:txBody>
      </p:sp>
    </p:spTree>
    <p:extLst>
      <p:ext uri="{BB962C8B-B14F-4D97-AF65-F5344CB8AC3E}">
        <p14:creationId xmlns:p14="http://schemas.microsoft.com/office/powerpoint/2010/main" val="41007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2: “A distributed system is one in which hardware and software components located at networked computers communicate and coordinate their actions only by passing messages” - </a:t>
            </a:r>
            <a:r>
              <a:rPr lang="en-US" dirty="0" err="1"/>
              <a:t>Coulouris</a:t>
            </a:r>
            <a:r>
              <a:rPr lang="en-US" dirty="0"/>
              <a:t>, Dollimore, </a:t>
            </a:r>
            <a:r>
              <a:rPr lang="en-US" dirty="0" err="1"/>
              <a:t>Kindberg</a:t>
            </a:r>
            <a:r>
              <a:rPr lang="en-US" dirty="0"/>
              <a:t> and Blair</a:t>
            </a:r>
          </a:p>
        </p:txBody>
      </p:sp>
    </p:spTree>
    <p:extLst>
      <p:ext uri="{BB962C8B-B14F-4D97-AF65-F5344CB8AC3E}">
        <p14:creationId xmlns:p14="http://schemas.microsoft.com/office/powerpoint/2010/main" val="39123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Wrappers must do conversions: </a:t>
            </a:r>
          </a:p>
          <a:p>
            <a:pPr lvl="1"/>
            <a:r>
              <a:rPr lang="en-US" dirty="0"/>
              <a:t>client arguments to message</a:t>
            </a:r>
          </a:p>
          <a:p>
            <a:pPr lvl="1"/>
            <a:r>
              <a:rPr lang="en-US" dirty="0"/>
              <a:t>message to server arguments </a:t>
            </a:r>
          </a:p>
          <a:p>
            <a:pPr lvl="1"/>
            <a:r>
              <a:rPr lang="en-US" dirty="0"/>
              <a:t>server return to message</a:t>
            </a:r>
          </a:p>
          <a:p>
            <a:pPr lvl="1"/>
            <a:r>
              <a:rPr lang="en-US" dirty="0"/>
              <a:t>message to client return </a:t>
            </a:r>
          </a:p>
          <a:p>
            <a:endParaRPr lang="en-US" dirty="0"/>
          </a:p>
          <a:p>
            <a:r>
              <a:rPr lang="en-US" dirty="0"/>
              <a:t>Need uniform endianness (wrappers do this). </a:t>
            </a:r>
          </a:p>
          <a:p>
            <a:endParaRPr lang="en-US" dirty="0"/>
          </a:p>
          <a:p>
            <a:r>
              <a:rPr lang="en-US" dirty="0"/>
              <a:t>Conversion is called marshaling/</a:t>
            </a:r>
            <a:r>
              <a:rPr lang="en-US" dirty="0" err="1"/>
              <a:t>unmarshaling</a:t>
            </a:r>
            <a:r>
              <a:rPr lang="en-US" dirty="0"/>
              <a:t>, or serializing/</a:t>
            </a:r>
            <a:r>
              <a:rPr lang="en-US" dirty="0" err="1"/>
              <a:t>deserializing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26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tools will automatically generate wrappers: </a:t>
            </a:r>
          </a:p>
          <a:p>
            <a:pPr lvl="1"/>
            <a:r>
              <a:rPr lang="en-US" dirty="0" err="1"/>
              <a:t>rpcgen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thrift </a:t>
            </a:r>
          </a:p>
          <a:p>
            <a:pPr lvl="1"/>
            <a:r>
              <a:rPr lang="en-US" dirty="0" err="1"/>
              <a:t>protobufs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Programmer fills in generated stubs.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0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Generation: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pointers problematic?</a:t>
            </a:r>
          </a:p>
          <a:p>
            <a:pPr lvl="1"/>
            <a:r>
              <a:rPr lang="en-US" dirty="0"/>
              <a:t>The address passed from the client will not be valid on the server. </a:t>
            </a:r>
          </a:p>
          <a:p>
            <a:r>
              <a:rPr lang="en-US" dirty="0"/>
              <a:t>Solutions? </a:t>
            </a:r>
          </a:p>
          <a:p>
            <a:pPr lvl="1"/>
            <a:r>
              <a:rPr lang="en-US" dirty="0"/>
              <a:t>smart RPC package: follow pointers </a:t>
            </a:r>
          </a:p>
          <a:p>
            <a:pPr lvl="1"/>
            <a:r>
              <a:rPr lang="en-US" dirty="0"/>
              <a:t>distribute generic data </a:t>
            </a:r>
            <a:r>
              <a:rPr lang="en-US" dirty="0" err="1"/>
              <a:t>structs</a:t>
            </a:r>
            <a:r>
              <a:rPr lang="en-US" dirty="0"/>
              <a:t> with RPC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Naming: how to locate a remote service</a:t>
            </a:r>
          </a:p>
          <a:p>
            <a:endParaRPr lang="en-US" dirty="0"/>
          </a:p>
          <a:p>
            <a:r>
              <a:rPr lang="en-US" dirty="0"/>
              <a:t>How to serve calls? </a:t>
            </a:r>
          </a:p>
          <a:p>
            <a:pPr lvl="1"/>
            <a:r>
              <a:rPr lang="en-US" dirty="0"/>
              <a:t>usually with a thread pool </a:t>
            </a:r>
          </a:p>
          <a:p>
            <a:endParaRPr lang="en-US" dirty="0"/>
          </a:p>
          <a:p>
            <a:r>
              <a:rPr lang="en-US" dirty="0"/>
              <a:t>What underlying protocol to use? </a:t>
            </a:r>
          </a:p>
          <a:p>
            <a:pPr lvl="1"/>
            <a:r>
              <a:rPr lang="en-US" dirty="0"/>
              <a:t>usually UDP</a:t>
            </a:r>
          </a:p>
          <a:p>
            <a:endParaRPr lang="en-US" dirty="0"/>
          </a:p>
          <a:p>
            <a:r>
              <a:rPr lang="en-US" altLang="zh-CN" dirty="0"/>
              <a:t>S</a:t>
            </a:r>
            <a:r>
              <a:rPr lang="en-US" dirty="0"/>
              <a:t>ome RPC packages enable a asynchronous RPC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7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over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use function return as implicit ACK. </a:t>
            </a:r>
          </a:p>
          <a:p>
            <a:endParaRPr lang="en-US" dirty="0"/>
          </a:p>
          <a:p>
            <a:r>
              <a:rPr lang="en-US" dirty="0"/>
              <a:t>Piggybacking technique. </a:t>
            </a:r>
          </a:p>
          <a:p>
            <a:endParaRPr lang="en-US" dirty="0"/>
          </a:p>
          <a:p>
            <a:r>
              <a:rPr lang="en-US" dirty="0"/>
              <a:t>What if function takes a long time? </a:t>
            </a:r>
          </a:p>
          <a:p>
            <a:pPr lvl="1"/>
            <a:r>
              <a:rPr lang="en-US" dirty="0"/>
              <a:t>then send a separate 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communication abstraction possible: </a:t>
            </a:r>
          </a:p>
          <a:p>
            <a:pPr lvl="1"/>
            <a:r>
              <a:rPr lang="en-US" dirty="0"/>
              <a:t>Raw messages (UDP) </a:t>
            </a:r>
          </a:p>
          <a:p>
            <a:pPr lvl="1"/>
            <a:r>
              <a:rPr lang="en-US" dirty="0"/>
              <a:t>Reliable messages (TCP) </a:t>
            </a:r>
          </a:p>
          <a:p>
            <a:pPr lvl="1"/>
            <a:r>
              <a:rPr lang="en-US" dirty="0"/>
              <a:t>Virtual memory (OS) </a:t>
            </a:r>
          </a:p>
          <a:p>
            <a:pPr lvl="1"/>
            <a:r>
              <a:rPr lang="en-US" dirty="0"/>
              <a:t>Global file system (OS) </a:t>
            </a:r>
          </a:p>
          <a:p>
            <a:pPr lvl="1"/>
            <a:r>
              <a:rPr lang="en-US" dirty="0"/>
              <a:t>Function calls (RPC)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NFS</a:t>
            </a:r>
          </a:p>
          <a:p>
            <a:r>
              <a:rPr lang="en-US" dirty="0"/>
              <a:t>AFS </a:t>
            </a:r>
          </a:p>
        </p:txBody>
      </p:sp>
    </p:spTree>
    <p:extLst>
      <p:ext uri="{BB962C8B-B14F-4D97-AF65-F5344CB8AC3E}">
        <p14:creationId xmlns:p14="http://schemas.microsoft.com/office/powerpoint/2010/main" val="20579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3: “A distributed system is one in which the failure of a computer you didn’t even know existed can render your own computer unusable” - Leslie </a:t>
            </a:r>
            <a:r>
              <a:rPr lang="en-US" dirty="0" err="1"/>
              <a:t>Lamport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Distributed?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compute power </a:t>
            </a:r>
          </a:p>
          <a:p>
            <a:endParaRPr lang="en-US" dirty="0"/>
          </a:p>
          <a:p>
            <a:r>
              <a:rPr lang="en-US" dirty="0"/>
              <a:t>More storage capacity </a:t>
            </a:r>
          </a:p>
          <a:p>
            <a:endParaRPr lang="en-US" dirty="0"/>
          </a:p>
          <a:p>
            <a:r>
              <a:rPr lang="en-US" dirty="0"/>
              <a:t>Fault tolerance </a:t>
            </a:r>
          </a:p>
          <a:p>
            <a:endParaRPr lang="en-US" dirty="0"/>
          </a:p>
          <a:p>
            <a:r>
              <a:rPr lang="en-US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22505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failure: need to worry about partial failure. </a:t>
            </a:r>
          </a:p>
          <a:p>
            <a:endParaRPr lang="en-US" dirty="0"/>
          </a:p>
          <a:p>
            <a:r>
              <a:rPr lang="en-US" dirty="0"/>
              <a:t>Communication failure: </a:t>
            </a:r>
          </a:p>
          <a:p>
            <a:pPr lvl="1"/>
            <a:r>
              <a:rPr lang="en-US" dirty="0"/>
              <a:t>links unreliable</a:t>
            </a:r>
          </a:p>
          <a:p>
            <a:pPr lvl="1"/>
            <a:r>
              <a:rPr lang="en-US" dirty="0"/>
              <a:t>Limited bandwidth</a:t>
            </a:r>
          </a:p>
          <a:p>
            <a:endParaRPr lang="en-US" dirty="0"/>
          </a:p>
          <a:p>
            <a:r>
              <a:rPr lang="en-US" dirty="0"/>
              <a:t>Performance – “the speed of light is finite”</a:t>
            </a:r>
          </a:p>
          <a:p>
            <a:pPr lvl="1"/>
            <a:r>
              <a:rPr lang="en-US" dirty="0"/>
              <a:t>Transmit a message across a room, ~0 nanoseconds</a:t>
            </a:r>
          </a:p>
          <a:p>
            <a:pPr lvl="1"/>
            <a:r>
              <a:rPr lang="en-US" dirty="0"/>
              <a:t>Boston – LA by wire is 20 milliseconds</a:t>
            </a:r>
          </a:p>
          <a:p>
            <a:pPr lvl="1"/>
            <a:r>
              <a:rPr lang="en-US" dirty="0"/>
              <a:t>Via geosynchronous satellite, it’s 244 milliseconds 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873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 messages </a:t>
            </a:r>
          </a:p>
          <a:p>
            <a:endParaRPr lang="en-US" dirty="0"/>
          </a:p>
          <a:p>
            <a:r>
              <a:rPr lang="en-US" dirty="0"/>
              <a:t>Reliable messages </a:t>
            </a:r>
          </a:p>
          <a:p>
            <a:endParaRPr lang="en-US" dirty="0"/>
          </a:p>
          <a:p>
            <a:r>
              <a:rPr lang="en-US" dirty="0"/>
              <a:t>OS abstractions </a:t>
            </a:r>
          </a:p>
          <a:p>
            <a:pPr lvl="1"/>
            <a:r>
              <a:rPr lang="en-US" dirty="0"/>
              <a:t>virtual memory </a:t>
            </a:r>
          </a:p>
          <a:p>
            <a:pPr lvl="1"/>
            <a:r>
              <a:rPr lang="en-US" dirty="0"/>
              <a:t>global file system </a:t>
            </a:r>
          </a:p>
          <a:p>
            <a:endParaRPr lang="en-US" dirty="0"/>
          </a:p>
          <a:p>
            <a:r>
              <a:rPr lang="en-US" dirty="0"/>
              <a:t>Programming-language abstractions </a:t>
            </a:r>
          </a:p>
          <a:p>
            <a:pPr lvl="1"/>
            <a:r>
              <a:rPr lang="en-US" dirty="0"/>
              <a:t>remote procedure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6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Messages: User Datagram Protocol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API: </a:t>
            </a:r>
          </a:p>
          <a:p>
            <a:pPr lvl="1"/>
            <a:r>
              <a:rPr lang="en-US" dirty="0"/>
              <a:t>reads and writes over </a:t>
            </a:r>
            <a:r>
              <a:rPr lang="en-US" b="1" dirty="0"/>
              <a:t>socket</a:t>
            </a:r>
            <a:r>
              <a:rPr lang="en-US" dirty="0"/>
              <a:t> file descriptors</a:t>
            </a:r>
          </a:p>
          <a:p>
            <a:pPr lvl="1"/>
            <a:r>
              <a:rPr lang="en-US" dirty="0"/>
              <a:t>messages sent from/to ports to target a process on machine </a:t>
            </a:r>
          </a:p>
          <a:p>
            <a:endParaRPr lang="en-US" dirty="0"/>
          </a:p>
          <a:p>
            <a:r>
              <a:rPr lang="en-US" dirty="0"/>
              <a:t>Provide minimal reliability features: </a:t>
            </a:r>
          </a:p>
          <a:p>
            <a:pPr lvl="1"/>
            <a:r>
              <a:rPr lang="en-US" dirty="0"/>
              <a:t>messages may be lost</a:t>
            </a:r>
          </a:p>
          <a:p>
            <a:pPr lvl="1"/>
            <a:r>
              <a:rPr lang="en-US" dirty="0"/>
              <a:t>messages may be reordered</a:t>
            </a:r>
          </a:p>
          <a:p>
            <a:pPr lvl="1"/>
            <a:r>
              <a:rPr lang="en-US" dirty="0"/>
              <a:t>messages may be duplicated</a:t>
            </a:r>
          </a:p>
          <a:p>
            <a:pPr lvl="1"/>
            <a:r>
              <a:rPr lang="en-US" dirty="0"/>
              <a:t>only protection checksums </a:t>
            </a:r>
          </a:p>
        </p:txBody>
      </p:sp>
    </p:spTree>
    <p:extLst>
      <p:ext uri="{BB962C8B-B14F-4D97-AF65-F5344CB8AC3E}">
        <p14:creationId xmlns:p14="http://schemas.microsoft.com/office/powerpoint/2010/main" val="302607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Messages: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lightweight </a:t>
            </a:r>
          </a:p>
          <a:p>
            <a:pPr lvl="1"/>
            <a:r>
              <a:rPr lang="en-US" dirty="0"/>
              <a:t>some applications make better reliability decisions themselves (e.g., video conferencing programs) </a:t>
            </a:r>
          </a:p>
          <a:p>
            <a:endParaRPr lang="en-US" dirty="0"/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more difficult to write application correctly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8088</TotalTime>
  <Words>1157</Words>
  <Application>Microsoft Macintosh PowerPoint</Application>
  <PresentationFormat>On-screen Show (4:3)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Lecture 22 Distributed Systems</vt:lpstr>
      <vt:lpstr>Three Definitions…</vt:lpstr>
      <vt:lpstr>Three Definitions…</vt:lpstr>
      <vt:lpstr>Three Definitions…</vt:lpstr>
      <vt:lpstr>Why Go Distributed?</vt:lpstr>
      <vt:lpstr>New Challenges</vt:lpstr>
      <vt:lpstr>Overview</vt:lpstr>
      <vt:lpstr>Raw Messages: User Datagram Protocol (UDP)</vt:lpstr>
      <vt:lpstr>Raw Messages: UDP</vt:lpstr>
      <vt:lpstr>Reliable Messages Strategy</vt:lpstr>
      <vt:lpstr>ACK</vt:lpstr>
      <vt:lpstr>ACK</vt:lpstr>
      <vt:lpstr>Reliable Messages Strategy</vt:lpstr>
      <vt:lpstr>ACK</vt:lpstr>
      <vt:lpstr>Timeout: Issue 1</vt:lpstr>
      <vt:lpstr>Timeout: Issue 2</vt:lpstr>
      <vt:lpstr>Reliable Messages Strategy</vt:lpstr>
      <vt:lpstr>Receiver Remembers Messages</vt:lpstr>
      <vt:lpstr>Solutions</vt:lpstr>
      <vt:lpstr>TCP</vt:lpstr>
      <vt:lpstr>Overview</vt:lpstr>
      <vt:lpstr>Virtual Memory</vt:lpstr>
      <vt:lpstr>Virtual Memory Problems</vt:lpstr>
      <vt:lpstr>Global File System</vt:lpstr>
      <vt:lpstr>RPC: Remote Procedure Call</vt:lpstr>
      <vt:lpstr>RPC</vt:lpstr>
      <vt:lpstr>RPC Tools</vt:lpstr>
      <vt:lpstr>Client Stub Steps</vt:lpstr>
      <vt:lpstr>Server Stub Steps</vt:lpstr>
      <vt:lpstr>Wrapper Generation</vt:lpstr>
      <vt:lpstr>Stub Generation</vt:lpstr>
      <vt:lpstr>Wrapper Generation: Pointers</vt:lpstr>
      <vt:lpstr>Runtime Library</vt:lpstr>
      <vt:lpstr>RPC over UDP</vt:lpstr>
      <vt:lpstr>Conclusion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107</cp:revision>
  <dcterms:created xsi:type="dcterms:W3CDTF">2015-04-08T07:39:20Z</dcterms:created>
  <dcterms:modified xsi:type="dcterms:W3CDTF">2019-11-15T01:36:51Z</dcterms:modified>
</cp:coreProperties>
</file>