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7" r:id="rId3"/>
    <p:sldId id="303" r:id="rId4"/>
    <p:sldId id="312" r:id="rId5"/>
    <p:sldId id="309" r:id="rId6"/>
    <p:sldId id="310" r:id="rId7"/>
    <p:sldId id="311" r:id="rId8"/>
    <p:sldId id="343" r:id="rId9"/>
    <p:sldId id="313" r:id="rId10"/>
    <p:sldId id="314" r:id="rId11"/>
    <p:sldId id="315" r:id="rId12"/>
    <p:sldId id="317" r:id="rId13"/>
    <p:sldId id="316" r:id="rId14"/>
    <p:sldId id="318" r:id="rId15"/>
    <p:sldId id="319" r:id="rId16"/>
    <p:sldId id="322" r:id="rId17"/>
    <p:sldId id="323" r:id="rId18"/>
    <p:sldId id="324" r:id="rId19"/>
    <p:sldId id="344" r:id="rId20"/>
    <p:sldId id="345" r:id="rId21"/>
    <p:sldId id="349" r:id="rId22"/>
    <p:sldId id="350" r:id="rId23"/>
    <p:sldId id="346" r:id="rId24"/>
    <p:sldId id="347" r:id="rId25"/>
    <p:sldId id="348" r:id="rId26"/>
    <p:sldId id="351" r:id="rId27"/>
    <p:sldId id="325" r:id="rId28"/>
    <p:sldId id="327" r:id="rId29"/>
    <p:sldId id="326" r:id="rId30"/>
    <p:sldId id="356" r:id="rId31"/>
    <p:sldId id="328" r:id="rId32"/>
    <p:sldId id="330" r:id="rId33"/>
    <p:sldId id="332" r:id="rId34"/>
    <p:sldId id="334" r:id="rId35"/>
    <p:sldId id="335" r:id="rId36"/>
    <p:sldId id="336" r:id="rId37"/>
    <p:sldId id="337" r:id="rId38"/>
    <p:sldId id="339" r:id="rId39"/>
    <p:sldId id="338" r:id="rId40"/>
    <p:sldId id="340" r:id="rId41"/>
    <p:sldId id="341" r:id="rId42"/>
    <p:sldId id="352" r:id="rId43"/>
    <p:sldId id="342" r:id="rId44"/>
    <p:sldId id="353" r:id="rId45"/>
    <p:sldId id="354" r:id="rId46"/>
    <p:sldId id="35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256" autoAdjust="0"/>
    <p:restoredTop sz="94714"/>
  </p:normalViewPr>
  <p:slideViewPr>
    <p:cSldViewPr snapToGrid="0">
      <p:cViewPr varScale="1">
        <p:scale>
          <a:sx n="93" d="100"/>
          <a:sy n="93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75B06-E856-AE49-AC8A-C926DD1AE11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1D90A-B954-2448-B309-6FD0AC3FC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1D90A-B954-2448-B309-6FD0AC3FC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2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18" y="1122363"/>
            <a:ext cx="7484165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Lecture 24</a:t>
            </a:r>
            <a:br>
              <a:rPr lang="en-US" altLang="zh-CN" dirty="0"/>
            </a:br>
            <a:r>
              <a:rPr lang="en-US" altLang="zh-CN" dirty="0"/>
              <a:t>Sun’s Network File System (NFS)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looking at NFSv2.</a:t>
            </a:r>
          </a:p>
          <a:p>
            <a:endParaRPr lang="en-US" dirty="0"/>
          </a:p>
          <a:p>
            <a:r>
              <a:rPr lang="en-US" dirty="0"/>
              <a:t>There is now an NFSv4 with many changes.</a:t>
            </a:r>
          </a:p>
          <a:p>
            <a:endParaRPr lang="en-US" dirty="0"/>
          </a:p>
          <a:p>
            <a:r>
              <a:rPr lang="en-US" dirty="0"/>
              <a:t>Why look at an old protocol?</a:t>
            </a:r>
          </a:p>
          <a:p>
            <a:pPr lvl="1"/>
            <a:r>
              <a:rPr lang="en-US" dirty="0"/>
              <a:t>To illustrate how the ideas were introduced</a:t>
            </a:r>
          </a:p>
          <a:p>
            <a:pPr lvl="1"/>
            <a:r>
              <a:rPr lang="en-US" dirty="0"/>
              <a:t>To compare and contrast NFS with AFS.</a:t>
            </a:r>
          </a:p>
        </p:txBody>
      </p:sp>
    </p:spTree>
    <p:extLst>
      <p:ext uri="{BB962C8B-B14F-4D97-AF65-F5344CB8AC3E}">
        <p14:creationId xmlns:p14="http://schemas.microsoft.com/office/powerpoint/2010/main" val="129385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Strategy: Export 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330283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09370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9370" y="4549788"/>
            <a:ext cx="1368288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5643037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3514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6616829" y="5583456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4669245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6616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6616" y="4549788"/>
            <a:ext cx="1368288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80760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41047" y="4549788"/>
            <a:ext cx="965560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31" name="Freeform 30"/>
          <p:cNvSpPr/>
          <p:nvPr/>
        </p:nvSpPr>
        <p:spPr>
          <a:xfrm>
            <a:off x="1377347" y="4388398"/>
            <a:ext cx="806824" cy="1627098"/>
          </a:xfrm>
          <a:custGeom>
            <a:avLst/>
            <a:gdLst>
              <a:gd name="connsiteX0" fmla="*/ 0 w 806824"/>
              <a:gd name="connsiteY0" fmla="*/ 0 h 1627098"/>
              <a:gd name="connsiteX1" fmla="*/ 403412 w 806824"/>
              <a:gd name="connsiteY1" fmla="*/ 1627094 h 1627098"/>
              <a:gd name="connsiteX2" fmla="*/ 806824 w 806824"/>
              <a:gd name="connsiteY2" fmla="*/ 13447 h 162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824" h="1627098">
                <a:moveTo>
                  <a:pt x="0" y="0"/>
                </a:moveTo>
                <a:cubicBezTo>
                  <a:pt x="134470" y="812426"/>
                  <a:pt x="268941" y="1624853"/>
                  <a:pt x="403412" y="1627094"/>
                </a:cubicBezTo>
                <a:cubicBezTo>
                  <a:pt x="537883" y="1629335"/>
                  <a:pt x="672353" y="821391"/>
                  <a:pt x="806824" y="1344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168050" y="4034961"/>
            <a:ext cx="2817017" cy="1706933"/>
          </a:xfrm>
          <a:custGeom>
            <a:avLst/>
            <a:gdLst>
              <a:gd name="connsiteX0" fmla="*/ 5456 w 2817017"/>
              <a:gd name="connsiteY0" fmla="*/ 429463 h 1706933"/>
              <a:gd name="connsiteX1" fmla="*/ 113032 w 2817017"/>
              <a:gd name="connsiteY1" fmla="*/ 1357310 h 1706933"/>
              <a:gd name="connsiteX2" fmla="*/ 771938 w 2817017"/>
              <a:gd name="connsiteY2" fmla="*/ 792533 h 1706933"/>
              <a:gd name="connsiteX3" fmla="*/ 1471185 w 2817017"/>
              <a:gd name="connsiteY3" fmla="*/ 187415 h 1706933"/>
              <a:gd name="connsiteX4" fmla="*/ 2627632 w 2817017"/>
              <a:gd name="connsiteY4" fmla="*/ 120180 h 1706933"/>
              <a:gd name="connsiteX5" fmla="*/ 2802444 w 2817017"/>
              <a:gd name="connsiteY5" fmla="*/ 1706933 h 17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7017" h="1706933">
                <a:moveTo>
                  <a:pt x="5456" y="429463"/>
                </a:moveTo>
                <a:cubicBezTo>
                  <a:pt x="-4630" y="863130"/>
                  <a:pt x="-14715" y="1296798"/>
                  <a:pt x="113032" y="1357310"/>
                </a:cubicBezTo>
                <a:cubicBezTo>
                  <a:pt x="240779" y="1417822"/>
                  <a:pt x="771938" y="792533"/>
                  <a:pt x="771938" y="792533"/>
                </a:cubicBezTo>
                <a:cubicBezTo>
                  <a:pt x="998297" y="597551"/>
                  <a:pt x="1161903" y="299474"/>
                  <a:pt x="1471185" y="187415"/>
                </a:cubicBezTo>
                <a:cubicBezTo>
                  <a:pt x="1780467" y="75356"/>
                  <a:pt x="2405756" y="-133073"/>
                  <a:pt x="2627632" y="120180"/>
                </a:cubicBezTo>
                <a:cubicBezTo>
                  <a:pt x="2849508" y="373433"/>
                  <a:pt x="2825976" y="1040183"/>
                  <a:pt x="2802444" y="170693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09127" y="4101732"/>
            <a:ext cx="965560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4186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1" grpId="1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Write Buffering</a:t>
            </a:r>
          </a:p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7618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regular UNIX system calls using RPC.</a:t>
            </a:r>
          </a:p>
          <a:p>
            <a:endParaRPr lang="en-US" dirty="0"/>
          </a:p>
          <a:p>
            <a:r>
              <a:rPr lang="en-US" dirty="0"/>
              <a:t>open() on client calls open() on server.</a:t>
            </a:r>
          </a:p>
          <a:p>
            <a:r>
              <a:rPr lang="en-US" dirty="0"/>
              <a:t>open() on server returns </a:t>
            </a:r>
            <a:r>
              <a:rPr lang="en-US" dirty="0" err="1"/>
              <a:t>fd</a:t>
            </a:r>
            <a:r>
              <a:rPr lang="en-US" dirty="0"/>
              <a:t> back to client.</a:t>
            </a:r>
          </a:p>
          <a:p>
            <a:endParaRPr lang="en-US" dirty="0"/>
          </a:p>
          <a:p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) on client calls read(</a:t>
            </a:r>
            <a:r>
              <a:rPr lang="en-US" dirty="0" err="1"/>
              <a:t>fd</a:t>
            </a:r>
            <a:r>
              <a:rPr lang="en-US" dirty="0"/>
              <a:t>) on server.</a:t>
            </a:r>
          </a:p>
          <a:p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) on server returns data back to client.</a:t>
            </a:r>
          </a:p>
        </p:txBody>
      </p:sp>
    </p:spTree>
    <p:extLst>
      <p:ext uri="{BB962C8B-B14F-4D97-AF65-F5344CB8AC3E}">
        <p14:creationId xmlns:p14="http://schemas.microsoft.com/office/powerpoint/2010/main" val="14464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crashes?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open(“foo”, O_RDONLY);</a:t>
            </a:r>
          </a:p>
          <a:p>
            <a:pPr marL="457200" lvl="1" indent="0">
              <a:buNone/>
            </a:pPr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MAX);</a:t>
            </a:r>
          </a:p>
          <a:p>
            <a:pPr marL="457200" lvl="1" indent="0">
              <a:buNone/>
            </a:pPr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MAX);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MAX);</a:t>
            </a:r>
          </a:p>
          <a:p>
            <a:r>
              <a:rPr lang="en-US" dirty="0"/>
              <a:t>Imagine server crashes and reboots during reads…</a:t>
            </a:r>
          </a:p>
        </p:txBody>
      </p:sp>
    </p:spTree>
    <p:extLst>
      <p:ext uri="{BB962C8B-B14F-4D97-AF65-F5344CB8AC3E}">
        <p14:creationId xmlns:p14="http://schemas.microsoft.com/office/powerpoint/2010/main" val="248917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some crash recovery protocol upon reboot.</a:t>
            </a:r>
          </a:p>
          <a:p>
            <a:pPr lvl="1"/>
            <a:r>
              <a:rPr lang="en-US" dirty="0"/>
              <a:t>complex</a:t>
            </a:r>
          </a:p>
          <a:p>
            <a:r>
              <a:rPr lang="en-US" dirty="0"/>
              <a:t>Persist </a:t>
            </a:r>
            <a:r>
              <a:rPr lang="en-US" dirty="0" err="1"/>
              <a:t>fds</a:t>
            </a:r>
            <a:r>
              <a:rPr lang="en-US" dirty="0"/>
              <a:t> on server disk.</a:t>
            </a:r>
          </a:p>
          <a:p>
            <a:pPr lvl="1"/>
            <a:r>
              <a:rPr lang="en-US" dirty="0"/>
              <a:t>what if client crashes instead?</a:t>
            </a:r>
          </a:p>
        </p:txBody>
      </p:sp>
    </p:spTree>
    <p:extLst>
      <p:ext uri="{BB962C8B-B14F-4D97-AF65-F5344CB8AC3E}">
        <p14:creationId xmlns:p14="http://schemas.microsoft.com/office/powerpoint/2010/main" val="25306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put all info in requests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</a:t>
            </a:r>
            <a:r>
              <a:rPr lang="en-US" b="1" dirty="0"/>
              <a:t>stateless</a:t>
            </a:r>
            <a:r>
              <a:rPr lang="en-US" dirty="0"/>
              <a:t>” protocol</a:t>
            </a:r>
          </a:p>
          <a:p>
            <a:pPr lvl="1"/>
            <a:r>
              <a:rPr lang="en-US" dirty="0"/>
              <a:t>server maintains no state about clients</a:t>
            </a:r>
          </a:p>
          <a:p>
            <a:pPr lvl="1"/>
            <a:r>
              <a:rPr lang="en-US" dirty="0"/>
              <a:t>server still keeps other state, of course</a:t>
            </a:r>
          </a:p>
          <a:p>
            <a:r>
              <a:rPr lang="en-US" dirty="0"/>
              <a:t>Need API change. One possibility:</a:t>
            </a:r>
            <a:br>
              <a:rPr lang="en-US" dirty="0"/>
            </a:br>
            <a:r>
              <a:rPr lang="en-US" dirty="0" err="1"/>
              <a:t>pread</a:t>
            </a:r>
            <a:r>
              <a:rPr lang="en-US" dirty="0"/>
              <a:t>(char *path,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  <a:br>
              <a:rPr lang="en-US" dirty="0"/>
            </a:br>
            <a:r>
              <a:rPr lang="en-US" dirty="0" err="1"/>
              <a:t>pwrite</a:t>
            </a:r>
            <a:r>
              <a:rPr lang="en-US" dirty="0"/>
              <a:t>(char *path,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r>
              <a:rPr lang="en-US" dirty="0"/>
              <a:t>Specify path and offset each time. Server need not remember. Pros/cons?</a:t>
            </a:r>
          </a:p>
          <a:p>
            <a:pPr lvl="1"/>
            <a:r>
              <a:rPr lang="en-US" dirty="0"/>
              <a:t>Too many path lookups.</a:t>
            </a:r>
          </a:p>
        </p:txBody>
      </p:sp>
    </p:spTree>
    <p:extLst>
      <p:ext uri="{BB962C8B-B14F-4D97-AF65-F5344CB8AC3E}">
        <p14:creationId xmlns:p14="http://schemas.microsoft.com/office/powerpoint/2010/main" val="41970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</a:t>
            </a:r>
            <a:r>
              <a:rPr lang="en-US" dirty="0" err="1"/>
              <a:t>inode</a:t>
            </a:r>
            <a:r>
              <a:rPr lang="en-US" dirty="0"/>
              <a:t> requests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inode</a:t>
            </a:r>
            <a:r>
              <a:rPr lang="en-US" dirty="0"/>
              <a:t> = open(char *path);</a:t>
            </a:r>
          </a:p>
          <a:p>
            <a:pPr marL="0" indent="0">
              <a:buNone/>
            </a:pP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 err="1"/>
              <a:t>pwrite</a:t>
            </a:r>
            <a:r>
              <a:rPr lang="en-US" dirty="0"/>
              <a:t>(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pretty good! Any correctness problems?</a:t>
            </a:r>
          </a:p>
          <a:p>
            <a:pPr lvl="1"/>
            <a:r>
              <a:rPr lang="en-US" dirty="0"/>
              <a:t>What if file is deleted, and </a:t>
            </a:r>
            <a:r>
              <a:rPr lang="en-US" dirty="0" err="1"/>
              <a:t>inode</a:t>
            </a:r>
            <a:r>
              <a:rPr lang="en-US" dirty="0"/>
              <a:t> is reused?</a:t>
            </a:r>
          </a:p>
        </p:txBody>
      </p:sp>
    </p:spTree>
    <p:extLst>
      <p:ext uri="{BB962C8B-B14F-4D97-AF65-F5344CB8AC3E}">
        <p14:creationId xmlns:p14="http://schemas.microsoft.com/office/powerpoint/2010/main" val="42495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4: file handles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fh</a:t>
            </a:r>
            <a:r>
              <a:rPr lang="en-US" dirty="0"/>
              <a:t> = open(char *path);</a:t>
            </a:r>
          </a:p>
          <a:p>
            <a:pPr marL="0" indent="0">
              <a:buNone/>
            </a:pP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 err="1"/>
              <a:t>pwrite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/>
              <a:t>File Handle = &lt;volume ID, </a:t>
            </a:r>
            <a:r>
              <a:rPr lang="en-US" dirty="0" err="1"/>
              <a:t>inode</a:t>
            </a:r>
            <a:r>
              <a:rPr lang="en-US" dirty="0"/>
              <a:t> #, generation #&gt;</a:t>
            </a:r>
          </a:p>
        </p:txBody>
      </p:sp>
    </p:spTree>
    <p:extLst>
      <p:ext uri="{BB962C8B-B14F-4D97-AF65-F5344CB8AC3E}">
        <p14:creationId xmlns:p14="http://schemas.microsoft.com/office/powerpoint/2010/main" val="37720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Protocol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NFSPROC_GETATTR expects: file handle; returns: attributes</a:t>
            </a:r>
          </a:p>
          <a:p>
            <a:r>
              <a:rPr lang="en-US" dirty="0"/>
              <a:t>NFSPROC_SETATTR expects: file handle, attributes; returns: nothing</a:t>
            </a:r>
          </a:p>
          <a:p>
            <a:r>
              <a:rPr lang="en-US" dirty="0"/>
              <a:t>NFSPROC_LOOKUP expects: directory file handle, name of file/directory to look up; returns: file handle </a:t>
            </a:r>
          </a:p>
          <a:p>
            <a:r>
              <a:rPr lang="en-US" dirty="0"/>
              <a:t>NFSPROC_READ expects: file handle, offset, count; returns: data, attributes</a:t>
            </a:r>
          </a:p>
          <a:p>
            <a:r>
              <a:rPr lang="en-US" dirty="0"/>
              <a:t>NFSPROC_WRITE expects: file handle, offset, count, data; returns: attributes</a:t>
            </a:r>
          </a:p>
        </p:txBody>
      </p:sp>
    </p:spTree>
    <p:extLst>
      <p:ext uri="{BB962C8B-B14F-4D97-AF65-F5344CB8AC3E}">
        <p14:creationId xmlns:p14="http://schemas.microsoft.com/office/powerpoint/2010/main" val="36742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systems:</a:t>
            </a:r>
          </a:p>
          <a:p>
            <a:pPr lvl="1"/>
            <a:r>
              <a:rPr lang="en-US" dirty="0"/>
              <a:t>Unix  v1</a:t>
            </a:r>
          </a:p>
          <a:p>
            <a:pPr lvl="1"/>
            <a:r>
              <a:rPr lang="en-US" dirty="0" err="1"/>
              <a:t>vsfs</a:t>
            </a:r>
            <a:endParaRPr lang="en-US" dirty="0"/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LFS</a:t>
            </a:r>
          </a:p>
          <a:p>
            <a:r>
              <a:rPr lang="en-US" dirty="0"/>
              <a:t>Data integrity and protection</a:t>
            </a:r>
          </a:p>
          <a:p>
            <a:pPr lvl="1"/>
            <a:r>
              <a:rPr lang="en-US" dirty="0"/>
              <a:t>Latent-sector errors (LSEs)</a:t>
            </a:r>
          </a:p>
          <a:p>
            <a:pPr lvl="1"/>
            <a:r>
              <a:rPr lang="en-US" dirty="0"/>
              <a:t>Block corruption</a:t>
            </a:r>
          </a:p>
          <a:p>
            <a:pPr lvl="1"/>
            <a:r>
              <a:rPr lang="en-US" dirty="0"/>
              <a:t>Misdirected writes</a:t>
            </a:r>
          </a:p>
          <a:p>
            <a:pPr lvl="1"/>
            <a:r>
              <a:rPr lang="en-US" dirty="0"/>
              <a:t>Lost writes</a:t>
            </a:r>
          </a:p>
        </p:txBody>
      </p:sp>
    </p:spTree>
    <p:extLst>
      <p:ext uri="{BB962C8B-B14F-4D97-AF65-F5344CB8AC3E}">
        <p14:creationId xmlns:p14="http://schemas.microsoft.com/office/powerpoint/2010/main" val="3850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NFS Protocol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NFSPROC_CREATE expects: directory file handle, name of file, attributes; returns: nothing </a:t>
            </a:r>
          </a:p>
          <a:p>
            <a:r>
              <a:rPr lang="en-US" dirty="0"/>
              <a:t>NFSPROC_REMOVE expects: directory file handle, name of file to be removed; returns: nothing </a:t>
            </a:r>
          </a:p>
          <a:p>
            <a:r>
              <a:rPr lang="en-US" dirty="0"/>
              <a:t>NFSPROC_MKDIR expects: directory file handle, name of directory, attributes; returns: file handle </a:t>
            </a:r>
          </a:p>
          <a:p>
            <a:r>
              <a:rPr lang="en-US" dirty="0"/>
              <a:t>NFSPROC_RMDIR expects: directory file handle, name of directory to be removed; returns: nothing </a:t>
            </a:r>
          </a:p>
          <a:p>
            <a:r>
              <a:rPr lang="en-US" dirty="0"/>
              <a:t>NFSPROC_READDIR expects: directory handle, count of bytes to read, cookie; returns: directory entries, cookie (to get more entries) </a:t>
            </a:r>
          </a:p>
        </p:txBody>
      </p:sp>
    </p:spTree>
    <p:extLst>
      <p:ext uri="{BB962C8B-B14F-4D97-AF65-F5344CB8AC3E}">
        <p14:creationId xmlns:p14="http://schemas.microsoft.com/office/powerpoint/2010/main" val="395677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lient </a:t>
            </a:r>
            <a:r>
              <a:rPr lang="en-US" altLang="zh-CN" dirty="0"/>
              <a:t>L</a:t>
            </a:r>
            <a:r>
              <a:rPr lang="en-US" dirty="0"/>
              <a:t>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normal UNIX API on client side on top of the RPC-based API we have described.</a:t>
            </a:r>
          </a:p>
          <a:p>
            <a:r>
              <a:rPr lang="en-US" dirty="0"/>
              <a:t>Client open() creates a local </a:t>
            </a:r>
            <a:r>
              <a:rPr lang="en-US" dirty="0" err="1"/>
              <a:t>fd</a:t>
            </a:r>
            <a:r>
              <a:rPr lang="en-US" dirty="0"/>
              <a:t> object. It contains:</a:t>
            </a:r>
          </a:p>
          <a:p>
            <a:pPr lvl="1"/>
            <a:r>
              <a:rPr lang="en-US" dirty="0"/>
              <a:t>file handle</a:t>
            </a:r>
          </a:p>
          <a:p>
            <a:pPr lvl="1"/>
            <a:r>
              <a:rPr lang="en-US" dirty="0"/>
              <a:t>offset </a:t>
            </a:r>
          </a:p>
          <a:p>
            <a:r>
              <a:rPr lang="en-US" dirty="0"/>
              <a:t>Client tracks the state for file access</a:t>
            </a:r>
          </a:p>
          <a:p>
            <a:pPr lvl="1"/>
            <a:r>
              <a:rPr lang="en-US" dirty="0"/>
              <a:t>Mapping from </a:t>
            </a:r>
            <a:r>
              <a:rPr lang="en-US" dirty="0" err="1"/>
              <a:t>fd</a:t>
            </a:r>
            <a:r>
              <a:rPr lang="en-US" dirty="0"/>
              <a:t> to </a:t>
            </a:r>
            <a:r>
              <a:rPr lang="en-US" dirty="0" err="1"/>
              <a:t>fh</a:t>
            </a:r>
            <a:endParaRPr lang="en-US" dirty="0"/>
          </a:p>
          <a:p>
            <a:pPr lvl="1"/>
            <a:r>
              <a:rPr lang="en-US" dirty="0"/>
              <a:t>Current file offset</a:t>
            </a:r>
          </a:p>
        </p:txBody>
      </p:sp>
    </p:spTree>
    <p:extLst>
      <p:ext uri="{BB962C8B-B14F-4D97-AF65-F5344CB8AC3E}">
        <p14:creationId xmlns:p14="http://schemas.microsoft.com/office/powerpoint/2010/main" val="34831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read(5,1024)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123, 1024)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7975" y="2392648"/>
            <a:ext cx="1644573" cy="1395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fd</a:t>
            </a:r>
            <a:r>
              <a:rPr lang="en-US" altLang="zh-CN" sz="2800" dirty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fh</a:t>
            </a:r>
            <a:r>
              <a:rPr lang="en-US" altLang="zh-CN" sz="2800" dirty="0">
                <a:solidFill>
                  <a:schemeClr val="tx1"/>
                </a:solidFill>
              </a:rPr>
              <a:t>=&lt;…&gt;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Off=123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3910" y="3090438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6850" y="2623446"/>
            <a:ext cx="85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4160261" y="3788229"/>
            <a:ext cx="1" cy="1063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60261" y="4093642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RPC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2106" y="5112408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5046" y="4645416"/>
            <a:ext cx="85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90290" y="4355252"/>
            <a:ext cx="1644573" cy="1395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local FS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1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015456"/>
            <a:ext cx="7715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7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2608261"/>
            <a:ext cx="7724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5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File: Client-side And File Server Actions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825625"/>
            <a:ext cx="77914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08261"/>
            <a:ext cx="7762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Server Failure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client does not receive a reply within a certain amount of time</a:t>
            </a:r>
          </a:p>
          <a:p>
            <a:pPr lvl="1"/>
            <a:r>
              <a:rPr lang="en-US" dirty="0"/>
              <a:t>Just retry</a:t>
            </a:r>
          </a:p>
        </p:txBody>
      </p:sp>
    </p:spTree>
    <p:extLst>
      <p:ext uri="{BB962C8B-B14F-4D97-AF65-F5344CB8AC3E}">
        <p14:creationId xmlns:p14="http://schemas.microsoft.com/office/powerpoint/2010/main" val="148246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fh</a:t>
            </a:r>
            <a:r>
              <a:rPr lang="en-US" dirty="0"/>
              <a:t> = open(char *path);</a:t>
            </a:r>
          </a:p>
          <a:p>
            <a:pPr marL="0" indent="0">
              <a:buNone/>
            </a:pPr>
            <a:r>
              <a:rPr lang="en-US" dirty="0" err="1"/>
              <a:t>pread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 err="1"/>
              <a:t>pwrite</a:t>
            </a:r>
            <a:r>
              <a:rPr lang="en-US" dirty="0"/>
              <a:t>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size, offset);</a:t>
            </a:r>
          </a:p>
          <a:p>
            <a:pPr marL="0" indent="0">
              <a:buNone/>
            </a:pPr>
            <a:r>
              <a:rPr lang="en-US" dirty="0"/>
              <a:t>append(</a:t>
            </a:r>
            <a:r>
              <a:rPr lang="en-US" dirty="0" err="1"/>
              <a:t>fh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size);</a:t>
            </a:r>
          </a:p>
          <a:p>
            <a:r>
              <a:rPr lang="en-US" dirty="0"/>
              <a:t>Would append() be a good idea?</a:t>
            </a:r>
          </a:p>
          <a:p>
            <a:r>
              <a:rPr lang="en-US" dirty="0"/>
              <a:t>Problem: if our client retries if no ACK or return, what happens when append is retried?</a:t>
            </a:r>
          </a:p>
        </p:txBody>
      </p:sp>
    </p:spTree>
    <p:extLst>
      <p:ext uri="{BB962C8B-B14F-4D97-AF65-F5344CB8AC3E}">
        <p14:creationId xmlns:p14="http://schemas.microsoft.com/office/powerpoint/2010/main" val="36030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Remembers Messages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640223"/>
            <a:ext cx="3207854" cy="460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Sender 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altLang="zh-CN" dirty="0"/>
              <a:t>timeout</a:t>
            </a:r>
            <a:r>
              <a:rPr lang="en-US" dirty="0"/>
              <a:t>]</a:t>
            </a:r>
          </a:p>
          <a:p>
            <a:pPr marL="0" indent="0" algn="ctr">
              <a:buNone/>
            </a:pPr>
            <a:r>
              <a:rPr lang="en-US" dirty="0"/>
              <a:t>[send message]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err="1"/>
              <a:t>ack</a:t>
            </a:r>
            <a:r>
              <a:rPr lang="en-US" dirty="0"/>
              <a:t>]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7190" y="1640223"/>
            <a:ext cx="3207854" cy="434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Receiver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recv</a:t>
            </a:r>
            <a:r>
              <a:rPr lang="en-US" dirty="0"/>
              <a:t> message]</a:t>
            </a:r>
          </a:p>
          <a:p>
            <a:pPr marL="0" indent="0" algn="ctr">
              <a:buNone/>
            </a:pPr>
            <a:r>
              <a:rPr lang="en-US" dirty="0"/>
              <a:t>[send </a:t>
            </a:r>
            <a:r>
              <a:rPr lang="en-US" dirty="0" err="1"/>
              <a:t>ack</a:t>
            </a:r>
            <a:r>
              <a:rPr lang="en-US" dirty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b="1" dirty="0"/>
              <a:t>ignore</a:t>
            </a:r>
            <a:r>
              <a:rPr lang="en-US" dirty="0"/>
              <a:t> message]</a:t>
            </a:r>
          </a:p>
          <a:p>
            <a:pPr marL="0" indent="0" algn="ctr">
              <a:buNone/>
            </a:pPr>
            <a:r>
              <a:rPr lang="en-US" dirty="0"/>
              <a:t>[send </a:t>
            </a:r>
            <a:r>
              <a:rPr lang="en-US" dirty="0" err="1"/>
              <a:t>ack</a:t>
            </a:r>
            <a:r>
              <a:rPr lang="en-US" dirty="0"/>
              <a:t>]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4033216" y="3507540"/>
            <a:ext cx="472938" cy="536713"/>
          </a:xfrm>
          <a:prstGeom prst="mathMultiply">
            <a:avLst>
              <a:gd name="adj1" fmla="val 67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92142" y="4419867"/>
            <a:ext cx="1607241" cy="526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84638" y="5443598"/>
            <a:ext cx="2544418" cy="536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31899" y="2428107"/>
            <a:ext cx="1808922" cy="477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93096" y="3451838"/>
            <a:ext cx="1175717" cy="314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9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Suppression is </a:t>
            </a:r>
            <a:r>
              <a:rPr lang="en-US" dirty="0" err="1"/>
              <a:t>Stateful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server crashes, it forgets what RPC’s have been executed</a:t>
            </a:r>
          </a:p>
          <a:p>
            <a:r>
              <a:rPr lang="en-US" dirty="0"/>
              <a:t>Solution: design API so that there is no harm is executing a call more than once.</a:t>
            </a:r>
          </a:p>
          <a:p>
            <a:r>
              <a:rPr lang="en-US" dirty="0"/>
              <a:t>An API call that has this is “idempotent”. If f() is idempotent, then:</a:t>
            </a:r>
            <a:br>
              <a:rPr lang="en-US" dirty="0"/>
            </a:br>
            <a:r>
              <a:rPr lang="en-US" dirty="0"/>
              <a:t>f() has the same effect as f(); f(); … f(); f()</a:t>
            </a:r>
          </a:p>
          <a:p>
            <a:pPr lvl="1"/>
            <a:r>
              <a:rPr lang="en-US" dirty="0" err="1"/>
              <a:t>pwrite</a:t>
            </a:r>
            <a:r>
              <a:rPr lang="en-US" dirty="0"/>
              <a:t> is idempotent </a:t>
            </a:r>
          </a:p>
          <a:p>
            <a:pPr lvl="1"/>
            <a:r>
              <a:rPr lang="en-US" dirty="0"/>
              <a:t>append is NOT idempotent </a:t>
            </a:r>
          </a:p>
        </p:txBody>
      </p:sp>
    </p:spTree>
    <p:extLst>
      <p:ext uri="{BB962C8B-B14F-4D97-AF65-F5344CB8AC3E}">
        <p14:creationId xmlns:p14="http://schemas.microsoft.com/office/powerpoint/2010/main" val="35191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Abstractions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messages: UDP</a:t>
            </a:r>
          </a:p>
          <a:p>
            <a:r>
              <a:rPr lang="en-US" dirty="0"/>
              <a:t>Reliable messages: TCP</a:t>
            </a:r>
          </a:p>
          <a:p>
            <a:r>
              <a:rPr lang="en-US" dirty="0"/>
              <a:t>PL: RPC call</a:t>
            </a:r>
          </a:p>
          <a:p>
            <a:pPr lvl="1"/>
            <a:r>
              <a:rPr lang="en-US" dirty="0"/>
              <a:t>Make it close to local procedural call semantics</a:t>
            </a:r>
          </a:p>
          <a:p>
            <a:r>
              <a:rPr lang="en-US" dirty="0"/>
              <a:t>OS: global FS, 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16224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63B8-CB57-064A-92B2-C568420B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3F88A-6382-C644-9396-AC872DF0F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9" y="746865"/>
            <a:ext cx="7886700" cy="3666803"/>
          </a:xfrm>
        </p:spPr>
      </p:pic>
    </p:spTree>
    <p:extLst>
      <p:ext uri="{BB962C8B-B14F-4D97-AF65-F5344CB8AC3E}">
        <p14:creationId xmlns:p14="http://schemas.microsoft.com/office/powerpoint/2010/main" val="2458929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Idempotence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Idempotent</a:t>
            </a:r>
          </a:p>
          <a:p>
            <a:pPr lvl="1"/>
            <a:r>
              <a:rPr lang="en-US" dirty="0"/>
              <a:t>any sort of read</a:t>
            </a:r>
          </a:p>
          <a:p>
            <a:pPr lvl="1"/>
            <a:r>
              <a:rPr lang="en-US" dirty="0" err="1"/>
              <a:t>pwrite</a:t>
            </a:r>
            <a:r>
              <a:rPr lang="en-US" dirty="0"/>
              <a:t>?</a:t>
            </a:r>
          </a:p>
          <a:p>
            <a:r>
              <a:rPr lang="en-US" dirty="0"/>
              <a:t>Not idempotent</a:t>
            </a:r>
          </a:p>
          <a:p>
            <a:pPr lvl="1"/>
            <a:r>
              <a:rPr lang="en-US" dirty="0"/>
              <a:t>append</a:t>
            </a:r>
          </a:p>
          <a:p>
            <a:r>
              <a:rPr lang="en-US" dirty="0"/>
              <a:t>What about these?</a:t>
            </a:r>
          </a:p>
          <a:p>
            <a:pPr lvl="1"/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creat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0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Fast+simple</a:t>
            </a:r>
            <a:r>
              <a:rPr lang="en-US" dirty="0"/>
              <a:t> crash recovery</a:t>
            </a:r>
          </a:p>
          <a:p>
            <a:pPr lvl="1"/>
            <a:r>
              <a:rPr lang="en-US" dirty="0"/>
              <a:t>both clients and file server may crash</a:t>
            </a:r>
          </a:p>
          <a:p>
            <a:r>
              <a:rPr lang="en-US" dirty="0"/>
              <a:t>Transparent access</a:t>
            </a:r>
          </a:p>
          <a:p>
            <a:pPr lvl="1"/>
            <a:r>
              <a:rPr lang="en-US" dirty="0"/>
              <a:t>can’t tell it’s over the network</a:t>
            </a:r>
          </a:p>
          <a:p>
            <a:pPr lvl="1"/>
            <a:r>
              <a:rPr lang="en-US" b="1" dirty="0"/>
              <a:t>normal UNIX semantics</a:t>
            </a:r>
          </a:p>
          <a:p>
            <a:r>
              <a:rPr lang="en-US" dirty="0"/>
              <a:t>Reasonable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55512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09370" y="4290646"/>
            <a:ext cx="1368288" cy="7286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52551" y="4290646"/>
            <a:ext cx="1254056" cy="7286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Buffers 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084101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9370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9370" y="3851032"/>
            <a:ext cx="1368288" cy="1168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write buffer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643037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3514" y="5019265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6616829" y="5583456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669245" y="5583457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6616" y="2821856"/>
            <a:ext cx="2421836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616" y="4132386"/>
            <a:ext cx="921117" cy="886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52551" y="3851032"/>
            <a:ext cx="1254056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68406" y="5019264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55933" y="2954215"/>
            <a:ext cx="3464742" cy="2760827"/>
          </a:xfrm>
          <a:custGeom>
            <a:avLst/>
            <a:gdLst>
              <a:gd name="connsiteX0" fmla="*/ 5456 w 2817017"/>
              <a:gd name="connsiteY0" fmla="*/ 429463 h 1706933"/>
              <a:gd name="connsiteX1" fmla="*/ 113032 w 2817017"/>
              <a:gd name="connsiteY1" fmla="*/ 1357310 h 1706933"/>
              <a:gd name="connsiteX2" fmla="*/ 771938 w 2817017"/>
              <a:gd name="connsiteY2" fmla="*/ 792533 h 1706933"/>
              <a:gd name="connsiteX3" fmla="*/ 1471185 w 2817017"/>
              <a:gd name="connsiteY3" fmla="*/ 187415 h 1706933"/>
              <a:gd name="connsiteX4" fmla="*/ 2627632 w 2817017"/>
              <a:gd name="connsiteY4" fmla="*/ 120180 h 1706933"/>
              <a:gd name="connsiteX5" fmla="*/ 2802444 w 2817017"/>
              <a:gd name="connsiteY5" fmla="*/ 1706933 h 17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7017" h="1706933">
                <a:moveTo>
                  <a:pt x="5456" y="429463"/>
                </a:moveTo>
                <a:cubicBezTo>
                  <a:pt x="-4630" y="863130"/>
                  <a:pt x="-14715" y="1296798"/>
                  <a:pt x="113032" y="1357310"/>
                </a:cubicBezTo>
                <a:cubicBezTo>
                  <a:pt x="240779" y="1417822"/>
                  <a:pt x="771938" y="792533"/>
                  <a:pt x="771938" y="792533"/>
                </a:cubicBezTo>
                <a:cubicBezTo>
                  <a:pt x="998297" y="597551"/>
                  <a:pt x="1161903" y="299474"/>
                  <a:pt x="1471185" y="187415"/>
                </a:cubicBezTo>
                <a:cubicBezTo>
                  <a:pt x="1780467" y="75356"/>
                  <a:pt x="2405756" y="-133073"/>
                  <a:pt x="2627632" y="120180"/>
                </a:cubicBezTo>
                <a:cubicBezTo>
                  <a:pt x="2849508" y="373433"/>
                  <a:pt x="2825976" y="1040183"/>
                  <a:pt x="2802444" y="170693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17733" y="3204051"/>
            <a:ext cx="965560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write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dirty="0"/>
              <a:t>hat if server crashes?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Write Buffer Lost </a:t>
            </a:r>
          </a:p>
          <a:p>
            <a:pPr marL="457200" lvl="1" indent="0">
              <a:buNone/>
            </a:pPr>
            <a:r>
              <a:rPr lang="en-US" dirty="0"/>
              <a:t>client:</a:t>
            </a:r>
          </a:p>
          <a:p>
            <a:pPr marL="457200" lvl="1" indent="0">
              <a:buNone/>
            </a:pPr>
            <a:r>
              <a:rPr lang="en-US" dirty="0"/>
              <a:t> write A to 0</a:t>
            </a:r>
          </a:p>
          <a:p>
            <a:pPr marL="457200" lvl="1" indent="0">
              <a:buNone/>
            </a:pPr>
            <a:r>
              <a:rPr lang="en-US" dirty="0"/>
              <a:t> write B to 1            server mem</a:t>
            </a:r>
          </a:p>
          <a:p>
            <a:pPr marL="457200" lvl="1" indent="0">
              <a:buNone/>
            </a:pPr>
            <a:r>
              <a:rPr lang="en-US" dirty="0"/>
              <a:t> write C to 2</a:t>
            </a:r>
          </a:p>
          <a:p>
            <a:pPr marL="457200" lvl="1" indent="0">
              <a:buNone/>
            </a:pPr>
            <a:r>
              <a:rPr lang="en-US" dirty="0"/>
              <a:t> write X to 0              server disk</a:t>
            </a:r>
          </a:p>
          <a:p>
            <a:pPr marL="457200" lvl="1" indent="0">
              <a:buNone/>
            </a:pPr>
            <a:r>
              <a:rPr lang="en-US" dirty="0"/>
              <a:t> write Y to 1</a:t>
            </a:r>
          </a:p>
          <a:p>
            <a:pPr marL="457200" lvl="1" indent="0">
              <a:buNone/>
            </a:pPr>
            <a:r>
              <a:rPr lang="en-US" dirty="0"/>
              <a:t> write Z to 2</a:t>
            </a:r>
          </a:p>
          <a:p>
            <a:r>
              <a:rPr lang="en-US" altLang="zh-CN" dirty="0"/>
              <a:t>Can we get XBZ on the server?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1954" y="2901462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1954" y="3747907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29654" y="3739785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7354" y="3747907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7354" y="2901462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9654" y="2901462"/>
            <a:ext cx="580292" cy="580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8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Buffers on the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server write buffer</a:t>
            </a:r>
          </a:p>
          <a:p>
            <a:r>
              <a:rPr lang="en-US" dirty="0"/>
              <a:t>use persistent write buffer</a:t>
            </a:r>
          </a:p>
        </p:txBody>
      </p:sp>
    </p:spTree>
    <p:extLst>
      <p:ext uri="{BB962C8B-B14F-4D97-AF65-F5344CB8AC3E}">
        <p14:creationId xmlns:p14="http://schemas.microsoft.com/office/powerpoint/2010/main" val="775388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cache data in different places, e.g.:</a:t>
            </a:r>
          </a:p>
          <a:p>
            <a:pPr lvl="1"/>
            <a:r>
              <a:rPr lang="en-US" dirty="0"/>
              <a:t>server memory</a:t>
            </a:r>
          </a:p>
          <a:p>
            <a:pPr lvl="1"/>
            <a:r>
              <a:rPr lang="en-US" dirty="0"/>
              <a:t>client disk</a:t>
            </a:r>
          </a:p>
          <a:p>
            <a:pPr lvl="1"/>
            <a:r>
              <a:rPr lang="en-US" dirty="0"/>
              <a:t>client memory</a:t>
            </a:r>
          </a:p>
          <a:p>
            <a:r>
              <a:rPr lang="en-US" dirty="0"/>
              <a:t>How to make sure all versions are in sync?</a:t>
            </a:r>
          </a:p>
        </p:txBody>
      </p:sp>
    </p:spTree>
    <p:extLst>
      <p:ext uri="{BB962C8B-B14F-4D97-AF65-F5344CB8AC3E}">
        <p14:creationId xmlns:p14="http://schemas.microsoft.com/office/powerpoint/2010/main" val="366182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“Update Visibility”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92944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884" y="4924754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flush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85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1" grpId="0" animBg="1"/>
      <p:bldP spid="22" grpId="0" animBg="1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Visibility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may buffer a write.</a:t>
            </a:r>
          </a:p>
          <a:p>
            <a:r>
              <a:rPr lang="en-US" dirty="0"/>
              <a:t>How can server and other clients see it?</a:t>
            </a:r>
          </a:p>
          <a:p>
            <a:r>
              <a:rPr lang="en-US" dirty="0"/>
              <a:t>NFS solution: flush on </a:t>
            </a:r>
            <a:r>
              <a:rPr lang="en-US" dirty="0" err="1"/>
              <a:t>fd</a:t>
            </a:r>
            <a:r>
              <a:rPr lang="en-US" dirty="0"/>
              <a:t> close (not quite like UNIX)</a:t>
            </a:r>
          </a:p>
          <a:p>
            <a:endParaRPr lang="en-US" dirty="0"/>
          </a:p>
          <a:p>
            <a:r>
              <a:rPr lang="en-US" dirty="0"/>
              <a:t>Performance implication for short-lived files?</a:t>
            </a:r>
          </a:p>
        </p:txBody>
      </p:sp>
    </p:spTree>
    <p:extLst>
      <p:ext uri="{BB962C8B-B14F-4D97-AF65-F5344CB8AC3E}">
        <p14:creationId xmlns:p14="http://schemas.microsoft.com/office/powerpoint/2010/main" val="8278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“Stale Cache”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doesn’t have latest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301" y="5116195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301" y="3471559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301" y="4500735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9482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9482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82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6" y="5116193"/>
            <a:ext cx="1664169" cy="552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14746" y="3471557"/>
            <a:ext cx="1664169" cy="2197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14746" y="4500733"/>
            <a:ext cx="1664169" cy="1168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NFS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Cache: 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76816" y="5391746"/>
            <a:ext cx="744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19756" y="492475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4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Network File System (NFS)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843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6818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843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6818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9330" y="2915479"/>
            <a:ext cx="1421296" cy="13881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753139" y="262890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337313" y="2628900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6512" y="3414516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3939" y="336022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6872" y="4303643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4206395" y="4867835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16017" y="3834165"/>
            <a:ext cx="1427922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07689" y="3743919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6598" y="3719183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2517554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598" y="2517555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3233286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5179504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Stale Cache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client may have a cached copy that is obsolete.</a:t>
            </a:r>
          </a:p>
          <a:p>
            <a:r>
              <a:rPr lang="en-US" dirty="0"/>
              <a:t>How can we get the latest?</a:t>
            </a:r>
          </a:p>
          <a:p>
            <a:pPr lvl="1"/>
            <a:r>
              <a:rPr lang="en-US" dirty="0"/>
              <a:t>If we weren’t trying to be stateless, server could push out update.</a:t>
            </a:r>
          </a:p>
          <a:p>
            <a:r>
              <a:rPr lang="en-US" dirty="0"/>
              <a:t>NFS solution: clients recheck if cache is current before using it.</a:t>
            </a:r>
          </a:p>
          <a:p>
            <a:pPr lvl="1"/>
            <a:r>
              <a:rPr lang="en-US" dirty="0"/>
              <a:t>Cache metadata records when data was fetched.</a:t>
            </a:r>
          </a:p>
          <a:p>
            <a:pPr lvl="1"/>
            <a:r>
              <a:rPr lang="en-US" dirty="0"/>
              <a:t>Before it is used, client does a </a:t>
            </a:r>
            <a:r>
              <a:rPr lang="en-US" altLang="zh-CN" dirty="0"/>
              <a:t>GETATTR </a:t>
            </a:r>
            <a:r>
              <a:rPr lang="en-US" dirty="0"/>
              <a:t>request to server: get’s last modified timestamp, compare to cache, and </a:t>
            </a:r>
            <a:r>
              <a:rPr lang="en-US" dirty="0" err="1"/>
              <a:t>refetch</a:t>
            </a:r>
            <a:r>
              <a:rPr lang="en-US" dirty="0"/>
              <a:t> if necessary</a:t>
            </a:r>
          </a:p>
        </p:txBody>
      </p:sp>
    </p:spTree>
    <p:extLst>
      <p:ext uri="{BB962C8B-B14F-4D97-AF65-F5344CB8AC3E}">
        <p14:creationId xmlns:p14="http://schemas.microsoft.com/office/powerpoint/2010/main" val="250925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then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NFS developers found stat accounted for 90% of server requests.</a:t>
            </a:r>
          </a:p>
          <a:p>
            <a:r>
              <a:rPr lang="en-US" dirty="0"/>
              <a:t>Why? Because clients frequently recheck cache.</a:t>
            </a:r>
          </a:p>
          <a:p>
            <a:r>
              <a:rPr lang="en-US" dirty="0"/>
              <a:t>Solution: cache results of GETATTR calls.</a:t>
            </a:r>
          </a:p>
          <a:p>
            <a:r>
              <a:rPr lang="en-US" dirty="0"/>
              <a:t>Why is this a terrible solution?</a:t>
            </a:r>
          </a:p>
          <a:p>
            <a:pPr lvl="1"/>
            <a:r>
              <a:rPr lang="en-US" dirty="0"/>
              <a:t>Also make the attribute cache entries expire after a given time (say 3 seconds).</a:t>
            </a:r>
          </a:p>
          <a:p>
            <a:r>
              <a:rPr lang="en-US" dirty="0"/>
              <a:t>Why is this better than putting expirations on the regular cache?</a:t>
            </a:r>
          </a:p>
        </p:txBody>
      </p:sp>
    </p:spTree>
    <p:extLst>
      <p:ext uri="{BB962C8B-B14F-4D97-AF65-F5344CB8AC3E}">
        <p14:creationId xmlns:p14="http://schemas.microsoft.com/office/powerpoint/2010/main" val="157412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VFS interface is introduced</a:t>
            </a:r>
          </a:p>
          <a:p>
            <a:pPr lvl="1"/>
            <a:r>
              <a:rPr lang="en-US" dirty="0"/>
              <a:t>Defines the operations that can be done on a file within a file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45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APIs are often:</a:t>
            </a:r>
          </a:p>
          <a:p>
            <a:pPr lvl="1"/>
            <a:r>
              <a:rPr lang="en-US" dirty="0"/>
              <a:t>stateless: servers don’t remember clients states</a:t>
            </a:r>
          </a:p>
          <a:p>
            <a:pPr lvl="1"/>
            <a:r>
              <a:rPr lang="en-US" dirty="0"/>
              <a:t>idempotent: doing things twice never hurts</a:t>
            </a:r>
          </a:p>
          <a:p>
            <a:r>
              <a:rPr lang="en-US" dirty="0"/>
              <a:t>Supporting existing specs is a lot harder than building from scratch!</a:t>
            </a:r>
          </a:p>
          <a:p>
            <a:r>
              <a:rPr lang="en-US" dirty="0"/>
              <a:t>Caching and write buffering is harder in distributed systems, especially with crashes.</a:t>
            </a:r>
          </a:p>
        </p:txBody>
      </p:sp>
    </p:spTree>
    <p:extLst>
      <p:ext uri="{BB962C8B-B14F-4D97-AF65-F5344CB8AC3E}">
        <p14:creationId xmlns:p14="http://schemas.microsoft.com/office/powerpoint/2010/main" val="3121504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	scale</a:t>
            </a:r>
          </a:p>
          <a:p>
            <a:r>
              <a:rPr lang="en-US" dirty="0"/>
              <a:t>GETATTR is problematic for NFS scalability</a:t>
            </a:r>
          </a:p>
          <a:p>
            <a:endParaRPr lang="en-US" dirty="0"/>
          </a:p>
          <a:p>
            <a:r>
              <a:rPr lang="en-US" dirty="0"/>
              <a:t>AFS cache consistency is simple and readily understood</a:t>
            </a:r>
          </a:p>
          <a:p>
            <a:r>
              <a:rPr lang="en-US" dirty="0"/>
              <a:t>AFS is not stateless</a:t>
            </a:r>
          </a:p>
          <a:p>
            <a:r>
              <a:rPr lang="en-US" dirty="0"/>
              <a:t>AFS requires local disk, and it does whole-file caching on the local disk</a:t>
            </a:r>
          </a:p>
        </p:txBody>
      </p:sp>
    </p:spTree>
    <p:extLst>
      <p:ext uri="{BB962C8B-B14F-4D97-AF65-F5344CB8AC3E}">
        <p14:creationId xmlns:p14="http://schemas.microsoft.com/office/powerpoint/2010/main" val="13409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open:</a:t>
            </a:r>
          </a:p>
          <a:p>
            <a:pPr lvl="1"/>
            <a:r>
              <a:rPr lang="en-US" dirty="0"/>
              <a:t>The client-side code intercepts open-system-call; decide ‘is this local file or remote’;</a:t>
            </a:r>
          </a:p>
          <a:p>
            <a:pPr lvl="1"/>
            <a:r>
              <a:rPr lang="en-US" dirty="0"/>
              <a:t>contact a server (through the full path string in AFS-1) in case of remote files</a:t>
            </a:r>
          </a:p>
          <a:p>
            <a:pPr lvl="1"/>
            <a:r>
              <a:rPr lang="en-US" dirty="0"/>
              <a:t>On the server side: locate the file; send the </a:t>
            </a:r>
            <a:r>
              <a:rPr lang="en-US" b="1" dirty="0"/>
              <a:t>whole</a:t>
            </a:r>
            <a:r>
              <a:rPr lang="en-US" dirty="0"/>
              <a:t> file to client</a:t>
            </a:r>
          </a:p>
          <a:p>
            <a:pPr lvl="1"/>
            <a:r>
              <a:rPr lang="en-US" dirty="0"/>
              <a:t>Client side: take </a:t>
            </a:r>
            <a:r>
              <a:rPr lang="en-US" b="1" dirty="0"/>
              <a:t>the whole file</a:t>
            </a:r>
            <a:r>
              <a:rPr lang="en-US" dirty="0"/>
              <a:t>, put it in local disk, return a file-descriptor to user-level</a:t>
            </a:r>
          </a:p>
          <a:p>
            <a:r>
              <a:rPr lang="en-US" dirty="0"/>
              <a:t>read/write: on the client side copy</a:t>
            </a:r>
          </a:p>
          <a:p>
            <a:r>
              <a:rPr lang="en-US" dirty="0"/>
              <a:t>close: send the entire file and pathname to the server</a:t>
            </a:r>
          </a:p>
        </p:txBody>
      </p:sp>
    </p:spTree>
    <p:extLst>
      <p:ext uri="{BB962C8B-B14F-4D97-AF65-F5344CB8AC3E}">
        <p14:creationId xmlns:p14="http://schemas.microsoft.com/office/powerpoint/2010/main" val="192380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then re-build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problems for AFSv1</a:t>
            </a:r>
          </a:p>
          <a:p>
            <a:pPr lvl="1"/>
            <a:r>
              <a:rPr lang="en-US" dirty="0"/>
              <a:t>Path-traversal costs are too high</a:t>
            </a:r>
          </a:p>
          <a:p>
            <a:pPr lvl="1"/>
            <a:r>
              <a:rPr lang="en-US" dirty="0"/>
              <a:t>The client issues too many </a:t>
            </a:r>
            <a:r>
              <a:rPr lang="en-US" dirty="0" err="1"/>
              <a:t>TestAuth</a:t>
            </a:r>
            <a:r>
              <a:rPr lang="en-US" dirty="0"/>
              <a:t> protocol messages</a:t>
            </a:r>
          </a:p>
        </p:txBody>
      </p:sp>
    </p:spTree>
    <p:extLst>
      <p:ext uri="{BB962C8B-B14F-4D97-AF65-F5344CB8AC3E}">
        <p14:creationId xmlns:p14="http://schemas.microsoft.com/office/powerpoint/2010/main" val="232321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FS: processes on same machine access shared files.</a:t>
            </a:r>
          </a:p>
          <a:p>
            <a:r>
              <a:rPr lang="en-US" dirty="0"/>
              <a:t>Network FS: processes on different machines access shared files in same way.</a:t>
            </a:r>
          </a:p>
          <a:p>
            <a:pPr lvl="1"/>
            <a:r>
              <a:rPr lang="en-US" dirty="0"/>
              <a:t>sharing</a:t>
            </a:r>
          </a:p>
          <a:p>
            <a:pPr lvl="1"/>
            <a:r>
              <a:rPr lang="en-US" dirty="0"/>
              <a:t>centralized administration</a:t>
            </a:r>
          </a:p>
          <a:p>
            <a:pPr lvl="1"/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Fast+simple</a:t>
            </a:r>
            <a:r>
              <a:rPr lang="en-US" dirty="0"/>
              <a:t> crash recovery</a:t>
            </a:r>
          </a:p>
          <a:p>
            <a:pPr lvl="1"/>
            <a:r>
              <a:rPr lang="en-US" dirty="0"/>
              <a:t>both clients and file server may crash</a:t>
            </a:r>
          </a:p>
          <a:p>
            <a:r>
              <a:rPr lang="en-US" dirty="0"/>
              <a:t>Transparent access</a:t>
            </a:r>
          </a:p>
          <a:p>
            <a:pPr lvl="1"/>
            <a:r>
              <a:rPr lang="en-US" dirty="0"/>
              <a:t>can’t tell it’s over the network</a:t>
            </a:r>
          </a:p>
          <a:p>
            <a:pPr lvl="1"/>
            <a:r>
              <a:rPr lang="en-US" dirty="0"/>
              <a:t>normal UNIX semantics</a:t>
            </a:r>
          </a:p>
          <a:p>
            <a:r>
              <a:rPr lang="en-US" dirty="0"/>
              <a:t>Reasonable performance</a:t>
            </a:r>
          </a:p>
          <a:p>
            <a:r>
              <a:rPr lang="en-US" dirty="0"/>
              <a:t>Machine and OS independence</a:t>
            </a:r>
          </a:p>
          <a:p>
            <a:pPr lvl="1"/>
            <a:r>
              <a:rPr lang="en-US" dirty="0"/>
              <a:t>Support working in mixed environments</a:t>
            </a:r>
          </a:p>
          <a:p>
            <a:pPr lvl="1"/>
            <a:r>
              <a:rPr lang="en-US" dirty="0"/>
              <a:t>Support PCs (‘low end’ machines at that time)</a:t>
            </a:r>
          </a:p>
        </p:txBody>
      </p:sp>
    </p:spTree>
    <p:extLst>
      <p:ext uri="{BB962C8B-B14F-4D97-AF65-F5344CB8AC3E}">
        <p14:creationId xmlns:p14="http://schemas.microsoft.com/office/powerpoint/2010/main" val="34568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Protocol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Client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Write Buffering</a:t>
            </a:r>
          </a:p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9643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843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6818" y="2196548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843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6818" y="3568942"/>
            <a:ext cx="1421296" cy="86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9330" y="2915479"/>
            <a:ext cx="1421296" cy="13881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753139" y="262890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337313" y="2628900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6512" y="3414516"/>
            <a:ext cx="1169505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3939" y="3360220"/>
            <a:ext cx="1162878" cy="6410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56872" y="4303643"/>
            <a:ext cx="0" cy="564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4206395" y="4867835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16017" y="3834165"/>
            <a:ext cx="1427922" cy="469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Local FS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07689" y="3743919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6598" y="3719183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2517554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6598" y="2517555"/>
            <a:ext cx="799419" cy="46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3233286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5179504" y="4867833"/>
            <a:ext cx="900953" cy="779929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Design Decisions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functions to expose via RPC?</a:t>
            </a:r>
          </a:p>
          <a:p>
            <a:endParaRPr lang="en-US" dirty="0"/>
          </a:p>
          <a:p>
            <a:r>
              <a:rPr lang="en-US" dirty="0"/>
              <a:t>Think of NFS as more of a protocol than a particular file system.</a:t>
            </a:r>
          </a:p>
          <a:p>
            <a:pPr lvl="1"/>
            <a:r>
              <a:rPr lang="en-US" dirty="0"/>
              <a:t>Many companies have implemented NFS: Oracle/Sun, NetApp, EMC, IBM,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1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1699</Words>
  <Application>Microsoft Macintosh PowerPoint</Application>
  <PresentationFormat>On-screen Show (4:3)</PresentationFormat>
  <Paragraphs>370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Lecture 24 Sun’s Network File System (NFS)</vt:lpstr>
      <vt:lpstr>PowerPoint Presentation</vt:lpstr>
      <vt:lpstr>Communication Abstractions </vt:lpstr>
      <vt:lpstr>Sun Network File System (NFS) Architecture</vt:lpstr>
      <vt:lpstr>Primary Goal</vt:lpstr>
      <vt:lpstr>Subgoals</vt:lpstr>
      <vt:lpstr>Overview</vt:lpstr>
      <vt:lpstr>NFS Architecture</vt:lpstr>
      <vt:lpstr>Main Design Decisions </vt:lpstr>
      <vt:lpstr>Today’s Lecture </vt:lpstr>
      <vt:lpstr>General Strategy: Export FS </vt:lpstr>
      <vt:lpstr>Overview</vt:lpstr>
      <vt:lpstr>Strategy 1 </vt:lpstr>
      <vt:lpstr>Strategy 1 Problems </vt:lpstr>
      <vt:lpstr>Potential Solutions </vt:lpstr>
      <vt:lpstr>Strategy 2: put all info in requests </vt:lpstr>
      <vt:lpstr>Strategy 3: inode requests </vt:lpstr>
      <vt:lpstr>Strategy 4: file handles </vt:lpstr>
      <vt:lpstr>NFS Protocol Examples</vt:lpstr>
      <vt:lpstr>NFS Protocol Examples</vt:lpstr>
      <vt:lpstr>Client Logic </vt:lpstr>
      <vt:lpstr>File Descriptors </vt:lpstr>
      <vt:lpstr>Reading A File: Client-side And File Server Actions</vt:lpstr>
      <vt:lpstr>Reading A File: Client-side And File Server Actions</vt:lpstr>
      <vt:lpstr>Reading A File: Client-side And File Server Actions</vt:lpstr>
      <vt:lpstr>NFS Server Failure Handling</vt:lpstr>
      <vt:lpstr>Append </vt:lpstr>
      <vt:lpstr>TCP Remembers Messages </vt:lpstr>
      <vt:lpstr>Replica Suppression is Stateful </vt:lpstr>
      <vt:lpstr>PowerPoint Presentation</vt:lpstr>
      <vt:lpstr>Idempotence </vt:lpstr>
      <vt:lpstr>Subgoals</vt:lpstr>
      <vt:lpstr>Write Buffers </vt:lpstr>
      <vt:lpstr>What if server crashes?</vt:lpstr>
      <vt:lpstr>Write Buffers on the Server Side</vt:lpstr>
      <vt:lpstr>Cache </vt:lpstr>
      <vt:lpstr>“Update Visibility” problem</vt:lpstr>
      <vt:lpstr>Update Visibility Solution</vt:lpstr>
      <vt:lpstr>“Stale Cache” problem</vt:lpstr>
      <vt:lpstr>Stale Cache Solution</vt:lpstr>
      <vt:lpstr>Measure then Build</vt:lpstr>
      <vt:lpstr>Misc</vt:lpstr>
      <vt:lpstr>Summary</vt:lpstr>
      <vt:lpstr>Andrew File System</vt:lpstr>
      <vt:lpstr>AFS V1</vt:lpstr>
      <vt:lpstr>Measure then re-build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PATRICK MORRISON</cp:lastModifiedBy>
  <cp:revision>214</cp:revision>
  <dcterms:created xsi:type="dcterms:W3CDTF">2015-04-08T07:39:20Z</dcterms:created>
  <dcterms:modified xsi:type="dcterms:W3CDTF">2019-11-20T00:21:41Z</dcterms:modified>
</cp:coreProperties>
</file>