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12" r:id="rId3"/>
    <p:sldId id="310" r:id="rId4"/>
    <p:sldId id="315" r:id="rId5"/>
    <p:sldId id="344" r:id="rId6"/>
    <p:sldId id="346" r:id="rId7"/>
    <p:sldId id="347" r:id="rId8"/>
    <p:sldId id="348" r:id="rId9"/>
    <p:sldId id="351" r:id="rId10"/>
    <p:sldId id="339" r:id="rId11"/>
    <p:sldId id="340" r:id="rId12"/>
    <p:sldId id="353" r:id="rId13"/>
    <p:sldId id="394" r:id="rId14"/>
    <p:sldId id="406" r:id="rId15"/>
    <p:sldId id="407" r:id="rId16"/>
    <p:sldId id="354" r:id="rId17"/>
    <p:sldId id="355" r:id="rId18"/>
    <p:sldId id="393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27" r:id="rId34"/>
    <p:sldId id="428" r:id="rId35"/>
    <p:sldId id="408" r:id="rId36"/>
    <p:sldId id="409" r:id="rId37"/>
    <p:sldId id="434" r:id="rId38"/>
    <p:sldId id="380" r:id="rId39"/>
    <p:sldId id="435" r:id="rId40"/>
    <p:sldId id="429" r:id="rId41"/>
    <p:sldId id="430" r:id="rId42"/>
    <p:sldId id="431" r:id="rId43"/>
    <p:sldId id="432" r:id="rId44"/>
    <p:sldId id="433" r:id="rId45"/>
    <p:sldId id="412" r:id="rId46"/>
    <p:sldId id="410" r:id="rId47"/>
    <p:sldId id="411" r:id="rId48"/>
    <p:sldId id="38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7" autoAdjust="0"/>
    <p:restoredTop sz="94708"/>
  </p:normalViewPr>
  <p:slideViewPr>
    <p:cSldViewPr snapToGrid="0">
      <p:cViewPr>
        <p:scale>
          <a:sx n="103" d="100"/>
          <a:sy n="103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3CD90-5118-4CBD-9F3E-4D4D75A15AE2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FD580-6DA2-45CE-B003-A2D5F7A9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8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4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2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0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5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9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1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344C-C70B-468D-A7B1-5A4F531FE286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7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918" y="1122363"/>
            <a:ext cx="7484165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Lecture 24</a:t>
            </a:r>
            <a:br>
              <a:rPr lang="en-US" altLang="zh-CN" dirty="0"/>
            </a:br>
            <a:r>
              <a:rPr lang="en-US" altLang="zh-CN" dirty="0"/>
              <a:t>The Andrew File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Visibility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Clients may buffer writes.</a:t>
            </a:r>
          </a:p>
          <a:p>
            <a:r>
              <a:rPr lang="en-US" dirty="0"/>
              <a:t>How(when) can server and other clients see it?</a:t>
            </a:r>
          </a:p>
          <a:p>
            <a:r>
              <a:rPr lang="en-US" dirty="0"/>
              <a:t>NFS solution: flush on </a:t>
            </a:r>
            <a:r>
              <a:rPr lang="en-US" dirty="0" err="1"/>
              <a:t>fd</a:t>
            </a:r>
            <a:r>
              <a:rPr lang="en-US" dirty="0"/>
              <a:t> close (not quite like UNIX)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0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Stale Cache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client may have a cached copy that is obsolete.</a:t>
            </a:r>
          </a:p>
          <a:p>
            <a:endParaRPr lang="en-US" dirty="0"/>
          </a:p>
          <a:p>
            <a:r>
              <a:rPr lang="en-US" dirty="0"/>
              <a:t>NFS solution: clients recheck if cache is current before using it.</a:t>
            </a:r>
          </a:p>
          <a:p>
            <a:pPr lvl="1"/>
            <a:r>
              <a:rPr lang="en-US" dirty="0"/>
              <a:t>Cache metadata records when data was fetched.</a:t>
            </a:r>
          </a:p>
          <a:p>
            <a:pPr lvl="1"/>
            <a:r>
              <a:rPr lang="en-US" dirty="0"/>
              <a:t>If cache has expired, client does a </a:t>
            </a:r>
            <a:r>
              <a:rPr lang="en-US" altLang="zh-CN" dirty="0"/>
              <a:t>GETATTR </a:t>
            </a:r>
            <a:r>
              <a:rPr lang="en-US" dirty="0"/>
              <a:t>request to server: get’s last modified timestamp, compare to cache, and </a:t>
            </a:r>
            <a:r>
              <a:rPr lang="en-US" dirty="0" err="1"/>
              <a:t>refetch</a:t>
            </a:r>
            <a:r>
              <a:rPr lang="en-US" dirty="0"/>
              <a:t> if necessary</a:t>
            </a:r>
          </a:p>
        </p:txBody>
      </p:sp>
    </p:spTree>
    <p:extLst>
      <p:ext uri="{BB962C8B-B14F-4D97-AF65-F5344CB8AC3E}">
        <p14:creationId xmlns:p14="http://schemas.microsoft.com/office/powerpoint/2010/main" val="250925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Andrew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 goal: scalability</a:t>
            </a:r>
          </a:p>
          <a:p>
            <a:pPr lvl="1"/>
            <a:r>
              <a:rPr lang="en-US" dirty="0"/>
              <a:t>Many clients per server</a:t>
            </a:r>
          </a:p>
          <a:p>
            <a:pPr lvl="1"/>
            <a:r>
              <a:rPr lang="en-US" dirty="0"/>
              <a:t>Large number of clients</a:t>
            </a:r>
          </a:p>
          <a:p>
            <a:pPr lvl="1"/>
            <a:r>
              <a:rPr lang="en-US" dirty="0"/>
              <a:t>Client performance not as important</a:t>
            </a:r>
          </a:p>
          <a:p>
            <a:pPr lvl="1"/>
            <a:r>
              <a:rPr lang="en-US" dirty="0"/>
              <a:t>Central store for shared data, not diskless workstations</a:t>
            </a:r>
          </a:p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Understandable model you can program against</a:t>
            </a:r>
          </a:p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Need to handle client &amp; server failures</a:t>
            </a:r>
          </a:p>
          <a:p>
            <a:r>
              <a:rPr lang="en-US" dirty="0"/>
              <a:t>Naming</a:t>
            </a:r>
          </a:p>
          <a:p>
            <a:pPr lvl="1"/>
            <a:r>
              <a:rPr lang="en-US" dirty="0"/>
              <a:t>Global name space, not per-machine name space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09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NFS: </a:t>
            </a:r>
          </a:p>
          <a:p>
            <a:pPr lvl="1"/>
            <a:r>
              <a:rPr lang="en-US" dirty="0"/>
              <a:t>export local FS</a:t>
            </a:r>
          </a:p>
          <a:p>
            <a:pPr lvl="1"/>
            <a:r>
              <a:rPr lang="en-US" dirty="0"/>
              <a:t>Read/write by disk block</a:t>
            </a:r>
          </a:p>
          <a:p>
            <a:endParaRPr lang="en-US" dirty="0"/>
          </a:p>
          <a:p>
            <a:r>
              <a:rPr lang="en-US" dirty="0"/>
              <a:t>AFS: </a:t>
            </a:r>
          </a:p>
          <a:p>
            <a:pPr lvl="1"/>
            <a:r>
              <a:rPr lang="en-US" dirty="0"/>
              <a:t>present big file tree, store across many machines</a:t>
            </a:r>
          </a:p>
          <a:p>
            <a:pPr lvl="2"/>
            <a:r>
              <a:rPr lang="en-US" dirty="0"/>
              <a:t>Clear boundary between servers and clients (different from NFS)</a:t>
            </a:r>
          </a:p>
          <a:p>
            <a:pPr lvl="2"/>
            <a:r>
              <a:rPr lang="en-US" dirty="0"/>
              <a:t>Requires local disk! No kernel modification</a:t>
            </a:r>
          </a:p>
          <a:p>
            <a:pPr lvl="1"/>
            <a:r>
              <a:rPr lang="en-US" dirty="0"/>
              <a:t>Read/write by complete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77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AFS paper notes: “the study by </a:t>
            </a:r>
            <a:r>
              <a:rPr lang="en-US" dirty="0" err="1"/>
              <a:t>Ousterhout</a:t>
            </a:r>
            <a:r>
              <a:rPr lang="en-US" dirty="0"/>
              <a:t> </a:t>
            </a:r>
            <a:r>
              <a:rPr lang="en-US" i="1" dirty="0"/>
              <a:t>et al. </a:t>
            </a:r>
            <a:r>
              <a:rPr lang="en-US" dirty="0"/>
              <a:t>has shown that most files in a 4.2BSD environment are read in their entirety.”</a:t>
            </a:r>
          </a:p>
          <a:p>
            <a:endParaRPr lang="en-US" dirty="0"/>
          </a:p>
          <a:p>
            <a:r>
              <a:rPr lang="en-US" dirty="0"/>
              <a:t>What are the implications for prefetching policy?</a:t>
            </a:r>
          </a:p>
          <a:p>
            <a:pPr lvl="1"/>
            <a:r>
              <a:rPr lang="en-US" dirty="0"/>
              <a:t>Aggressively </a:t>
            </a:r>
            <a:r>
              <a:rPr lang="en-US" dirty="0" err="1"/>
              <a:t>prefetch</a:t>
            </a:r>
            <a:r>
              <a:rPr lang="en-US" dirty="0"/>
              <a:t> whole files.</a:t>
            </a:r>
          </a:p>
        </p:txBody>
      </p:sp>
    </p:spTree>
    <p:extLst>
      <p:ext uri="{BB962C8B-B14F-4D97-AF65-F5344CB8AC3E}">
        <p14:creationId xmlns:p14="http://schemas.microsoft.com/office/powerpoint/2010/main" val="1811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Whole-File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open, AFS fetches whole file (even if it’s huge), storing it in local memory or disk.</a:t>
            </a:r>
          </a:p>
          <a:p>
            <a:endParaRPr lang="en-US" dirty="0"/>
          </a:p>
          <a:p>
            <a:r>
              <a:rPr lang="en-US" dirty="0"/>
              <a:t>Upon close, whole file is flushed (if it was written).</a:t>
            </a:r>
          </a:p>
          <a:p>
            <a:endParaRPr lang="en-US" dirty="0"/>
          </a:p>
          <a:p>
            <a:r>
              <a:rPr lang="en-US" dirty="0"/>
              <a:t>Convenient:</a:t>
            </a:r>
          </a:p>
          <a:p>
            <a:pPr lvl="1"/>
            <a:r>
              <a:rPr lang="en-US" dirty="0"/>
              <a:t>AFS </a:t>
            </a:r>
            <a:r>
              <a:rPr lang="en-US" altLang="zh-CN" dirty="0"/>
              <a:t>only</a:t>
            </a:r>
            <a:r>
              <a:rPr lang="en-US" dirty="0"/>
              <a:t> needs to do work for open/close</a:t>
            </a:r>
          </a:p>
          <a:p>
            <a:pPr lvl="1"/>
            <a:r>
              <a:rPr lang="en-US" dirty="0"/>
              <a:t>reads/writes are local</a:t>
            </a:r>
          </a:p>
        </p:txBody>
      </p:sp>
    </p:spTree>
    <p:extLst>
      <p:ext uri="{BB962C8B-B14F-4D97-AF65-F5344CB8AC3E}">
        <p14:creationId xmlns:p14="http://schemas.microsoft.com/office/powerpoint/2010/main" val="2826193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 V1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open:</a:t>
            </a:r>
          </a:p>
          <a:p>
            <a:pPr lvl="1"/>
            <a:r>
              <a:rPr lang="en-US" dirty="0"/>
              <a:t>The client-side code intercepts open-system-call; decide it is local or remote’</a:t>
            </a:r>
          </a:p>
          <a:p>
            <a:pPr lvl="1"/>
            <a:r>
              <a:rPr lang="en-US" dirty="0"/>
              <a:t>contact a server (through the full path string in AFS-1) in case of remote files</a:t>
            </a:r>
          </a:p>
          <a:p>
            <a:pPr lvl="1"/>
            <a:r>
              <a:rPr lang="en-US" dirty="0"/>
              <a:t>Server side: locate the file; send the </a:t>
            </a:r>
            <a:r>
              <a:rPr lang="en-US" b="1" dirty="0"/>
              <a:t>whole</a:t>
            </a:r>
            <a:r>
              <a:rPr lang="en-US" dirty="0"/>
              <a:t> file to client</a:t>
            </a:r>
          </a:p>
          <a:p>
            <a:pPr lvl="1"/>
            <a:r>
              <a:rPr lang="en-US" dirty="0"/>
              <a:t>Client side: take </a:t>
            </a:r>
            <a:r>
              <a:rPr lang="en-US" b="1" dirty="0"/>
              <a:t>the whole file</a:t>
            </a:r>
            <a:r>
              <a:rPr lang="en-US" dirty="0"/>
              <a:t>, put it in local disk, return a file-descriptor to user-level</a:t>
            </a:r>
          </a:p>
          <a:p>
            <a:r>
              <a:rPr lang="en-US" dirty="0"/>
              <a:t>read/write: on the client side copy if the file has not been modified</a:t>
            </a:r>
          </a:p>
          <a:p>
            <a:r>
              <a:rPr lang="en-US" dirty="0"/>
              <a:t>close: send the entire file and pathname to the server if the file has been modified</a:t>
            </a:r>
          </a:p>
        </p:txBody>
      </p:sp>
    </p:spTree>
    <p:extLst>
      <p:ext uri="{BB962C8B-B14F-4D97-AF65-F5344CB8AC3E}">
        <p14:creationId xmlns:p14="http://schemas.microsoft.com/office/powerpoint/2010/main" val="192380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evaluation: Andrew Benchmark used by many others</a:t>
            </a:r>
          </a:p>
          <a:p>
            <a:pPr lvl="1"/>
            <a:r>
              <a:rPr lang="en-US" dirty="0"/>
              <a:t>Make </a:t>
            </a:r>
            <a:r>
              <a:rPr lang="en-US" dirty="0" err="1"/>
              <a:t>dir</a:t>
            </a:r>
            <a:r>
              <a:rPr lang="en-US" dirty="0"/>
              <a:t> – create directory tree: stresses metadata</a:t>
            </a:r>
          </a:p>
          <a:p>
            <a:pPr lvl="1"/>
            <a:r>
              <a:rPr lang="en-US" dirty="0"/>
              <a:t>Copy – copy in files – stresses file writes / creates</a:t>
            </a:r>
          </a:p>
          <a:p>
            <a:pPr lvl="1"/>
            <a:r>
              <a:rPr lang="en-US" dirty="0"/>
              <a:t>Scan Dir (like ls –R) – stresses metadata reads</a:t>
            </a:r>
          </a:p>
          <a:p>
            <a:pPr lvl="1"/>
            <a:r>
              <a:rPr lang="en-US" dirty="0" err="1"/>
              <a:t>ReadAll</a:t>
            </a:r>
            <a:r>
              <a:rPr lang="en-US" dirty="0"/>
              <a:t> – find . | </a:t>
            </a:r>
            <a:r>
              <a:rPr lang="en-US" dirty="0" err="1"/>
              <a:t>wc</a:t>
            </a:r>
            <a:r>
              <a:rPr lang="en-US" dirty="0"/>
              <a:t> – stresses whole file reads</a:t>
            </a:r>
          </a:p>
          <a:p>
            <a:pPr lvl="1"/>
            <a:r>
              <a:rPr lang="en-US" dirty="0"/>
              <a:t>Make – may be CPU bound, does lots of reads + fewer writes</a:t>
            </a:r>
          </a:p>
        </p:txBody>
      </p:sp>
    </p:spTree>
    <p:extLst>
      <p:ext uri="{BB962C8B-B14F-4D97-AF65-F5344CB8AC3E}">
        <p14:creationId xmlns:p14="http://schemas.microsoft.com/office/powerpoint/2010/main" val="2323213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then re-build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Low scalability: performance got a lot worse (on clients) when # of clients goes up</a:t>
            </a:r>
          </a:p>
          <a:p>
            <a:r>
              <a:rPr lang="en-US" dirty="0"/>
              <a:t>QUESTIONS: where were the bottlenecks?</a:t>
            </a:r>
          </a:p>
          <a:p>
            <a:pPr lvl="1"/>
            <a:r>
              <a:rPr lang="en-US" dirty="0"/>
              <a:t>Server disk? Seek time? disk BW?</a:t>
            </a:r>
          </a:p>
          <a:p>
            <a:pPr lvl="1"/>
            <a:r>
              <a:rPr lang="en-US" dirty="0"/>
              <a:t>Server CPU?</a:t>
            </a:r>
          </a:p>
          <a:p>
            <a:pPr lvl="1"/>
            <a:r>
              <a:rPr lang="en-US" dirty="0"/>
              <a:t>Network?</a:t>
            </a:r>
          </a:p>
          <a:p>
            <a:pPr lvl="1"/>
            <a:r>
              <a:rPr lang="en-US" dirty="0"/>
              <a:t>Client CPU/Disk?</a:t>
            </a:r>
          </a:p>
          <a:p>
            <a:r>
              <a:rPr lang="en-US" dirty="0"/>
              <a:t>Main problems for AFSv1</a:t>
            </a:r>
          </a:p>
          <a:p>
            <a:pPr lvl="1"/>
            <a:r>
              <a:rPr lang="en-US" dirty="0"/>
              <a:t>The client issues too many </a:t>
            </a:r>
            <a:r>
              <a:rPr lang="en-US" dirty="0" err="1"/>
              <a:t>TestAuth</a:t>
            </a:r>
            <a:r>
              <a:rPr lang="en-US" dirty="0"/>
              <a:t> protocol messages</a:t>
            </a:r>
          </a:p>
          <a:p>
            <a:pPr lvl="1"/>
            <a:r>
              <a:rPr lang="en-US" dirty="0"/>
              <a:t>Path-traversal costs are too high</a:t>
            </a:r>
          </a:p>
          <a:p>
            <a:pPr lvl="1"/>
            <a:r>
              <a:rPr lang="en-US" dirty="0"/>
              <a:t>Too many processes</a:t>
            </a:r>
          </a:p>
          <a:p>
            <a:pPr lvl="1"/>
            <a:r>
              <a:rPr lang="en-US" dirty="0"/>
              <a:t>Load was not balanced</a:t>
            </a:r>
          </a:p>
        </p:txBody>
      </p:sp>
    </p:spTree>
    <p:extLst>
      <p:ext uri="{BB962C8B-B14F-4D97-AF65-F5344CB8AC3E}">
        <p14:creationId xmlns:p14="http://schemas.microsoft.com/office/powerpoint/2010/main" val="261175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Cache management</a:t>
            </a:r>
          </a:p>
          <a:p>
            <a:r>
              <a:rPr lang="en-US" dirty="0"/>
              <a:t>Name resolution</a:t>
            </a:r>
          </a:p>
          <a:p>
            <a:r>
              <a:rPr lang="en-US" dirty="0"/>
              <a:t>Process structure</a:t>
            </a:r>
          </a:p>
          <a:p>
            <a:r>
              <a:rPr lang="en-US" dirty="0"/>
              <a:t>Volume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7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1843" y="2196548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6818" y="2196548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843" y="3568942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506818" y="3568942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9330" y="2915479"/>
            <a:ext cx="1421296" cy="13881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2753139" y="2628900"/>
            <a:ext cx="1162878" cy="6410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5337313" y="2628900"/>
            <a:ext cx="1169505" cy="6410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6512" y="3414516"/>
            <a:ext cx="1169505" cy="6410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43939" y="3360220"/>
            <a:ext cx="1162878" cy="6410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56872" y="4303643"/>
            <a:ext cx="0" cy="5641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/>
          <p:cNvSpPr/>
          <p:nvPr/>
        </p:nvSpPr>
        <p:spPr>
          <a:xfrm>
            <a:off x="4206395" y="4867835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16017" y="3834165"/>
            <a:ext cx="1427922" cy="469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07689" y="3743919"/>
            <a:ext cx="799419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16598" y="3719183"/>
            <a:ext cx="799419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34000" y="2517554"/>
            <a:ext cx="799419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16598" y="2517555"/>
            <a:ext cx="799419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7" name="Flowchart: Magnetic Disk 26"/>
          <p:cNvSpPr/>
          <p:nvPr/>
        </p:nvSpPr>
        <p:spPr>
          <a:xfrm>
            <a:off x="3233286" y="4867833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5179504" y="4867833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visibility</a:t>
            </a:r>
          </a:p>
          <a:p>
            <a:endParaRPr lang="en-US" dirty="0"/>
          </a:p>
          <a:p>
            <a:r>
              <a:rPr lang="en-US" dirty="0"/>
              <a:t>Stale cache</a:t>
            </a:r>
          </a:p>
        </p:txBody>
      </p:sp>
    </p:spTree>
    <p:extLst>
      <p:ext uri="{BB962C8B-B14F-4D97-AF65-F5344CB8AC3E}">
        <p14:creationId xmlns:p14="http://schemas.microsoft.com/office/powerpoint/2010/main" val="3092549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“Update Visibility”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doesn’t have latest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976301" y="5116195"/>
            <a:ext cx="1664169" cy="552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6301" y="3471559"/>
            <a:ext cx="1664169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6301" y="4500735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89482" y="5116193"/>
            <a:ext cx="1664169" cy="552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89482" y="3471557"/>
            <a:ext cx="1664169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9482" y="4500733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14746" y="5116193"/>
            <a:ext cx="1664169" cy="552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14746" y="3471557"/>
            <a:ext cx="1664169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14746" y="4500733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6301" y="4500735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89482" y="4500733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B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892944" y="5391746"/>
            <a:ext cx="744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35884" y="4924754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flush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725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1" grpId="0" animBg="1"/>
      <p:bldP spid="22" grpId="0" animBg="1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Visibility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Clients updates not seen on servers yet.</a:t>
            </a:r>
          </a:p>
          <a:p>
            <a:endParaRPr lang="en-US" dirty="0"/>
          </a:p>
          <a:p>
            <a:r>
              <a:rPr lang="en-US" dirty="0"/>
              <a:t>NFS solution is flush blocks:</a:t>
            </a:r>
          </a:p>
          <a:p>
            <a:pPr lvl="1"/>
            <a:r>
              <a:rPr lang="en-US" dirty="0"/>
              <a:t>on close()</a:t>
            </a:r>
          </a:p>
          <a:p>
            <a:pPr lvl="1"/>
            <a:r>
              <a:rPr lang="en-US" dirty="0"/>
              <a:t>when low on memory</a:t>
            </a:r>
          </a:p>
          <a:p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flushes not atomic (one block at a time)</a:t>
            </a:r>
          </a:p>
          <a:p>
            <a:pPr lvl="1"/>
            <a:r>
              <a:rPr lang="en-US" dirty="0"/>
              <a:t>two clients flush at once: mixed data</a:t>
            </a:r>
          </a:p>
        </p:txBody>
      </p:sp>
    </p:spTree>
    <p:extLst>
      <p:ext uri="{BB962C8B-B14F-4D97-AF65-F5344CB8AC3E}">
        <p14:creationId xmlns:p14="http://schemas.microsoft.com/office/powerpoint/2010/main" val="1756823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Visibility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Clients updates not seen on servers yet.</a:t>
            </a:r>
          </a:p>
          <a:p>
            <a:endParaRPr lang="en-US" dirty="0"/>
          </a:p>
          <a:p>
            <a:r>
              <a:rPr lang="en-US" altLang="zh-CN" dirty="0"/>
              <a:t>AFS </a:t>
            </a:r>
            <a:r>
              <a:rPr lang="en-US" dirty="0"/>
              <a:t>solution:</a:t>
            </a:r>
          </a:p>
          <a:p>
            <a:pPr lvl="1"/>
            <a:r>
              <a:rPr lang="en-US" dirty="0"/>
              <a:t>flush on close</a:t>
            </a:r>
          </a:p>
          <a:p>
            <a:pPr lvl="1"/>
            <a:r>
              <a:rPr lang="en-US" dirty="0"/>
              <a:t>buffer whole files on local disk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Concurrent writes? Last writer (i.e., closer) wins.</a:t>
            </a:r>
          </a:p>
          <a:p>
            <a:r>
              <a:rPr lang="en-US" dirty="0"/>
              <a:t>Never get mixed data.</a:t>
            </a:r>
          </a:p>
        </p:txBody>
      </p:sp>
    </p:spTree>
    <p:extLst>
      <p:ext uri="{BB962C8B-B14F-4D97-AF65-F5344CB8AC3E}">
        <p14:creationId xmlns:p14="http://schemas.microsoft.com/office/powerpoint/2010/main" val="861532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“Stale Cache”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doesn’t have latest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976301" y="5116195"/>
            <a:ext cx="1664169" cy="552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6301" y="3471559"/>
            <a:ext cx="1664169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6301" y="4500735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89482" y="5116193"/>
            <a:ext cx="1664169" cy="552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89482" y="3471557"/>
            <a:ext cx="1664169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9482" y="4500733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14746" y="5116193"/>
            <a:ext cx="1664169" cy="552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14746" y="3471557"/>
            <a:ext cx="1664169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14746" y="4500733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14746" y="4500733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</a:t>
            </a:r>
            <a:r>
              <a:rPr lang="en-US" altLang="zh-CN" sz="2800" dirty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76816" y="5391746"/>
            <a:ext cx="744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19756" y="4924754"/>
            <a:ext cx="84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read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387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Stale Cache </a:t>
            </a:r>
            <a:r>
              <a:rPr lang="en-US" altLang="zh-CN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Clients have old version</a:t>
            </a:r>
          </a:p>
          <a:p>
            <a:endParaRPr lang="en-US" dirty="0"/>
          </a:p>
          <a:p>
            <a:r>
              <a:rPr lang="en-US" dirty="0"/>
              <a:t>NFS rechecks cache entries before using them, assuming a check hasn’t been done “recently”.</a:t>
            </a:r>
          </a:p>
          <a:p>
            <a:endParaRPr lang="en-US" dirty="0"/>
          </a:p>
          <a:p>
            <a:r>
              <a:rPr lang="en-US" dirty="0"/>
              <a:t>“Recent” is too long:</a:t>
            </a:r>
          </a:p>
          <a:p>
            <a:pPr lvl="1"/>
            <a:r>
              <a:rPr lang="en-US" dirty="0"/>
              <a:t>you read old data </a:t>
            </a:r>
          </a:p>
          <a:p>
            <a:r>
              <a:rPr lang="en-US" dirty="0"/>
              <a:t>“Recent” is too short:</a:t>
            </a:r>
          </a:p>
          <a:p>
            <a:pPr lvl="1"/>
            <a:r>
              <a:rPr lang="en-US" dirty="0"/>
              <a:t>server overloaded with stats</a:t>
            </a:r>
          </a:p>
        </p:txBody>
      </p:sp>
    </p:spTree>
    <p:extLst>
      <p:ext uri="{BB962C8B-B14F-4D97-AF65-F5344CB8AC3E}">
        <p14:creationId xmlns:p14="http://schemas.microsoft.com/office/powerpoint/2010/main" val="389674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Stale Cache </a:t>
            </a:r>
            <a:r>
              <a:rPr lang="en-US" altLang="zh-CN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AFS solution: tell clients when data is overwritten.</a:t>
            </a:r>
          </a:p>
          <a:p>
            <a:r>
              <a:rPr lang="en-US" dirty="0"/>
              <a:t>When clients cache data, ask for “callback” from server.</a:t>
            </a:r>
          </a:p>
          <a:p>
            <a:r>
              <a:rPr lang="en-US" b="1" dirty="0"/>
              <a:t>No longer stateless</a:t>
            </a:r>
          </a:p>
          <a:p>
            <a:r>
              <a:rPr lang="en-US" dirty="0"/>
              <a:t>Relaxed but well-defined consistency semantics</a:t>
            </a:r>
          </a:p>
          <a:p>
            <a:pPr lvl="1"/>
            <a:r>
              <a:rPr lang="en-US" dirty="0"/>
              <a:t>Get latest value on open</a:t>
            </a:r>
          </a:p>
          <a:p>
            <a:pPr lvl="1"/>
            <a:r>
              <a:rPr lang="en-US" dirty="0"/>
              <a:t>Changes visible on close</a:t>
            </a:r>
          </a:p>
          <a:p>
            <a:pPr lvl="1"/>
            <a:r>
              <a:rPr lang="en-US" dirty="0"/>
              <a:t>Read/write purely local – get local </a:t>
            </a:r>
            <a:r>
              <a:rPr lang="en-US" dirty="0" err="1"/>
              <a:t>unix</a:t>
            </a:r>
            <a:r>
              <a:rPr lang="en-US" dirty="0"/>
              <a:t> semantics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38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AFSv2 Reading a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292225"/>
            <a:ext cx="7667625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1741486"/>
            <a:ext cx="76581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80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AFSv2 Reading a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292225"/>
            <a:ext cx="7667625" cy="314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1690689"/>
            <a:ext cx="76676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11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347662"/>
            <a:ext cx="47148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3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local FS to network</a:t>
            </a:r>
          </a:p>
          <a:p>
            <a:pPr lvl="1"/>
            <a:r>
              <a:rPr lang="en-US" dirty="0"/>
              <a:t>many machines may export and mount</a:t>
            </a:r>
          </a:p>
          <a:p>
            <a:endParaRPr lang="en-US" dirty="0"/>
          </a:p>
          <a:p>
            <a:r>
              <a:rPr lang="en-US" dirty="0" err="1"/>
              <a:t>Fast+simple</a:t>
            </a:r>
            <a:r>
              <a:rPr lang="en-US" dirty="0"/>
              <a:t> crash recovery</a:t>
            </a:r>
          </a:p>
          <a:p>
            <a:pPr lvl="1"/>
            <a:r>
              <a:rPr lang="en-US" dirty="0"/>
              <a:t>both clients and file server may crash</a:t>
            </a:r>
          </a:p>
          <a:p>
            <a:r>
              <a:rPr lang="en-US" dirty="0"/>
              <a:t>Transparent access</a:t>
            </a:r>
          </a:p>
          <a:p>
            <a:pPr lvl="1"/>
            <a:r>
              <a:rPr lang="en-US" dirty="0"/>
              <a:t>can’t tell it’s over the network</a:t>
            </a:r>
          </a:p>
          <a:p>
            <a:pPr lvl="1"/>
            <a:r>
              <a:rPr lang="en-US" dirty="0"/>
              <a:t>normal UNIX semantics</a:t>
            </a:r>
          </a:p>
          <a:p>
            <a:r>
              <a:rPr lang="en-US" dirty="0"/>
              <a:t>Reasonable performance</a:t>
            </a:r>
          </a:p>
        </p:txBody>
      </p:sp>
    </p:spTree>
    <p:extLst>
      <p:ext uri="{BB962C8B-B14F-4D97-AF65-F5344CB8AC3E}">
        <p14:creationId xmlns:p14="http://schemas.microsoft.com/office/powerpoint/2010/main" val="345682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client crashes?</a:t>
            </a:r>
          </a:p>
          <a:p>
            <a:endParaRPr lang="en-US" dirty="0"/>
          </a:p>
          <a:p>
            <a:r>
              <a:rPr lang="en-US" dirty="0"/>
              <a:t>What if server runs out of memory?</a:t>
            </a:r>
          </a:p>
          <a:p>
            <a:endParaRPr lang="en-US" dirty="0"/>
          </a:p>
          <a:p>
            <a:r>
              <a:rPr lang="en-US" dirty="0"/>
              <a:t>What if server crashes?</a:t>
            </a:r>
          </a:p>
        </p:txBody>
      </p:sp>
    </p:spTree>
    <p:extLst>
      <p:ext uri="{BB962C8B-B14F-4D97-AF65-F5344CB8AC3E}">
        <p14:creationId xmlns:p14="http://schemas.microsoft.com/office/powerpoint/2010/main" val="499449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Crash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client do after reboot?</a:t>
            </a:r>
          </a:p>
          <a:p>
            <a:r>
              <a:rPr lang="en-US" dirty="0"/>
              <a:t>Option 1:</a:t>
            </a:r>
          </a:p>
          <a:p>
            <a:pPr lvl="1"/>
            <a:r>
              <a:rPr lang="en-US" dirty="0"/>
              <a:t>evict everything from cache</a:t>
            </a:r>
          </a:p>
          <a:p>
            <a:endParaRPr lang="en-US" dirty="0"/>
          </a:p>
          <a:p>
            <a:r>
              <a:rPr lang="en-US" dirty="0"/>
              <a:t>Option 2:</a:t>
            </a:r>
          </a:p>
          <a:p>
            <a:pPr lvl="1"/>
            <a:r>
              <a:rPr lang="en-US" dirty="0"/>
              <a:t>recheck before using</a:t>
            </a:r>
          </a:p>
        </p:txBody>
      </p:sp>
    </p:spTree>
    <p:extLst>
      <p:ext uri="{BB962C8B-B14F-4D97-AF65-F5344CB8AC3E}">
        <p14:creationId xmlns:p14="http://schemas.microsoft.com/office/powerpoint/2010/main" val="410172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Server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Strategy: tell clients you are dropping their callback.</a:t>
            </a:r>
          </a:p>
          <a:p>
            <a:endParaRPr lang="en-US" dirty="0"/>
          </a:p>
          <a:p>
            <a:r>
              <a:rPr lang="en-US" dirty="0"/>
              <a:t>What should client do?</a:t>
            </a:r>
          </a:p>
          <a:p>
            <a:pPr lvl="1"/>
            <a:r>
              <a:rPr lang="en-US" dirty="0"/>
              <a:t>Mark entry for recheck.</a:t>
            </a:r>
          </a:p>
          <a:p>
            <a:endParaRPr lang="en-US" dirty="0"/>
          </a:p>
          <a:p>
            <a:r>
              <a:rPr lang="en-US" dirty="0"/>
              <a:t>How does server choose which entry to bump?</a:t>
            </a:r>
          </a:p>
          <a:p>
            <a:pPr lvl="1"/>
            <a:r>
              <a:rPr lang="en-US" dirty="0"/>
              <a:t>Sadly, it doesn’t know which is most useful.</a:t>
            </a:r>
          </a:p>
        </p:txBody>
      </p:sp>
    </p:spTree>
    <p:extLst>
      <p:ext uri="{BB962C8B-B14F-4D97-AF65-F5344CB8AC3E}">
        <p14:creationId xmlns:p14="http://schemas.microsoft.com/office/powerpoint/2010/main" val="2531171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Crashes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server crashes?</a:t>
            </a:r>
          </a:p>
          <a:p>
            <a:endParaRPr lang="en-US" dirty="0"/>
          </a:p>
          <a:p>
            <a:r>
              <a:rPr lang="en-US" dirty="0"/>
              <a:t>Option: tell everybody to recheck everything before next read.</a:t>
            </a:r>
          </a:p>
          <a:p>
            <a:pPr lvl="1"/>
            <a:r>
              <a:rPr lang="en-US" altLang="zh-CN" dirty="0"/>
              <a:t>Clients need to be aware of server crash</a:t>
            </a:r>
          </a:p>
          <a:p>
            <a:pPr lvl="1"/>
            <a:endParaRPr lang="en-US" dirty="0"/>
          </a:p>
          <a:p>
            <a:r>
              <a:rPr lang="en-US" dirty="0"/>
              <a:t>Option: persist callbacks.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9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management</a:t>
            </a:r>
          </a:p>
          <a:p>
            <a:r>
              <a:rPr lang="en-US" b="1" dirty="0"/>
              <a:t>Name resolution</a:t>
            </a:r>
          </a:p>
          <a:p>
            <a:r>
              <a:rPr lang="en-US" dirty="0"/>
              <a:t>Process structure</a:t>
            </a:r>
          </a:p>
          <a:p>
            <a:r>
              <a:rPr lang="en-US" dirty="0"/>
              <a:t>Volume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3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Inefficient?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Requests to server: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fd1 = open(“/a/b/c/d/e/1.txt”)</a:t>
            </a:r>
            <a:br>
              <a:rPr lang="en-US" dirty="0"/>
            </a:br>
            <a:r>
              <a:rPr lang="en-US" dirty="0"/>
              <a:t>fd2 = open(“/a/b/c/d/e/2.txt”)</a:t>
            </a:r>
            <a:br>
              <a:rPr lang="en-US" dirty="0"/>
            </a:br>
            <a:r>
              <a:rPr lang="en-US" dirty="0"/>
              <a:t>fd3 = open(“/a/b/c/d/e/3.txt”)</a:t>
            </a:r>
          </a:p>
          <a:p>
            <a:endParaRPr lang="en-US" dirty="0"/>
          </a:p>
          <a:p>
            <a:r>
              <a:rPr lang="en-US" dirty="0"/>
              <a:t>Same </a:t>
            </a:r>
            <a:r>
              <a:rPr lang="en-US" dirty="0" err="1"/>
              <a:t>inodes</a:t>
            </a:r>
            <a:r>
              <a:rPr lang="en-US" dirty="0"/>
              <a:t> and </a:t>
            </a:r>
            <a:r>
              <a:rPr lang="en-US" dirty="0" err="1"/>
              <a:t>dir</a:t>
            </a:r>
            <a:r>
              <a:rPr lang="en-US" dirty="0"/>
              <a:t> entries repeatedly read.</a:t>
            </a:r>
          </a:p>
          <a:p>
            <a:pPr lvl="1"/>
            <a:r>
              <a:rPr lang="en-US" dirty="0"/>
              <a:t>Too much CPU, though.</a:t>
            </a:r>
          </a:p>
        </p:txBody>
      </p:sp>
    </p:spTree>
    <p:extLst>
      <p:ext uri="{BB962C8B-B14F-4D97-AF65-F5344CB8AC3E}">
        <p14:creationId xmlns:p14="http://schemas.microsoft.com/office/powerpoint/2010/main" val="2728316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returns </a:t>
            </a:r>
            <a:r>
              <a:rPr lang="en-US" dirty="0" err="1"/>
              <a:t>dir</a:t>
            </a:r>
            <a:r>
              <a:rPr lang="en-US" dirty="0"/>
              <a:t> entries to client.</a:t>
            </a:r>
          </a:p>
          <a:p>
            <a:endParaRPr lang="en-US" dirty="0"/>
          </a:p>
          <a:p>
            <a:r>
              <a:rPr lang="en-US" dirty="0"/>
              <a:t>Client caches entries, </a:t>
            </a:r>
            <a:r>
              <a:rPr lang="en-US" dirty="0" err="1"/>
              <a:t>inodes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Pro: partial traversal is the common case.</a:t>
            </a:r>
          </a:p>
          <a:p>
            <a:endParaRPr lang="en-US" dirty="0"/>
          </a:p>
          <a:p>
            <a:r>
              <a:rPr lang="en-US" dirty="0"/>
              <a:t>Con: first lookup requires many round trips.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24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management</a:t>
            </a:r>
          </a:p>
          <a:p>
            <a:r>
              <a:rPr lang="en-US" dirty="0"/>
              <a:t>Name resolution</a:t>
            </a:r>
          </a:p>
          <a:p>
            <a:r>
              <a:rPr lang="en-US" b="1" dirty="0"/>
              <a:t>Process structure</a:t>
            </a:r>
          </a:p>
          <a:p>
            <a:r>
              <a:rPr lang="en-US" dirty="0"/>
              <a:t>Volume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61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client, a different process ran on the server.</a:t>
            </a:r>
          </a:p>
          <a:p>
            <a:endParaRPr lang="en-US" dirty="0"/>
          </a:p>
          <a:p>
            <a:r>
              <a:rPr lang="en-US" dirty="0"/>
              <a:t>Context switching costs were high.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</a:t>
            </a:r>
          </a:p>
          <a:p>
            <a:pPr lvl="1"/>
            <a:r>
              <a:rPr lang="en-US" dirty="0"/>
              <a:t>use threads.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73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management</a:t>
            </a:r>
          </a:p>
          <a:p>
            <a:r>
              <a:rPr lang="en-US" dirty="0"/>
              <a:t>Name resolution</a:t>
            </a:r>
          </a:p>
          <a:p>
            <a:r>
              <a:rPr lang="en-US" dirty="0"/>
              <a:t>Process structure</a:t>
            </a:r>
          </a:p>
          <a:p>
            <a:r>
              <a:rPr lang="en-US" b="1" dirty="0"/>
              <a:t>Volume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2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Strategy: Export FS 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1330283" y="5583457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09370" y="2821856"/>
            <a:ext cx="2421836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9370" y="4549788"/>
            <a:ext cx="1368288" cy="469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5643037" y="5583457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3514" y="5019265"/>
            <a:ext cx="0" cy="5641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Magnetic Disk 11"/>
          <p:cNvSpPr/>
          <p:nvPr/>
        </p:nvSpPr>
        <p:spPr>
          <a:xfrm>
            <a:off x="6616829" y="5583456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gnetic Disk 12"/>
          <p:cNvSpPr/>
          <p:nvPr/>
        </p:nvSpPr>
        <p:spPr>
          <a:xfrm>
            <a:off x="4669245" y="5583457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96616" y="2821856"/>
            <a:ext cx="2421836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6616" y="4549788"/>
            <a:ext cx="1368288" cy="469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80760" y="5019265"/>
            <a:ext cx="0" cy="5641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41047" y="4549788"/>
            <a:ext cx="965560" cy="469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</p:txBody>
      </p:sp>
      <p:sp>
        <p:nvSpPr>
          <p:cNvPr id="34" name="Freeform 33"/>
          <p:cNvSpPr/>
          <p:nvPr/>
        </p:nvSpPr>
        <p:spPr>
          <a:xfrm>
            <a:off x="3168050" y="4034961"/>
            <a:ext cx="2817017" cy="1706933"/>
          </a:xfrm>
          <a:custGeom>
            <a:avLst/>
            <a:gdLst>
              <a:gd name="connsiteX0" fmla="*/ 5456 w 2817017"/>
              <a:gd name="connsiteY0" fmla="*/ 429463 h 1706933"/>
              <a:gd name="connsiteX1" fmla="*/ 113032 w 2817017"/>
              <a:gd name="connsiteY1" fmla="*/ 1357310 h 1706933"/>
              <a:gd name="connsiteX2" fmla="*/ 771938 w 2817017"/>
              <a:gd name="connsiteY2" fmla="*/ 792533 h 1706933"/>
              <a:gd name="connsiteX3" fmla="*/ 1471185 w 2817017"/>
              <a:gd name="connsiteY3" fmla="*/ 187415 h 1706933"/>
              <a:gd name="connsiteX4" fmla="*/ 2627632 w 2817017"/>
              <a:gd name="connsiteY4" fmla="*/ 120180 h 1706933"/>
              <a:gd name="connsiteX5" fmla="*/ 2802444 w 2817017"/>
              <a:gd name="connsiteY5" fmla="*/ 1706933 h 170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7017" h="1706933">
                <a:moveTo>
                  <a:pt x="5456" y="429463"/>
                </a:moveTo>
                <a:cubicBezTo>
                  <a:pt x="-4630" y="863130"/>
                  <a:pt x="-14715" y="1296798"/>
                  <a:pt x="113032" y="1357310"/>
                </a:cubicBezTo>
                <a:cubicBezTo>
                  <a:pt x="240779" y="1417822"/>
                  <a:pt x="771938" y="792533"/>
                  <a:pt x="771938" y="792533"/>
                </a:cubicBezTo>
                <a:cubicBezTo>
                  <a:pt x="998297" y="597551"/>
                  <a:pt x="1161903" y="299474"/>
                  <a:pt x="1471185" y="187415"/>
                </a:cubicBezTo>
                <a:cubicBezTo>
                  <a:pt x="1780467" y="75356"/>
                  <a:pt x="2405756" y="-133073"/>
                  <a:pt x="2627632" y="120180"/>
                </a:cubicBezTo>
                <a:cubicBezTo>
                  <a:pt x="2849508" y="373433"/>
                  <a:pt x="2825976" y="1040183"/>
                  <a:pt x="2802444" y="170693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609127" y="4101732"/>
            <a:ext cx="965560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241863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AFS: presents big file tree, store across many machines</a:t>
            </a:r>
          </a:p>
          <a:p>
            <a:pPr lvl="1"/>
            <a:r>
              <a:rPr lang="en-US" dirty="0"/>
              <a:t>Break tree into “volumes.” </a:t>
            </a:r>
            <a:r>
              <a:rPr lang="en-US" altLang="zh-CN" dirty="0"/>
              <a:t>i</a:t>
            </a:r>
            <a:r>
              <a:rPr lang="en-US" dirty="0"/>
              <a:t>.e., partial sub trees.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3243262"/>
            <a:ext cx="87344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730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10063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collection of servers store different volumes that together make up file tree. </a:t>
            </a:r>
          </a:p>
          <a:p>
            <a:r>
              <a:rPr lang="en-US" dirty="0"/>
              <a:t>Volumes may be moved by an administrator.</a:t>
            </a:r>
          </a:p>
          <a:p>
            <a:r>
              <a:rPr lang="en-US" altLang="zh-CN" dirty="0"/>
              <a:t>C</a:t>
            </a:r>
            <a:r>
              <a:rPr lang="en-US" dirty="0"/>
              <a:t>lient library gives seamless view of file tree by automatically finding write volumes. </a:t>
            </a:r>
          </a:p>
          <a:p>
            <a:r>
              <a:rPr lang="en-US" dirty="0"/>
              <a:t>Communication via RPC. Servers store data in local file systems.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611778" y="2628900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V1, V2</a:t>
            </a:r>
          </a:p>
        </p:txBody>
      </p:sp>
      <p:sp>
        <p:nvSpPr>
          <p:cNvPr id="6" name="Rectangle 5"/>
          <p:cNvSpPr/>
          <p:nvPr/>
        </p:nvSpPr>
        <p:spPr>
          <a:xfrm>
            <a:off x="5611778" y="4001294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V3, V4</a:t>
            </a:r>
          </a:p>
        </p:txBody>
      </p:sp>
      <p:sp>
        <p:nvSpPr>
          <p:cNvPr id="7" name="Rectangle 6"/>
          <p:cNvSpPr/>
          <p:nvPr/>
        </p:nvSpPr>
        <p:spPr>
          <a:xfrm>
            <a:off x="7972426" y="3342245"/>
            <a:ext cx="1058672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7033074" y="3061252"/>
            <a:ext cx="939352" cy="56777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026447" y="4001294"/>
            <a:ext cx="945979" cy="4866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15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Glue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Volumes should be glued together into a seamless file tree.</a:t>
            </a:r>
          </a:p>
          <a:p>
            <a:r>
              <a:rPr lang="en-US" dirty="0"/>
              <a:t>Volume is a partial subtree.</a:t>
            </a:r>
          </a:p>
          <a:p>
            <a:r>
              <a:rPr lang="en-US" dirty="0"/>
              <a:t>Volume leaves may point to other volumes.</a:t>
            </a:r>
          </a:p>
        </p:txBody>
      </p:sp>
    </p:spTree>
    <p:extLst>
      <p:ext uri="{BB962C8B-B14F-4D97-AF65-F5344CB8AC3E}">
        <p14:creationId xmlns:p14="http://schemas.microsoft.com/office/powerpoint/2010/main" val="2021145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volume name, how do we know what machine stores it?</a:t>
            </a:r>
          </a:p>
          <a:p>
            <a:r>
              <a:rPr lang="en-US" dirty="0"/>
              <a:t>Maintain volume database mapping volume name to locations.</a:t>
            </a:r>
          </a:p>
          <a:p>
            <a:r>
              <a:rPr lang="en-US" dirty="0"/>
              <a:t>Replicate to every server.</a:t>
            </a:r>
          </a:p>
          <a:p>
            <a:pPr lvl="1"/>
            <a:r>
              <a:rPr lang="en-US" dirty="0"/>
              <a:t>clients can ask any server they please</a:t>
            </a:r>
          </a:p>
        </p:txBody>
      </p:sp>
    </p:spTree>
    <p:extLst>
      <p:ext uri="{BB962C8B-B14F-4D97-AF65-F5344CB8AC3E}">
        <p14:creationId xmlns:p14="http://schemas.microsoft.com/office/powerpoint/2010/main" val="1776100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Movement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 to migrate a volume to another machine?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copy data over</a:t>
            </a:r>
          </a:p>
          <a:p>
            <a:pPr lvl="1"/>
            <a:r>
              <a:rPr lang="en-US" dirty="0"/>
              <a:t>update volume database</a:t>
            </a:r>
          </a:p>
          <a:p>
            <a:r>
              <a:rPr lang="en-US" altLang="zh-CN" dirty="0"/>
              <a:t>AFS handles </a:t>
            </a:r>
            <a:r>
              <a:rPr lang="en-US" dirty="0"/>
              <a:t>updates during movement</a:t>
            </a:r>
          </a:p>
        </p:txBody>
      </p:sp>
    </p:spTree>
    <p:extLst>
      <p:ext uri="{BB962C8B-B14F-4D97-AF65-F5344CB8AC3E}">
        <p14:creationId xmlns:p14="http://schemas.microsoft.com/office/powerpoint/2010/main" val="439229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global namespace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Flexible user-managed access control</a:t>
            </a:r>
          </a:p>
          <a:p>
            <a:r>
              <a:rPr lang="en-US" dirty="0"/>
              <a:t>System management tools</a:t>
            </a:r>
          </a:p>
        </p:txBody>
      </p:sp>
    </p:spTree>
    <p:extLst>
      <p:ext uri="{BB962C8B-B14F-4D97-AF65-F5344CB8AC3E}">
        <p14:creationId xmlns:p14="http://schemas.microsoft.com/office/powerpoint/2010/main" val="1157568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And Performance Of AFSv2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AFSv2 was measured and found to be much more scalable that the original version</a:t>
            </a:r>
          </a:p>
          <a:p>
            <a:r>
              <a:rPr lang="en-US" dirty="0"/>
              <a:t>Client-side performance often came quite close to local performance</a:t>
            </a:r>
          </a:p>
        </p:txBody>
      </p:sp>
    </p:spTree>
    <p:extLst>
      <p:ext uri="{BB962C8B-B14F-4D97-AF65-F5344CB8AC3E}">
        <p14:creationId xmlns:p14="http://schemas.microsoft.com/office/powerpoint/2010/main" val="2364328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AFS vs. NFS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075" y="1825625"/>
            <a:ext cx="95821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860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Workload drives design: whole-file caching.</a:t>
            </a:r>
          </a:p>
          <a:p>
            <a:endParaRPr lang="en-US" dirty="0"/>
          </a:p>
          <a:p>
            <a:r>
              <a:rPr lang="en-US" dirty="0"/>
              <a:t>State is useful for scalability, but makes consistency hard.</a:t>
            </a:r>
          </a:p>
          <a:p>
            <a:endParaRPr lang="en-US" dirty="0"/>
          </a:p>
          <a:p>
            <a:r>
              <a:rPr lang="en-US" dirty="0"/>
              <a:t>Multi-step copy and forwarding make volume migration fast and consistent.</a:t>
            </a:r>
          </a:p>
        </p:txBody>
      </p:sp>
    </p:spTree>
    <p:extLst>
      <p:ext uri="{BB962C8B-B14F-4D97-AF65-F5344CB8AC3E}">
        <p14:creationId xmlns:p14="http://schemas.microsoft.com/office/powerpoint/2010/main" val="228012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NFS Protocol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NFSPROC_GETATTR expects: file handle returns: attributes</a:t>
            </a:r>
          </a:p>
          <a:p>
            <a:r>
              <a:rPr lang="en-US" dirty="0"/>
              <a:t>NFSPROC_SETATTR expects: file handle, attributes returns: nothing</a:t>
            </a:r>
          </a:p>
          <a:p>
            <a:r>
              <a:rPr lang="en-US" dirty="0"/>
              <a:t>NFSPROC_LOOKUP expects: directory file handle, name of file/directory to look up returns: file handle </a:t>
            </a:r>
          </a:p>
          <a:p>
            <a:r>
              <a:rPr lang="en-US" dirty="0"/>
              <a:t>NFSPROC_READ expects: file handle, offset, count returns: data, attributes</a:t>
            </a:r>
          </a:p>
          <a:p>
            <a:r>
              <a:rPr lang="en-US" dirty="0"/>
              <a:t>NFSPROC_WRITE expects: file handle, offset, count, data returns: attributes</a:t>
            </a:r>
          </a:p>
        </p:txBody>
      </p:sp>
    </p:spTree>
    <p:extLst>
      <p:ext uri="{BB962C8B-B14F-4D97-AF65-F5344CB8AC3E}">
        <p14:creationId xmlns:p14="http://schemas.microsoft.com/office/powerpoint/2010/main" val="367429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File: Client-side And File Server Actions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825625"/>
            <a:ext cx="779145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3015456"/>
            <a:ext cx="77152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7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File: Client-side And File Server Actions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825625"/>
            <a:ext cx="7791450" cy="647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2608261"/>
            <a:ext cx="77247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File: Client-side And File Server Actions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825625"/>
            <a:ext cx="7791450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2608261"/>
            <a:ext cx="77628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4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 Server Failure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at first you don’t succeed,</a:t>
            </a:r>
            <a:br>
              <a:rPr lang="en-US" dirty="0"/>
            </a:br>
            <a:r>
              <a:rPr lang="en-US" dirty="0"/>
              <a:t>and you’re </a:t>
            </a:r>
            <a:r>
              <a:rPr lang="en-US" b="1" dirty="0"/>
              <a:t>stateless </a:t>
            </a:r>
            <a:r>
              <a:rPr lang="en-US" dirty="0"/>
              <a:t>and </a:t>
            </a:r>
            <a:r>
              <a:rPr lang="en-US" b="1" dirty="0"/>
              <a:t>idempotent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then try, try again.</a:t>
            </a:r>
          </a:p>
        </p:txBody>
      </p:sp>
    </p:spTree>
    <p:extLst>
      <p:ext uri="{BB962C8B-B14F-4D97-AF65-F5344CB8AC3E}">
        <p14:creationId xmlns:p14="http://schemas.microsoft.com/office/powerpoint/2010/main" val="148246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11137</TotalTime>
  <Words>1530</Words>
  <Application>Microsoft Macintosh PowerPoint</Application>
  <PresentationFormat>On-screen Show (4:3)</PresentationFormat>
  <Paragraphs>328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Lecture 24 The Andrew File System</vt:lpstr>
      <vt:lpstr>NFS Architecture</vt:lpstr>
      <vt:lpstr>NFS</vt:lpstr>
      <vt:lpstr>General Strategy: Export FS </vt:lpstr>
      <vt:lpstr>NFS Protocol Examples</vt:lpstr>
      <vt:lpstr>Reading A File: Client-side And File Server Actions</vt:lpstr>
      <vt:lpstr>Reading A File: Client-side And File Server Actions</vt:lpstr>
      <vt:lpstr>Reading A File: Client-side And File Server Actions</vt:lpstr>
      <vt:lpstr>NFS Server Failure Handling</vt:lpstr>
      <vt:lpstr>Update Visibility Solution</vt:lpstr>
      <vt:lpstr>Stale Cache Solution</vt:lpstr>
      <vt:lpstr>Andrew File System</vt:lpstr>
      <vt:lpstr>AFS Design </vt:lpstr>
      <vt:lpstr>Prefetching</vt:lpstr>
      <vt:lpstr>Whole-File Caching</vt:lpstr>
      <vt:lpstr>AFS V1</vt:lpstr>
      <vt:lpstr>Measure</vt:lpstr>
      <vt:lpstr>Measure then re-build</vt:lpstr>
      <vt:lpstr>Outline</vt:lpstr>
      <vt:lpstr>Cache Consistency</vt:lpstr>
      <vt:lpstr>“Update Visibility” problem</vt:lpstr>
      <vt:lpstr>Update Visibility Solution</vt:lpstr>
      <vt:lpstr>Update Visibility Solution</vt:lpstr>
      <vt:lpstr>“Stale Cache” problem</vt:lpstr>
      <vt:lpstr>Stale Cache Solution</vt:lpstr>
      <vt:lpstr>Stale Cache Solution</vt:lpstr>
      <vt:lpstr>AFSv2 Reading a File</vt:lpstr>
      <vt:lpstr>AFSv2 Reading a File</vt:lpstr>
      <vt:lpstr>PowerPoint Presentation</vt:lpstr>
      <vt:lpstr>Callbacks</vt:lpstr>
      <vt:lpstr>Client Crash</vt:lpstr>
      <vt:lpstr>Low Server Memory</vt:lpstr>
      <vt:lpstr>Server Crashes</vt:lpstr>
      <vt:lpstr>Outline</vt:lpstr>
      <vt:lpstr>Why is this Inefficient?</vt:lpstr>
      <vt:lpstr>Solution</vt:lpstr>
      <vt:lpstr>Outline</vt:lpstr>
      <vt:lpstr>Process Structure</vt:lpstr>
      <vt:lpstr>Outline</vt:lpstr>
      <vt:lpstr>Volumes </vt:lpstr>
      <vt:lpstr>Arch </vt:lpstr>
      <vt:lpstr>Volume Glue </vt:lpstr>
      <vt:lpstr>Volume Database </vt:lpstr>
      <vt:lpstr>Volume Movement </vt:lpstr>
      <vt:lpstr>Other improvement</vt:lpstr>
      <vt:lpstr>Scale And Performance Of AFSv2</vt:lpstr>
      <vt:lpstr>Comparison: AFS vs. NFS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21 Distributed Systems</dc:title>
  <dc:creator>aliang</dc:creator>
  <cp:lastModifiedBy>PATRICK MORRISON</cp:lastModifiedBy>
  <cp:revision>311</cp:revision>
  <dcterms:created xsi:type="dcterms:W3CDTF">2015-04-08T07:39:20Z</dcterms:created>
  <dcterms:modified xsi:type="dcterms:W3CDTF">2019-11-22T00:19:03Z</dcterms:modified>
</cp:coreProperties>
</file>