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10" r:id="rId3"/>
    <p:sldId id="257" r:id="rId4"/>
    <p:sldId id="258" r:id="rId5"/>
    <p:sldId id="260" r:id="rId6"/>
    <p:sldId id="261" r:id="rId7"/>
    <p:sldId id="262" r:id="rId8"/>
    <p:sldId id="263" r:id="rId9"/>
    <p:sldId id="283" r:id="rId10"/>
    <p:sldId id="297" r:id="rId11"/>
    <p:sldId id="306" r:id="rId12"/>
    <p:sldId id="287" r:id="rId13"/>
    <p:sldId id="264" r:id="rId14"/>
    <p:sldId id="265" r:id="rId15"/>
    <p:sldId id="284" r:id="rId16"/>
    <p:sldId id="289" r:id="rId17"/>
    <p:sldId id="292" r:id="rId18"/>
    <p:sldId id="291" r:id="rId19"/>
    <p:sldId id="298" r:id="rId20"/>
    <p:sldId id="307" r:id="rId21"/>
    <p:sldId id="269" r:id="rId22"/>
    <p:sldId id="301" r:id="rId23"/>
    <p:sldId id="285" r:id="rId24"/>
    <p:sldId id="305" r:id="rId25"/>
    <p:sldId id="275" r:id="rId26"/>
    <p:sldId id="286" r:id="rId27"/>
    <p:sldId id="277" r:id="rId28"/>
    <p:sldId id="278" r:id="rId29"/>
    <p:sldId id="308" r:id="rId30"/>
    <p:sldId id="279" r:id="rId31"/>
    <p:sldId id="281" r:id="rId32"/>
    <p:sldId id="309" r:id="rId33"/>
    <p:sldId id="304" r:id="rId34"/>
    <p:sldId id="302" r:id="rId35"/>
    <p:sldId id="30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1" autoAdjust="0"/>
    <p:restoredTop sz="78188" autoAdjust="0"/>
  </p:normalViewPr>
  <p:slideViewPr>
    <p:cSldViewPr snapToGrid="0">
      <p:cViewPr varScale="1">
        <p:scale>
          <a:sx n="98" d="100"/>
          <a:sy n="98" d="100"/>
        </p:scale>
        <p:origin x="1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3CD90-5118-4CBD-9F3E-4D4D75A15AE2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FD580-6DA2-45CE-B003-A2D5F7A90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8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 on </a:t>
            </a:r>
            <a:r>
              <a:rPr lang="en-US" altLang="zh-CN" dirty="0" err="1"/>
              <a:t>linux</a:t>
            </a:r>
            <a:r>
              <a:rPr lang="en-US" altLang="zh-CN" dirty="0"/>
              <a:t> running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timer interrupt!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Hypervisor decides to keep running Linux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tries to return-from-trap to P2, H/W intercepts and switches to Hypervisor.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Hypervisor switches to P2 for Linux.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timer interrupt!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P3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timer interrupt!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Hypervisor decides to switch to Windows.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tries to return-from-trap to P2, H/W intercepts and switches to Hypervisor.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FD580-6DA2-45CE-B003-A2D5F7A907A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87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FD580-6DA2-45CE-B003-A2D5F7A907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6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0, 1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0, 2, 4, 5, 3, and then retry 0,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0, 2, 4, 7, 8, 6, 5, 3 and then retry 0, 1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0, 1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0, 9, 2, 4, 5, 11, 3, 10, retry 0,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FD580-6DA2-45CE-B003-A2D5F7A907A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27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0, 1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0, 2, 4, 5, 3, and then retry 0,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0, 2, 4, 7, 8, 6, 5, 3 and then retry 0, 1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0, 1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0, 9, 2, 4, 5, 11, 3, 10, retry 0,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FD580-6DA2-45CE-B003-A2D5F7A907A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6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4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7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2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0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5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9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1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344C-C70B-468D-A7B1-5A4F531FE286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7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918" y="1122363"/>
            <a:ext cx="7484165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Lecture 26</a:t>
            </a:r>
            <a:br>
              <a:rPr lang="en-US" altLang="zh-CN" dirty="0"/>
            </a:br>
            <a:r>
              <a:rPr lang="en-US" altLang="zh-CN" dirty="0"/>
              <a:t>Virtual Machine Monitors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737360" y="2522096"/>
            <a:ext cx="5669280" cy="2550600"/>
            <a:chOff x="963168" y="2522096"/>
            <a:chExt cx="5669280" cy="2550600"/>
          </a:xfrm>
        </p:grpSpPr>
        <p:sp>
          <p:nvSpPr>
            <p:cNvPr id="4" name="Rectangle 3"/>
            <p:cNvSpPr/>
            <p:nvPr/>
          </p:nvSpPr>
          <p:spPr>
            <a:xfrm>
              <a:off x="963168" y="3864864"/>
              <a:ext cx="566928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Hypervisor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963168" y="3193480"/>
              <a:ext cx="182880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Linux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316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4332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324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63168" y="4536248"/>
              <a:ext cx="566928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Hardware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3408" y="3193480"/>
              <a:ext cx="182880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OS X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340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6356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2348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03648" y="3193480"/>
              <a:ext cx="182880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Windows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0364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8380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4372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6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Disco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433510"/>
            <a:ext cx="90011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8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to be Virtualized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</a:t>
            </a:r>
          </a:p>
          <a:p>
            <a:endParaRPr lang="en-US" dirty="0"/>
          </a:p>
          <a:p>
            <a:r>
              <a:rPr lang="en-US" dirty="0"/>
              <a:t>Memory</a:t>
            </a:r>
          </a:p>
          <a:p>
            <a:endParaRPr lang="en-US" dirty="0"/>
          </a:p>
          <a:p>
            <a:r>
              <a:rPr lang="en-US" dirty="0"/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29831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simulator.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big array for “physical” memory</a:t>
            </a:r>
          </a:p>
          <a:p>
            <a:pPr lvl="1"/>
            <a:r>
              <a:rPr lang="en-US" dirty="0"/>
              <a:t>run over OS instructions, call function for each</a:t>
            </a:r>
          </a:p>
          <a:p>
            <a:endParaRPr lang="en-US" dirty="0"/>
          </a:p>
          <a:p>
            <a:r>
              <a:rPr lang="en-US" dirty="0"/>
              <a:t>Problems?</a:t>
            </a:r>
          </a:p>
          <a:p>
            <a:pPr lvl="1"/>
            <a:r>
              <a:rPr lang="en-US" dirty="0"/>
              <a:t>Performance</a:t>
            </a:r>
          </a:p>
          <a:p>
            <a:r>
              <a:rPr lang="en-US" dirty="0"/>
              <a:t>Solution?</a:t>
            </a:r>
          </a:p>
          <a:p>
            <a:pPr lvl="1"/>
            <a:r>
              <a:rPr lang="en-US" dirty="0"/>
              <a:t>Limited Direct Execution!</a:t>
            </a:r>
          </a:p>
        </p:txBody>
      </p:sp>
    </p:spTree>
    <p:extLst>
      <p:ext uri="{BB962C8B-B14F-4D97-AF65-F5344CB8AC3E}">
        <p14:creationId xmlns:p14="http://schemas.microsoft.com/office/powerpoint/2010/main" val="87738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2:</a:t>
            </a:r>
            <a:br>
              <a:rPr lang="en-US" dirty="0"/>
            </a:br>
            <a:r>
              <a:rPr lang="en-US" dirty="0"/>
              <a:t>Limited Direct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Hypervisor runs in kernel mode and can do anything.</a:t>
            </a:r>
          </a:p>
          <a:p>
            <a:endParaRPr lang="en-US" dirty="0"/>
          </a:p>
          <a:p>
            <a:r>
              <a:rPr lang="en-US" dirty="0"/>
              <a:t>Processes and guest OS’s run in user mode when they don’t need to do anything privileged.</a:t>
            </a:r>
          </a:p>
          <a:p>
            <a:endParaRPr lang="en-US" dirty="0"/>
          </a:p>
          <a:p>
            <a:r>
              <a:rPr lang="en-US" dirty="0"/>
              <a:t>Machine switch</a:t>
            </a:r>
          </a:p>
          <a:p>
            <a:pPr lvl="1"/>
            <a:r>
              <a:rPr lang="en-US" dirty="0"/>
              <a:t>save the entire machine state (including registers, PC, and any privileged hardware state)</a:t>
            </a:r>
          </a:p>
          <a:p>
            <a:pPr lvl="1"/>
            <a:r>
              <a:rPr lang="en-US" dirty="0"/>
              <a:t>restore the machine state of the to-be-run VM</a:t>
            </a:r>
          </a:p>
          <a:p>
            <a:pPr lvl="1"/>
            <a:r>
              <a:rPr lang="en-US" dirty="0"/>
              <a:t>jump to the PC of the to-be-run VM</a:t>
            </a:r>
          </a:p>
        </p:txBody>
      </p:sp>
    </p:spTree>
    <p:extLst>
      <p:ext uri="{BB962C8B-B14F-4D97-AF65-F5344CB8AC3E}">
        <p14:creationId xmlns:p14="http://schemas.microsoft.com/office/powerpoint/2010/main" val="90592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Privilege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 how do processes execute privileged ops?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78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Flow Without Virtualization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2185987"/>
            <a:ext cx="59531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7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Flow with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also have the VMM in the middle…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048512" y="2718816"/>
            <a:ext cx="7083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904" y="2257151"/>
            <a:ext cx="6490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Process                          Guest OS                         VMM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55904" y="2718816"/>
            <a:ext cx="1261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call:</a:t>
            </a:r>
          </a:p>
          <a:p>
            <a:r>
              <a:rPr lang="en-US" dirty="0"/>
              <a:t>trap to 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8400" y="3180481"/>
            <a:ext cx="2190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trapped:</a:t>
            </a:r>
          </a:p>
          <a:p>
            <a:r>
              <a:rPr lang="en-US" dirty="0"/>
              <a:t>call </a:t>
            </a:r>
            <a:r>
              <a:rPr lang="en-US" dirty="0" err="1"/>
              <a:t>os</a:t>
            </a:r>
            <a:r>
              <a:rPr lang="en-US" dirty="0"/>
              <a:t> Trap handler</a:t>
            </a:r>
          </a:p>
          <a:p>
            <a:r>
              <a:rPr lang="en-US" dirty="0"/>
              <a:t>(at reduced privilege)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77184" y="3612007"/>
            <a:ext cx="2486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 trap handler:</a:t>
            </a:r>
          </a:p>
          <a:p>
            <a:r>
              <a:rPr lang="en-US" dirty="0"/>
              <a:t>decode trap, exec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return-from-trap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48400" y="4500446"/>
            <a:ext cx="2629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 tried return-from-trap:</a:t>
            </a:r>
          </a:p>
          <a:p>
            <a:r>
              <a:rPr lang="en-US" dirty="0"/>
              <a:t>do real return-from-trap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9151" y="5146777"/>
            <a:ext cx="1917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resume execution:</a:t>
            </a:r>
          </a:p>
          <a:p>
            <a:r>
              <a:rPr lang="en-US" dirty="0"/>
              <a:t>(@PC after trap)</a:t>
            </a:r>
          </a:p>
        </p:txBody>
      </p:sp>
    </p:spTree>
    <p:extLst>
      <p:ext uri="{BB962C8B-B14F-4D97-AF65-F5344CB8AC3E}">
        <p14:creationId xmlns:p14="http://schemas.microsoft.com/office/powerpoint/2010/main" val="174399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Guest OS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virtualization</a:t>
            </a:r>
          </a:p>
          <a:p>
            <a:pPr lvl="1"/>
            <a:r>
              <a:rPr lang="en-US" dirty="0"/>
              <a:t>OS initialize trap table</a:t>
            </a:r>
          </a:p>
          <a:p>
            <a:endParaRPr lang="en-US" dirty="0"/>
          </a:p>
          <a:p>
            <a:r>
              <a:rPr lang="en-US" dirty="0"/>
              <a:t>With virtualization</a:t>
            </a:r>
          </a:p>
          <a:p>
            <a:pPr lvl="1"/>
            <a:r>
              <a:rPr lang="en-US" dirty="0"/>
              <a:t>When OS tries to initialize trap table, it traps into the VMM</a:t>
            </a:r>
          </a:p>
        </p:txBody>
      </p:sp>
    </p:spTree>
    <p:extLst>
      <p:ext uri="{BB962C8B-B14F-4D97-AF65-F5344CB8AC3E}">
        <p14:creationId xmlns:p14="http://schemas.microsoft.com/office/powerpoint/2010/main" val="3196678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 Table Initialization</a:t>
            </a:r>
            <a:br>
              <a:rPr lang="en-US" dirty="0"/>
            </a:br>
            <a:r>
              <a:rPr lang="en-US" dirty="0"/>
              <a:t>with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also have the VMM in the middle…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048512" y="2718816"/>
            <a:ext cx="7083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904" y="2257151"/>
            <a:ext cx="688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VMM                            H/W                                  Guest OS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55904" y="2718816"/>
            <a:ext cx="193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 trap 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7184" y="3077964"/>
            <a:ext cx="2001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address</a:t>
            </a:r>
          </a:p>
          <a:p>
            <a:r>
              <a:rPr lang="en-US" dirty="0"/>
              <a:t>Of various handlers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904" y="3656984"/>
            <a:ext cx="161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 to guest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01664" y="4359928"/>
            <a:ext cx="193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 trap table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0239" y="4996730"/>
            <a:ext cx="1680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guest trap</a:t>
            </a:r>
          </a:p>
          <a:p>
            <a:r>
              <a:rPr lang="en-US" dirty="0"/>
              <a:t>Table address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92683" y="3990596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mode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86781" y="4627398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mode</a:t>
            </a:r>
          </a:p>
        </p:txBody>
      </p:sp>
    </p:spTree>
    <p:extLst>
      <p:ext uri="{BB962C8B-B14F-4D97-AF65-F5344CB8AC3E}">
        <p14:creationId xmlns:p14="http://schemas.microsoft.com/office/powerpoint/2010/main" val="420689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8092-AA5F-634D-86A1-D7F0A330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0891"/>
            <a:ext cx="7886700" cy="5576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“Rather than attempting to modify existing operating systems to run on scalable shared-memory multiprocessors, we </a:t>
            </a:r>
            <a:r>
              <a:rPr lang="en-US" b="1" dirty="0"/>
              <a:t>insert an additional layer </a:t>
            </a:r>
            <a:r>
              <a:rPr lang="en-US" dirty="0"/>
              <a:t>of software between the hardware and the operating system. </a:t>
            </a:r>
          </a:p>
          <a:p>
            <a:pPr marL="0" indent="0">
              <a:buNone/>
            </a:pPr>
            <a:r>
              <a:rPr lang="en-US" dirty="0"/>
              <a:t>This layer of software, called a </a:t>
            </a:r>
            <a:r>
              <a:rPr lang="en-US" b="1" dirty="0"/>
              <a:t>virtual machine monitor</a:t>
            </a:r>
            <a:r>
              <a:rPr lang="en-US" dirty="0"/>
              <a:t>, virtualizes all the resources of the machine, exporting a more conventional hardware interface to the operating system.</a:t>
            </a:r>
          </a:p>
          <a:p>
            <a:pPr marL="0" indent="0">
              <a:buNone/>
            </a:pPr>
            <a:r>
              <a:rPr lang="en-US" dirty="0"/>
              <a:t>The virtual machine monitor schedules the virtual resources (processor and memory) of the virtual machines on the physical resources of the scalable multiprocessor.” – </a:t>
            </a:r>
            <a:r>
              <a:rPr lang="en-US" dirty="0" err="1"/>
              <a:t>Bugnion</a:t>
            </a:r>
            <a:r>
              <a:rPr lang="en-US" dirty="0"/>
              <a:t>, et al, “Disco”</a:t>
            </a:r>
          </a:p>
        </p:txBody>
      </p:sp>
    </p:spTree>
    <p:extLst>
      <p:ext uri="{BB962C8B-B14F-4D97-AF65-F5344CB8AC3E}">
        <p14:creationId xmlns:p14="http://schemas.microsoft.com/office/powerpoint/2010/main" val="2385188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Flow with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4689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overhead</a:t>
            </a:r>
          </a:p>
          <a:p>
            <a:r>
              <a:rPr lang="en-US" dirty="0"/>
              <a:t>Disco takes advantage of supervisor mode on MIPS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048512" y="2153208"/>
            <a:ext cx="7083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904" y="1691543"/>
            <a:ext cx="6490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Process                          Guest OS                         VMM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55904" y="2153208"/>
            <a:ext cx="1261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call:</a:t>
            </a:r>
          </a:p>
          <a:p>
            <a:r>
              <a:rPr lang="en-US" dirty="0"/>
              <a:t>trap to 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8400" y="2614873"/>
            <a:ext cx="2190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trapped:</a:t>
            </a:r>
          </a:p>
          <a:p>
            <a:r>
              <a:rPr lang="en-US" dirty="0"/>
              <a:t>call </a:t>
            </a:r>
            <a:r>
              <a:rPr lang="en-US" dirty="0" err="1"/>
              <a:t>os</a:t>
            </a:r>
            <a:r>
              <a:rPr lang="en-US" dirty="0"/>
              <a:t> Trap handler</a:t>
            </a:r>
          </a:p>
          <a:p>
            <a:r>
              <a:rPr lang="en-US" dirty="0"/>
              <a:t>(at reduced privilege)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77184" y="3046399"/>
            <a:ext cx="2486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 trap handler:</a:t>
            </a:r>
          </a:p>
          <a:p>
            <a:r>
              <a:rPr lang="en-US" dirty="0"/>
              <a:t>decode trap, exec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return-from-trap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48400" y="3934838"/>
            <a:ext cx="2629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 tried return-from-trap:</a:t>
            </a:r>
          </a:p>
          <a:p>
            <a:r>
              <a:rPr lang="en-US" dirty="0"/>
              <a:t>do real return-from-trap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9151" y="4581169"/>
            <a:ext cx="1917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resume execution:</a:t>
            </a:r>
          </a:p>
          <a:p>
            <a:r>
              <a:rPr lang="en-US" dirty="0"/>
              <a:t>(@PC after trap)</a:t>
            </a:r>
          </a:p>
        </p:txBody>
      </p:sp>
    </p:spTree>
    <p:extLst>
      <p:ext uri="{BB962C8B-B14F-4D97-AF65-F5344CB8AC3E}">
        <p14:creationId xmlns:p14="http://schemas.microsoft.com/office/powerpoint/2010/main" val="154384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Interrupt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4525" y="1874701"/>
            <a:ext cx="3711702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VMM Trap Handler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tick() {</a:t>
            </a:r>
          </a:p>
          <a:p>
            <a:pPr marL="0" indent="0">
              <a:buNone/>
            </a:pPr>
            <a:r>
              <a:rPr lang="en-US" dirty="0"/>
              <a:t>    if (…) {</a:t>
            </a:r>
          </a:p>
          <a:p>
            <a:pPr marL="0" indent="0">
              <a:buNone/>
            </a:pPr>
            <a:r>
              <a:rPr lang="en-US" dirty="0"/>
              <a:t>        switch OS;</a:t>
            </a:r>
          </a:p>
          <a:p>
            <a:pPr marL="0" indent="0">
              <a:buNone/>
            </a:pPr>
            <a:r>
              <a:rPr lang="en-US" dirty="0"/>
              <a:t>    } else {</a:t>
            </a:r>
          </a:p>
          <a:p>
            <a:pPr marL="0" indent="0">
              <a:buNone/>
            </a:pPr>
            <a:r>
              <a:rPr lang="en-US" dirty="0"/>
              <a:t>        call OS tick;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5498" y="1874701"/>
            <a:ext cx="40165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Guest OS Trap Handler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tick() {</a:t>
            </a:r>
          </a:p>
          <a:p>
            <a:pPr marL="0" indent="0">
              <a:buNone/>
            </a:pPr>
            <a:r>
              <a:rPr lang="en-US" dirty="0"/>
              <a:t>    maybe switch process;</a:t>
            </a:r>
          </a:p>
          <a:p>
            <a:pPr marL="0" indent="0">
              <a:buNone/>
            </a:pPr>
            <a:r>
              <a:rPr lang="en-US" dirty="0"/>
              <a:t>    return-from-trap;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9285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Interrupt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37360" y="3569974"/>
            <a:ext cx="566928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VMM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7360" y="2898590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Linux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7360" y="2227206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17520" y="2227206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77440" y="2227206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7600" y="2898590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OS 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57600" y="2227206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37760" y="2227206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97680" y="2227206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77840" y="2898590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Windows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77840" y="2227206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58000" y="2227206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17920" y="2227206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15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37360" y="3607692"/>
            <a:ext cx="566928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VMM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7360" y="2936308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Linux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7360" y="2264924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17520" y="2264924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77440" y="2264924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7600" y="2936308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OS 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57600" y="2264924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37760" y="2264924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97680" y="2264924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77840" y="2936308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Windows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77840" y="2264924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58000" y="2264924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17920" y="2264924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628650" y="4418204"/>
            <a:ext cx="7886700" cy="2730314"/>
          </a:xfrm>
        </p:spPr>
        <p:txBody>
          <a:bodyPr>
            <a:normAutofit/>
          </a:bodyPr>
          <a:lstStyle/>
          <a:p>
            <a:r>
              <a:rPr lang="en-US" dirty="0"/>
              <a:t>P1 calls </a:t>
            </a:r>
            <a:r>
              <a:rPr lang="en-US" dirty="0" err="1"/>
              <a:t>lidt</a:t>
            </a:r>
            <a:r>
              <a:rPr lang="en-US" dirty="0"/>
              <a:t> (P1 doesn’t have privileges for this)</a:t>
            </a:r>
          </a:p>
          <a:p>
            <a:r>
              <a:rPr lang="en-US" dirty="0"/>
              <a:t>Linux kills P1. </a:t>
            </a:r>
          </a:p>
          <a:p>
            <a:r>
              <a:rPr lang="en-US" dirty="0"/>
              <a:t>Linux tries return-from-trap to P2. </a:t>
            </a:r>
          </a:p>
        </p:txBody>
      </p:sp>
    </p:spTree>
    <p:extLst>
      <p:ext uri="{BB962C8B-B14F-4D97-AF65-F5344CB8AC3E}">
        <p14:creationId xmlns:p14="http://schemas.microsoft.com/office/powerpoint/2010/main" val="250829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to be Virtualized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</a:t>
            </a:r>
          </a:p>
          <a:p>
            <a:endParaRPr lang="en-US" dirty="0"/>
          </a:p>
          <a:p>
            <a:r>
              <a:rPr lang="en-US" dirty="0"/>
              <a:t>Memory</a:t>
            </a:r>
          </a:p>
          <a:p>
            <a:endParaRPr lang="en-US" dirty="0"/>
          </a:p>
          <a:p>
            <a:r>
              <a:rPr lang="en-US" dirty="0"/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34846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more pages?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Process</a:t>
            </a:r>
            <a:r>
              <a:rPr lang="en-US" dirty="0"/>
              <a:t>: asks politely</a:t>
            </a:r>
          </a:p>
          <a:p>
            <a:endParaRPr lang="en-US" dirty="0"/>
          </a:p>
          <a:p>
            <a:r>
              <a:rPr lang="en-US" b="1" dirty="0"/>
              <a:t>OS</a:t>
            </a:r>
            <a:r>
              <a:rPr lang="en-US" dirty="0"/>
              <a:t>: just uses it!</a:t>
            </a:r>
          </a:p>
          <a:p>
            <a:endParaRPr lang="en-US" dirty="0"/>
          </a:p>
          <a:p>
            <a:r>
              <a:rPr lang="en-US" dirty="0"/>
              <a:t>VMM needs to intercept such usage. How? (assume software-managed TLB)</a:t>
            </a:r>
          </a:p>
        </p:txBody>
      </p:sp>
    </p:spTree>
    <p:extLst>
      <p:ext uri="{BB962C8B-B14F-4D97-AF65-F5344CB8AC3E}">
        <p14:creationId xmlns:p14="http://schemas.microsoft.com/office/powerpoint/2010/main" val="379465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042" y="291274"/>
            <a:ext cx="4838700" cy="1057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3" y="1746123"/>
            <a:ext cx="85058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Strategy: store VPN =&gt; MFN mapping in TLB.</a:t>
            </a:r>
          </a:p>
          <a:p>
            <a:endParaRPr lang="en-US" dirty="0"/>
          </a:p>
          <a:p>
            <a:pPr lvl="1"/>
            <a:r>
              <a:rPr lang="en-US" dirty="0"/>
              <a:t>OS tries to insert VPN =&gt; PFN to TLB</a:t>
            </a:r>
          </a:p>
          <a:p>
            <a:pPr lvl="1"/>
            <a:r>
              <a:rPr lang="en-US" dirty="0"/>
              <a:t>VMM intercepts it, looks up in its PT, inserts VPN =&gt; MFN</a:t>
            </a:r>
          </a:p>
          <a:p>
            <a:endParaRPr lang="en-US" dirty="0"/>
          </a:p>
          <a:p>
            <a:r>
              <a:rPr lang="en-US" i="1" dirty="0"/>
              <a:t>Examples…</a:t>
            </a:r>
          </a:p>
          <a:p>
            <a:r>
              <a:rPr lang="en-US" i="1" dirty="0"/>
              <a:t>Timeline…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042" y="291274"/>
            <a:ext cx="48387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4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48512" y="633984"/>
            <a:ext cx="7083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904" y="172319"/>
            <a:ext cx="6490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Process                          Guest OS                         VMM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5904" y="633984"/>
            <a:ext cx="1489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 load</a:t>
            </a:r>
          </a:p>
          <a:p>
            <a:r>
              <a:rPr lang="en-US" dirty="0"/>
              <a:t>TLB miss: trap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8400" y="1095649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OS TLB handler</a:t>
            </a:r>
          </a:p>
          <a:p>
            <a:r>
              <a:rPr lang="en-US" dirty="0"/>
              <a:t>(reducing privilege)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7184" y="1527175"/>
            <a:ext cx="2236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 VPN from VA.</a:t>
            </a:r>
          </a:p>
          <a:p>
            <a:r>
              <a:rPr lang="en-US" dirty="0"/>
              <a:t>Do page table lookup.</a:t>
            </a:r>
          </a:p>
          <a:p>
            <a:r>
              <a:rPr lang="en-US" dirty="0"/>
              <a:t>Get PFN, update TLB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8400" y="2415614"/>
            <a:ext cx="24854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Unprivileged code trying</a:t>
            </a:r>
          </a:p>
          <a:p>
            <a:r>
              <a:rPr lang="en-US" dirty="0"/>
              <a:t>to update TLB! Tried to</a:t>
            </a:r>
          </a:p>
          <a:p>
            <a:r>
              <a:rPr lang="en-US" dirty="0"/>
              <a:t>install </a:t>
            </a:r>
            <a:r>
              <a:rPr lang="en-US" b="1" dirty="0"/>
              <a:t>VPN-to-PFN</a:t>
            </a:r>
            <a:r>
              <a:rPr lang="en-US" dirty="0"/>
              <a:t>.</a:t>
            </a:r>
          </a:p>
          <a:p>
            <a:r>
              <a:rPr lang="en-US" dirty="0"/>
              <a:t>Insert </a:t>
            </a:r>
            <a:r>
              <a:rPr lang="en-US" b="1" dirty="0"/>
              <a:t>VPN-to-MFN</a:t>
            </a:r>
            <a:r>
              <a:rPr lang="en-US" dirty="0"/>
              <a:t>.</a:t>
            </a:r>
          </a:p>
          <a:p>
            <a:r>
              <a:rPr lang="en-US" dirty="0"/>
              <a:t>Jump back to OS.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77184" y="3659353"/>
            <a:ext cx="176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from trap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8400" y="4287241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from trap.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3440" y="5171161"/>
            <a:ext cx="2084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Resume execution:</a:t>
            </a:r>
          </a:p>
          <a:p>
            <a:r>
              <a:rPr lang="en-US" dirty="0"/>
              <a:t>(@PC of instruction)</a:t>
            </a:r>
          </a:p>
        </p:txBody>
      </p:sp>
    </p:spTree>
    <p:extLst>
      <p:ext uri="{BB962C8B-B14F-4D97-AF65-F5344CB8AC3E}">
        <p14:creationId xmlns:p14="http://schemas.microsoft.com/office/powerpoint/2010/main" val="410090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VMM-level “Software TLB”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TLB misses become more expensive on a virtualized system</a:t>
            </a:r>
          </a:p>
          <a:p>
            <a:pPr lvl="1"/>
            <a:r>
              <a:rPr lang="en-US" dirty="0"/>
              <a:t>Extra steps to handle TLB miss</a:t>
            </a:r>
          </a:p>
          <a:p>
            <a:pPr lvl="1"/>
            <a:r>
              <a:rPr lang="en-US" altLang="zh-CN" dirty="0"/>
              <a:t>TLB is shared</a:t>
            </a:r>
          </a:p>
          <a:p>
            <a:pPr lvl="1"/>
            <a:r>
              <a:rPr lang="en-US" dirty="0"/>
              <a:t>TLB is flushed on machine switch</a:t>
            </a:r>
          </a:p>
          <a:p>
            <a:r>
              <a:rPr lang="en-US" dirty="0"/>
              <a:t>A VMM-level “software TLB”</a:t>
            </a:r>
          </a:p>
          <a:p>
            <a:pPr lvl="1"/>
            <a:r>
              <a:rPr lang="en-US" dirty="0"/>
              <a:t>Records every virtual-to-physical mapping that it sees the OS try to install</a:t>
            </a:r>
          </a:p>
          <a:p>
            <a:pPr lvl="1"/>
            <a:r>
              <a:rPr lang="en-US" dirty="0"/>
              <a:t>Check whether it has the desired virtual-to-machine mapping</a:t>
            </a:r>
          </a:p>
        </p:txBody>
      </p:sp>
    </p:spTree>
    <p:extLst>
      <p:ext uri="{BB962C8B-B14F-4D97-AF65-F5344CB8AC3E}">
        <p14:creationId xmlns:p14="http://schemas.microsoft.com/office/powerpoint/2010/main" val="232745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Goal</a:t>
            </a:r>
            <a:r>
              <a:rPr lang="en-US" dirty="0"/>
              <a:t>: run a guest OS over an host OS</a:t>
            </a:r>
          </a:p>
          <a:p>
            <a:endParaRPr lang="en-US" dirty="0"/>
          </a:p>
          <a:p>
            <a:r>
              <a:rPr lang="en-US" dirty="0"/>
              <a:t>Who has done this?</a:t>
            </a:r>
          </a:p>
          <a:p>
            <a:endParaRPr lang="en-US" dirty="0"/>
          </a:p>
          <a:p>
            <a:r>
              <a:rPr lang="en-US" dirty="0"/>
              <a:t>Why might it be useful?</a:t>
            </a:r>
          </a:p>
          <a:p>
            <a:endParaRPr lang="en-US" dirty="0"/>
          </a:p>
          <a:p>
            <a:r>
              <a:rPr lang="en-US" altLang="zh-CN" dirty="0"/>
              <a:t>Examples: </a:t>
            </a:r>
            <a:r>
              <a:rPr lang="en-US" altLang="zh-CN" dirty="0" err="1"/>
              <a:t>Vmware</a:t>
            </a:r>
            <a:r>
              <a:rPr lang="en-US" altLang="zh-CN" dirty="0"/>
              <a:t>, </a:t>
            </a:r>
            <a:r>
              <a:rPr lang="en-US" altLang="zh-CN" dirty="0" err="1"/>
              <a:t>VirtualBox</a:t>
            </a:r>
            <a:r>
              <a:rPr lang="en-US" altLang="zh-CN" dirty="0"/>
              <a:t>, Xen, KVM, Azure, </a:t>
            </a:r>
            <a:r>
              <a:rPr lang="en-US" dirty="0"/>
              <a:t>Parallels Desktop, etc.</a:t>
            </a:r>
          </a:p>
        </p:txBody>
      </p:sp>
    </p:spTree>
    <p:extLst>
      <p:ext uri="{BB962C8B-B14F-4D97-AF65-F5344CB8AC3E}">
        <p14:creationId xmlns:p14="http://schemas.microsoft.com/office/powerpoint/2010/main" val="310352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OS’s were not built to run on top of a VMM. (less true than it used to be)</a:t>
            </a:r>
          </a:p>
          <a:p>
            <a:r>
              <a:rPr lang="en-US" b="1" dirty="0"/>
              <a:t>H/W interface </a:t>
            </a:r>
            <a:r>
              <a:rPr lang="en-US" dirty="0"/>
              <a:t>does not give VMM enough info about guest OS.</a:t>
            </a:r>
          </a:p>
          <a:p>
            <a:r>
              <a:rPr lang="en-US" dirty="0"/>
              <a:t>In particular, is the OS using all its resources?</a:t>
            </a:r>
          </a:p>
          <a:p>
            <a:pPr lvl="1"/>
            <a:r>
              <a:rPr lang="en-US" dirty="0"/>
              <a:t>How does the VMM know to give CPU to another OS?</a:t>
            </a:r>
          </a:p>
          <a:p>
            <a:pPr lvl="1"/>
            <a:r>
              <a:rPr lang="en-US" dirty="0"/>
              <a:t>How does the VMM know to give pages to another OS?</a:t>
            </a:r>
          </a:p>
          <a:p>
            <a:pPr lvl="1"/>
            <a:r>
              <a:rPr lang="en-US" dirty="0"/>
              <a:t>How does OS know page is already zeroed?</a:t>
            </a:r>
          </a:p>
          <a:p>
            <a:r>
              <a:rPr lang="en-US" dirty="0"/>
              <a:t>Para-virtualization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389017"/>
            <a:ext cx="78867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75555"/>
            <a:ext cx="7886700" cy="4351338"/>
          </a:xfrm>
        </p:spPr>
        <p:txBody>
          <a:bodyPr/>
          <a:lstStyle/>
          <a:p>
            <a:r>
              <a:rPr lang="en-US" dirty="0"/>
              <a:t>VM’s have overheads.</a:t>
            </a:r>
          </a:p>
          <a:p>
            <a:r>
              <a:rPr lang="en-US" dirty="0"/>
              <a:t>New opportunities for sharing often outweigh the disadvantages, as utilization is improved.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2112246"/>
            <a:ext cx="90011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1328737"/>
            <a:ext cx="87915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9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  <a:p>
            <a:r>
              <a:rPr lang="en-US" dirty="0"/>
              <a:t>Kubernetes – container orchestration</a:t>
            </a:r>
          </a:p>
        </p:txBody>
      </p:sp>
    </p:spTree>
    <p:extLst>
      <p:ext uri="{BB962C8B-B14F-4D97-AF65-F5344CB8AC3E}">
        <p14:creationId xmlns:p14="http://schemas.microsoft.com/office/powerpoint/2010/main" val="873567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TLB and Virtual Machine Monitor TLB Flows: </a:t>
            </a:r>
            <a:r>
              <a:rPr lang="en-US" sz="2400" dirty="0"/>
              <a:t>We have an application accessing memory running on an OS with a software managed TLB. Assume, for simplicity, a simple linear page table kept in physical memory. Here are some different hardware and software things that can happen during memory access (next slide). </a:t>
            </a:r>
          </a:p>
          <a:p>
            <a:pPr marL="0" indent="0">
              <a:buNone/>
            </a:pPr>
            <a:r>
              <a:rPr lang="en-US" sz="2400" dirty="0"/>
              <a:t>At first, assume we are </a:t>
            </a:r>
            <a:r>
              <a:rPr lang="en-US" sz="2400" b="1" dirty="0"/>
              <a:t>not </a:t>
            </a:r>
            <a:r>
              <a:rPr lang="en-US" sz="2400" dirty="0"/>
              <a:t>running on a VMM, i.e., this is just an application running on top of the OS. </a:t>
            </a:r>
          </a:p>
          <a:p>
            <a:pPr marL="0" indent="0">
              <a:buNone/>
            </a:pPr>
            <a:r>
              <a:rPr lang="en-US" sz="2400" dirty="0"/>
              <a:t>(a) Write down the flow that occurs when a user application encounters a </a:t>
            </a:r>
            <a:r>
              <a:rPr lang="en-US" sz="2400" b="1" dirty="0"/>
              <a:t>TLB hit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dirty="0"/>
              <a:t>(b) Write down the flow that occurs when a user application encounters a </a:t>
            </a:r>
            <a:r>
              <a:rPr lang="en-US" sz="2400" b="1" dirty="0"/>
              <a:t>TLB miss </a:t>
            </a:r>
            <a:r>
              <a:rPr lang="en-US" sz="2400" dirty="0"/>
              <a:t>to a valid page that is </a:t>
            </a:r>
            <a:r>
              <a:rPr lang="en-US" sz="2400" b="1" dirty="0"/>
              <a:t>present </a:t>
            </a:r>
            <a:r>
              <a:rPr lang="en-US" sz="2400" dirty="0"/>
              <a:t>in memory: </a:t>
            </a:r>
          </a:p>
          <a:p>
            <a:pPr marL="0" indent="0">
              <a:buNone/>
            </a:pPr>
            <a:r>
              <a:rPr lang="en-US" sz="2400" dirty="0"/>
              <a:t>(c) Write down the flow that occurs when a user application encounters a </a:t>
            </a:r>
            <a:r>
              <a:rPr lang="en-US" sz="2400" b="1" dirty="0"/>
              <a:t>TLB miss </a:t>
            </a:r>
            <a:r>
              <a:rPr lang="en-US" sz="2400" dirty="0"/>
              <a:t>to a valid page that is </a:t>
            </a:r>
            <a:r>
              <a:rPr lang="en-US" sz="2400" b="1" dirty="0"/>
              <a:t>not present </a:t>
            </a:r>
            <a:r>
              <a:rPr lang="en-US" sz="2400" dirty="0"/>
              <a:t>in memory: </a:t>
            </a:r>
          </a:p>
          <a:p>
            <a:pPr marL="0" indent="0">
              <a:buNone/>
            </a:pPr>
            <a:r>
              <a:rPr lang="en-US" sz="2400" dirty="0"/>
              <a:t>Now assume that the OS is running on a virtual machine monitor. </a:t>
            </a:r>
          </a:p>
          <a:p>
            <a:pPr marL="0" indent="0">
              <a:buNone/>
            </a:pPr>
            <a:r>
              <a:rPr lang="en-US" sz="2400" dirty="0"/>
              <a:t>(d) Write down the flow that occurs when a user application encounters a </a:t>
            </a:r>
            <a:r>
              <a:rPr lang="en-US" sz="2400" b="1" dirty="0"/>
              <a:t>TLB hit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dirty="0"/>
              <a:t>(e) Write down the flow that occurs when a user application encounters a </a:t>
            </a:r>
            <a:r>
              <a:rPr lang="en-US" sz="2400" b="1" dirty="0"/>
              <a:t>TLB miss </a:t>
            </a:r>
            <a:r>
              <a:rPr lang="en-US" sz="2400" dirty="0"/>
              <a:t>to a valid page that is </a:t>
            </a:r>
            <a:r>
              <a:rPr lang="en-US" sz="2400" b="1" dirty="0"/>
              <a:t>present </a:t>
            </a:r>
            <a:r>
              <a:rPr lang="en-US" sz="2400" dirty="0"/>
              <a:t>in memory: </a:t>
            </a:r>
          </a:p>
        </p:txBody>
      </p:sp>
    </p:spTree>
    <p:extLst>
      <p:ext uri="{BB962C8B-B14F-4D97-AF65-F5344CB8AC3E}">
        <p14:creationId xmlns:p14="http://schemas.microsoft.com/office/powerpoint/2010/main" val="1593559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0. the hardware checks the TLB to see if the VPN-to-PFN (or VPN-to-MFN if on a VMM) translation is present </a:t>
            </a:r>
          </a:p>
          <a:p>
            <a:pPr marL="0" indent="0">
              <a:buNone/>
            </a:pPr>
            <a:r>
              <a:rPr lang="en-US" sz="2200" dirty="0"/>
              <a:t>1. the hardware issues a load to a physical address (or machine address if on a VMM) </a:t>
            </a:r>
          </a:p>
          <a:p>
            <a:pPr marL="0" indent="0">
              <a:buNone/>
            </a:pPr>
            <a:r>
              <a:rPr lang="en-US" sz="2200" dirty="0"/>
              <a:t>2. the OS code at the start of the TLB miss handler runs </a:t>
            </a:r>
          </a:p>
          <a:p>
            <a:pPr marL="0" indent="0">
              <a:buNone/>
            </a:pPr>
            <a:r>
              <a:rPr lang="en-US" sz="2200" dirty="0"/>
              <a:t>3. the OS code at the end of the TLB miss handler runs, which returns from trap </a:t>
            </a:r>
          </a:p>
          <a:p>
            <a:pPr marL="0" indent="0">
              <a:buNone/>
            </a:pPr>
            <a:r>
              <a:rPr lang="en-US" sz="2200" dirty="0"/>
              <a:t>4. the OS code that accesses the page table to lookup a translation runs </a:t>
            </a:r>
          </a:p>
          <a:p>
            <a:pPr marL="0" indent="0">
              <a:buNone/>
            </a:pPr>
            <a:r>
              <a:rPr lang="en-US" sz="2200" dirty="0"/>
              <a:t>5. the OS code that updates the TLB with a new mapping runs </a:t>
            </a:r>
          </a:p>
          <a:p>
            <a:pPr marL="0" indent="0">
              <a:buNone/>
            </a:pPr>
            <a:r>
              <a:rPr lang="en-US" sz="2200" dirty="0"/>
              <a:t>6. the OS code that updates the page table with a new VPN-to-PPN mapping runs </a:t>
            </a:r>
          </a:p>
          <a:p>
            <a:pPr marL="0" indent="0">
              <a:buNone/>
            </a:pPr>
            <a:r>
              <a:rPr lang="en-US" sz="2200" dirty="0"/>
              <a:t>7. a disk request is initiated </a:t>
            </a:r>
          </a:p>
          <a:p>
            <a:pPr marL="0" indent="0">
              <a:buNone/>
            </a:pPr>
            <a:r>
              <a:rPr lang="en-US" sz="2200" dirty="0"/>
              <a:t>8. a disk request completes </a:t>
            </a:r>
          </a:p>
          <a:p>
            <a:pPr marL="0" indent="0">
              <a:buNone/>
            </a:pPr>
            <a:r>
              <a:rPr lang="en-US" sz="2200" dirty="0"/>
              <a:t>9. the VMM code at the start of the VMM TLB miss handler runs </a:t>
            </a:r>
          </a:p>
          <a:p>
            <a:pPr marL="0" indent="0">
              <a:buNone/>
            </a:pPr>
            <a:r>
              <a:rPr lang="en-US" sz="2200" dirty="0"/>
              <a:t>10. the VMM code at the end of the VMM TLB miss handler runs, which returns from trap) </a:t>
            </a:r>
          </a:p>
          <a:p>
            <a:pPr marL="0" indent="0">
              <a:buNone/>
            </a:pPr>
            <a:r>
              <a:rPr lang="en-US" sz="2200" dirty="0"/>
              <a:t>11. the VMM code that updates the TLB with a new mapping runs </a:t>
            </a:r>
          </a:p>
        </p:txBody>
      </p:sp>
    </p:spTree>
    <p:extLst>
      <p:ext uri="{BB962C8B-B14F-4D97-AF65-F5344CB8AC3E}">
        <p14:creationId xmlns:p14="http://schemas.microsoft.com/office/powerpoint/2010/main" val="220433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Functionality</a:t>
            </a:r>
            <a:r>
              <a:rPr lang="en-US" dirty="0"/>
              <a:t>: want Linux programs on Mac OS X</a:t>
            </a:r>
          </a:p>
          <a:p>
            <a:endParaRPr lang="en-US" dirty="0"/>
          </a:p>
          <a:p>
            <a:r>
              <a:rPr lang="en-US" b="1" dirty="0"/>
              <a:t>Consolidation</a:t>
            </a:r>
            <a:r>
              <a:rPr lang="en-US" dirty="0"/>
              <a:t>: avoid light utilization</a:t>
            </a:r>
          </a:p>
          <a:p>
            <a:endParaRPr lang="en-US" dirty="0"/>
          </a:p>
          <a:p>
            <a:r>
              <a:rPr lang="en-US" b="1" dirty="0"/>
              <a:t>Cloud computing</a:t>
            </a:r>
            <a:r>
              <a:rPr lang="en-US" dirty="0"/>
              <a:t>: fast scalability</a:t>
            </a:r>
          </a:p>
          <a:p>
            <a:endParaRPr lang="en-US" dirty="0"/>
          </a:p>
          <a:p>
            <a:r>
              <a:rPr lang="en-US" b="1" dirty="0"/>
              <a:t>Testing/Development</a:t>
            </a:r>
            <a:r>
              <a:rPr lang="en-US" dirty="0"/>
              <a:t>: for example, </a:t>
            </a:r>
            <a:r>
              <a:rPr lang="en-US" dirty="0" err="1"/>
              <a:t>Xinu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OS expects to run on </a:t>
            </a:r>
            <a:r>
              <a:rPr lang="en-US" b="1" dirty="0"/>
              <a:t>raw hardware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Need to give illusion to OS of private ownership of H/W.</a:t>
            </a:r>
          </a:p>
          <a:p>
            <a:endParaRPr lang="en-US" dirty="0"/>
          </a:p>
          <a:p>
            <a:r>
              <a:rPr lang="en-US" dirty="0"/>
              <a:t>Didn’t we already virtualize H/W? How is this different?</a:t>
            </a:r>
          </a:p>
        </p:txBody>
      </p:sp>
    </p:spTree>
    <p:extLst>
      <p:ext uri="{BB962C8B-B14F-4D97-AF65-F5344CB8AC3E}">
        <p14:creationId xmlns:p14="http://schemas.microsoft.com/office/powerpoint/2010/main" val="257565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done two things:</a:t>
            </a:r>
          </a:p>
          <a:p>
            <a:pPr lvl="1"/>
            <a:r>
              <a:rPr lang="en-US" dirty="0"/>
              <a:t>given </a:t>
            </a:r>
            <a:r>
              <a:rPr lang="en-US" b="1" dirty="0"/>
              <a:t>illusion </a:t>
            </a:r>
            <a:r>
              <a:rPr lang="en-US" dirty="0"/>
              <a:t>of private resources</a:t>
            </a:r>
          </a:p>
          <a:p>
            <a:pPr lvl="1"/>
            <a:r>
              <a:rPr lang="en-US" dirty="0"/>
              <a:t>provided more </a:t>
            </a:r>
            <a:r>
              <a:rPr lang="en-US" b="1" dirty="0"/>
              <a:t>friendly interface</a:t>
            </a:r>
          </a:p>
          <a:p>
            <a:endParaRPr lang="en-US" dirty="0"/>
          </a:p>
          <a:p>
            <a:r>
              <a:rPr lang="en-US" b="1" dirty="0"/>
              <a:t>The interface </a:t>
            </a:r>
            <a:r>
              <a:rPr lang="en-US" dirty="0"/>
              <a:t>(what </a:t>
            </a:r>
            <a:r>
              <a:rPr lang="en-US" b="1" dirty="0"/>
              <a:t>processes </a:t>
            </a:r>
            <a:r>
              <a:rPr lang="en-US" dirty="0"/>
              <a:t>see/use):</a:t>
            </a:r>
          </a:p>
          <a:p>
            <a:pPr lvl="1"/>
            <a:r>
              <a:rPr lang="en-US" dirty="0"/>
              <a:t>virtual memory</a:t>
            </a:r>
          </a:p>
          <a:p>
            <a:pPr lvl="1"/>
            <a:r>
              <a:rPr lang="en-US" dirty="0"/>
              <a:t>most instructions</a:t>
            </a:r>
          </a:p>
          <a:p>
            <a:pPr lvl="1"/>
            <a:r>
              <a:rPr lang="en-US" dirty="0"/>
              <a:t>most registers</a:t>
            </a:r>
          </a:p>
          <a:p>
            <a:pPr lvl="1"/>
            <a:r>
              <a:rPr lang="en-US" dirty="0" err="1"/>
              <a:t>syscalls</a:t>
            </a:r>
            <a:r>
              <a:rPr lang="en-US" dirty="0"/>
              <a:t>, files,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6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done two things:</a:t>
            </a:r>
          </a:p>
          <a:p>
            <a:pPr lvl="1"/>
            <a:r>
              <a:rPr lang="en-US" dirty="0"/>
              <a:t>given </a:t>
            </a:r>
            <a:r>
              <a:rPr lang="en-US" b="1" dirty="0"/>
              <a:t>illusion </a:t>
            </a:r>
            <a:r>
              <a:rPr lang="en-US" dirty="0"/>
              <a:t>of private resources</a:t>
            </a:r>
          </a:p>
          <a:p>
            <a:pPr lvl="1"/>
            <a:r>
              <a:rPr lang="en-US" dirty="0"/>
              <a:t>provided more </a:t>
            </a:r>
            <a:r>
              <a:rPr lang="en-US" b="1" dirty="0"/>
              <a:t>friendly interface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The interface </a:t>
            </a:r>
            <a:r>
              <a:rPr lang="en-US" dirty="0"/>
              <a:t>(what </a:t>
            </a:r>
            <a:r>
              <a:rPr lang="en-US" b="1" dirty="0"/>
              <a:t>guest OS’s </a:t>
            </a:r>
            <a:r>
              <a:rPr lang="en-US" dirty="0"/>
              <a:t>see/use):</a:t>
            </a:r>
          </a:p>
          <a:p>
            <a:pPr lvl="1"/>
            <a:r>
              <a:rPr lang="en-US" dirty="0"/>
              <a:t>“physical” memory</a:t>
            </a:r>
          </a:p>
          <a:p>
            <a:pPr lvl="1"/>
            <a:r>
              <a:rPr lang="en-US" b="1" dirty="0"/>
              <a:t>all </a:t>
            </a:r>
            <a:r>
              <a:rPr lang="en-US" dirty="0"/>
              <a:t>instructions (including privileged)</a:t>
            </a:r>
          </a:p>
          <a:p>
            <a:pPr lvl="1"/>
            <a:r>
              <a:rPr lang="en-US" b="1" dirty="0"/>
              <a:t>all </a:t>
            </a:r>
            <a:r>
              <a:rPr lang="en-US" dirty="0"/>
              <a:t>registers</a:t>
            </a:r>
          </a:p>
          <a:p>
            <a:pPr lvl="1"/>
            <a:r>
              <a:rPr lang="en-US" dirty="0"/>
              <a:t>“physical” devices, interrupts, disks, etc.</a:t>
            </a:r>
          </a:p>
        </p:txBody>
      </p:sp>
    </p:spTree>
    <p:extLst>
      <p:ext uri="{BB962C8B-B14F-4D97-AF65-F5344CB8AC3E}">
        <p14:creationId xmlns:p14="http://schemas.microsoft.com/office/powerpoint/2010/main" val="95284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9072" y="3633216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Hardware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9072" y="2961832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Linux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9072" y="2290448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99232" y="2290448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59152" y="2290448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194048" y="2609088"/>
            <a:ext cx="780288" cy="3527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20512" y="3633216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VMM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20512" y="2961832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Linux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20512" y="2290448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0672" y="2290448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60592" y="2290448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0512" y="4304600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Hardware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58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737360" y="2522096"/>
            <a:ext cx="5669280" cy="2550600"/>
            <a:chOff x="963168" y="2522096"/>
            <a:chExt cx="5669280" cy="2550600"/>
          </a:xfrm>
        </p:grpSpPr>
        <p:sp>
          <p:nvSpPr>
            <p:cNvPr id="4" name="Rectangle 3"/>
            <p:cNvSpPr/>
            <p:nvPr/>
          </p:nvSpPr>
          <p:spPr>
            <a:xfrm>
              <a:off x="963168" y="3864864"/>
              <a:ext cx="566928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VMM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63168" y="3193480"/>
              <a:ext cx="182880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Linux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316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4332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324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63168" y="4536248"/>
              <a:ext cx="566928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Hardware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3408" y="3193480"/>
              <a:ext cx="182880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OS X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340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6356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2348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03648" y="3193480"/>
              <a:ext cx="182880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Windows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0364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8380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4372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80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12816</TotalTime>
  <Words>1665</Words>
  <Application>Microsoft Macintosh PowerPoint</Application>
  <PresentationFormat>On-screen Show (4:3)</PresentationFormat>
  <Paragraphs>323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Lecture 26 Virtual Machine Monitors</vt:lpstr>
      <vt:lpstr>PowerPoint Presentation</vt:lpstr>
      <vt:lpstr>Virtual Machines</vt:lpstr>
      <vt:lpstr>Motivation</vt:lpstr>
      <vt:lpstr>Needs</vt:lpstr>
      <vt:lpstr>Process Virtualization</vt:lpstr>
      <vt:lpstr>Machine Virtualization</vt:lpstr>
      <vt:lpstr>System Models</vt:lpstr>
      <vt:lpstr>PowerPoint Presentation</vt:lpstr>
      <vt:lpstr>PowerPoint Presentation</vt:lpstr>
      <vt:lpstr>Architecture of Disco</vt:lpstr>
      <vt:lpstr>Components to be Virtualized</vt:lpstr>
      <vt:lpstr>Approach 1</vt:lpstr>
      <vt:lpstr>Approach 2: Limited Direct Execution</vt:lpstr>
      <vt:lpstr>Process Privilege</vt:lpstr>
      <vt:lpstr>System Call Flow Without Virtualization</vt:lpstr>
      <vt:lpstr>System Call Flow with Virtualization</vt:lpstr>
      <vt:lpstr>Where is the Guest OS Handler</vt:lpstr>
      <vt:lpstr>Trap Table Initialization with Virtualization</vt:lpstr>
      <vt:lpstr>System Call Flow with Virtualization</vt:lpstr>
      <vt:lpstr>Timer Interrupt Handlers</vt:lpstr>
      <vt:lpstr>Timer Interrupt Example</vt:lpstr>
      <vt:lpstr>Another Example</vt:lpstr>
      <vt:lpstr>Components to be Virtualized</vt:lpstr>
      <vt:lpstr>How to get more pages?</vt:lpstr>
      <vt:lpstr>PowerPoint Presentation</vt:lpstr>
      <vt:lpstr>PowerPoint Presentation</vt:lpstr>
      <vt:lpstr>PowerPoint Presentation</vt:lpstr>
      <vt:lpstr>A VMM-level “Software TLB”</vt:lpstr>
      <vt:lpstr>Information Gap</vt:lpstr>
      <vt:lpstr>Summary</vt:lpstr>
      <vt:lpstr>PowerPoint Presentation</vt:lpstr>
      <vt:lpstr>Next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21 Distributed Systems</dc:title>
  <dc:creator>aliang</dc:creator>
  <cp:lastModifiedBy>PATRICK MORRISON</cp:lastModifiedBy>
  <cp:revision>378</cp:revision>
  <dcterms:created xsi:type="dcterms:W3CDTF">2015-04-08T07:39:20Z</dcterms:created>
  <dcterms:modified xsi:type="dcterms:W3CDTF">2019-11-26T22:48:42Z</dcterms:modified>
</cp:coreProperties>
</file>