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6" r:id="rId2"/>
    <p:sldId id="310" r:id="rId3"/>
    <p:sldId id="316" r:id="rId4"/>
    <p:sldId id="311" r:id="rId5"/>
    <p:sldId id="312" r:id="rId6"/>
    <p:sldId id="313" r:id="rId7"/>
    <p:sldId id="314" r:id="rId8"/>
    <p:sldId id="317" r:id="rId9"/>
    <p:sldId id="315" r:id="rId10"/>
    <p:sldId id="256" r:id="rId11"/>
    <p:sldId id="299" r:id="rId12"/>
    <p:sldId id="287" r:id="rId13"/>
    <p:sldId id="288" r:id="rId14"/>
    <p:sldId id="294" r:id="rId15"/>
    <p:sldId id="302" r:id="rId16"/>
    <p:sldId id="298" r:id="rId17"/>
    <p:sldId id="296" r:id="rId18"/>
    <p:sldId id="297" r:id="rId19"/>
    <p:sldId id="305" r:id="rId20"/>
    <p:sldId id="268" r:id="rId21"/>
    <p:sldId id="269" r:id="rId22"/>
    <p:sldId id="318" r:id="rId23"/>
    <p:sldId id="319" r:id="rId24"/>
    <p:sldId id="270" r:id="rId25"/>
    <p:sldId id="271" r:id="rId26"/>
    <p:sldId id="276" r:id="rId27"/>
    <p:sldId id="27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70981" autoAdjust="0"/>
  </p:normalViewPr>
  <p:slideViewPr>
    <p:cSldViewPr snapToGrid="0">
      <p:cViewPr varScale="1">
        <p:scale>
          <a:sx n="94" d="100"/>
          <a:sy n="94" d="100"/>
        </p:scale>
        <p:origin x="21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D38D0-B180-4F0B-A5A0-7234AD56CE1D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4460D-0BF3-4F8A-8496-16F782A1C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26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4460D-0BF3-4F8A-8496-16F782A1C3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53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0E12B-2C83-4CAB-93BB-11E19CFF54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65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0E12B-2C83-4CAB-93BB-11E19CFF54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8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4460D-0BF3-4F8A-8496-16F782A1C3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8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2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0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3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9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1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0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5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4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85FFB-A960-4776-9A27-8E534D2479B3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2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80" y="1825625"/>
            <a:ext cx="83492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PA1 was out</a:t>
            </a:r>
          </a:p>
          <a:p>
            <a:pPr marL="0" indent="0">
              <a:buNone/>
            </a:pPr>
            <a:r>
              <a:rPr lang="en-US" sz="4800" dirty="0" smtClean="0"/>
              <a:t>Due very </a:t>
            </a:r>
            <a:r>
              <a:rPr lang="en-US" sz="4800" dirty="0"/>
              <a:t>late September </a:t>
            </a:r>
            <a:r>
              <a:rPr lang="en-US" sz="4800" dirty="0" smtClean="0"/>
              <a:t>23</a:t>
            </a:r>
          </a:p>
          <a:p>
            <a:pPr marL="0" indent="0">
              <a:buNone/>
            </a:pPr>
            <a:r>
              <a:rPr lang="en-US" sz="4800" dirty="0" smtClean="0"/>
              <a:t>(4AM September 24)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0694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Lecture 6</a:t>
            </a:r>
            <a:br>
              <a:rPr lang="en-US" dirty="0" smtClean="0"/>
            </a:br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Sharing: one process uses RAM at a time</a:t>
            </a:r>
          </a:p>
          <a:p>
            <a:r>
              <a:rPr lang="en-US" dirty="0" smtClean="0"/>
              <a:t>Static </a:t>
            </a:r>
            <a:r>
              <a:rPr lang="en-US" dirty="0"/>
              <a:t>Relocation: </a:t>
            </a:r>
            <a:r>
              <a:rPr lang="en-US" altLang="zh-CN" dirty="0" smtClean="0"/>
              <a:t>statically</a:t>
            </a:r>
            <a:r>
              <a:rPr lang="en-US" dirty="0" smtClean="0"/>
              <a:t> rewrite </a:t>
            </a:r>
            <a:r>
              <a:rPr lang="en-US" dirty="0"/>
              <a:t>code before run</a:t>
            </a:r>
          </a:p>
          <a:p>
            <a:r>
              <a:rPr lang="en-US" dirty="0" smtClean="0"/>
              <a:t>Base</a:t>
            </a:r>
            <a:r>
              <a:rPr lang="en-US" dirty="0"/>
              <a:t>: add a base to </a:t>
            </a:r>
            <a:r>
              <a:rPr lang="en-US" dirty="0" smtClean="0"/>
              <a:t>virtual address </a:t>
            </a:r>
            <a:r>
              <a:rPr lang="en-US" dirty="0"/>
              <a:t>to get </a:t>
            </a:r>
            <a:r>
              <a:rPr lang="en-US" dirty="0" smtClean="0"/>
              <a:t>physical</a:t>
            </a:r>
            <a:endParaRPr lang="en-US" dirty="0"/>
          </a:p>
          <a:p>
            <a:r>
              <a:rPr lang="en-US" dirty="0" err="1" smtClean="0"/>
              <a:t>Base+Bounds</a:t>
            </a:r>
            <a:r>
              <a:rPr lang="en-US" dirty="0"/>
              <a:t>: also </a:t>
            </a:r>
            <a:r>
              <a:rPr lang="en-US" dirty="0" smtClean="0"/>
              <a:t>check physical </a:t>
            </a:r>
            <a:r>
              <a:rPr lang="en-US" dirty="0" err="1" smtClean="0"/>
              <a:t>addr</a:t>
            </a:r>
            <a:r>
              <a:rPr lang="en-US" dirty="0" smtClean="0"/>
              <a:t> is </a:t>
            </a:r>
            <a:r>
              <a:rPr lang="en-US" dirty="0"/>
              <a:t>in range</a:t>
            </a:r>
          </a:p>
          <a:p>
            <a:r>
              <a:rPr lang="en-US" dirty="0" smtClean="0"/>
              <a:t>Segmentation</a:t>
            </a:r>
            <a:r>
              <a:rPr lang="en-US" dirty="0"/>
              <a:t>: many </a:t>
            </a:r>
            <a:r>
              <a:rPr lang="en-US" dirty="0" err="1" smtClean="0"/>
              <a:t>base+bounds</a:t>
            </a:r>
            <a:r>
              <a:rPr lang="en-US" dirty="0" smtClean="0"/>
              <a:t> </a:t>
            </a:r>
            <a:r>
              <a:rPr lang="en-US" dirty="0"/>
              <a:t>pairs</a:t>
            </a:r>
          </a:p>
        </p:txBody>
      </p:sp>
    </p:spTree>
    <p:extLst>
      <p:ext uri="{BB962C8B-B14F-4D97-AF65-F5344CB8AC3E}">
        <p14:creationId xmlns:p14="http://schemas.microsoft.com/office/powerpoint/2010/main" val="9722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171700"/>
            <a:ext cx="79152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3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1925"/>
            <a:ext cx="59436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OS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Set up </a:t>
            </a:r>
            <a:r>
              <a:rPr lang="en-US" dirty="0" smtClean="0"/>
              <a:t>exception handler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New process</a:t>
            </a:r>
          </a:p>
          <a:p>
            <a:r>
              <a:rPr lang="en-US" dirty="0" smtClean="0"/>
              <a:t>Context switch</a:t>
            </a:r>
          </a:p>
          <a:p>
            <a:r>
              <a:rPr lang="en-US" dirty="0" smtClean="0"/>
              <a:t>Exception handling</a:t>
            </a:r>
          </a:p>
          <a:p>
            <a:endParaRPr lang="en-US" dirty="0"/>
          </a:p>
          <a:p>
            <a:r>
              <a:rPr lang="en-US" dirty="0" smtClean="0"/>
              <a:t>Growth </a:t>
            </a:r>
            <a:r>
              <a:rPr lang="en-US" dirty="0"/>
              <a:t>of segmentation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</a:t>
            </a:r>
            <a:r>
              <a:rPr lang="en-US" dirty="0" smtClean="0"/>
              <a:t>HW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virtual address translation</a:t>
            </a:r>
          </a:p>
          <a:p>
            <a:r>
              <a:rPr lang="en-US" dirty="0" smtClean="0"/>
              <a:t>Check bounds and also </a:t>
            </a:r>
            <a:r>
              <a:rPr lang="en-US" altLang="zh-CN" dirty="0"/>
              <a:t>protection bits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Raise exceptions</a:t>
            </a:r>
          </a:p>
          <a:p>
            <a:endParaRPr lang="en-US" dirty="0"/>
          </a:p>
          <a:p>
            <a:r>
              <a:rPr lang="en-US" dirty="0" smtClean="0"/>
              <a:t>Remember OS handlers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3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Pros?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sparse address </a:t>
            </a:r>
            <a:r>
              <a:rPr lang="en-US" dirty="0" smtClean="0"/>
              <a:t>space with no internal fragmentation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ode </a:t>
            </a:r>
            <a:r>
              <a:rPr lang="en-US" dirty="0"/>
              <a:t>sharing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ine </a:t>
            </a:r>
            <a:r>
              <a:rPr lang="en-US" dirty="0"/>
              <a:t>grained protection</a:t>
            </a:r>
          </a:p>
          <a:p>
            <a:endParaRPr lang="en-US" dirty="0" smtClean="0"/>
          </a:p>
          <a:p>
            <a:r>
              <a:rPr lang="en-US" dirty="0" smtClean="0"/>
              <a:t>Cons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xternal fragmentation</a:t>
            </a:r>
          </a:p>
          <a:p>
            <a:pPr lvl="1"/>
            <a:r>
              <a:rPr lang="en-US" dirty="0" smtClean="0"/>
              <a:t>Waste address space</a:t>
            </a:r>
          </a:p>
        </p:txBody>
      </p:sp>
    </p:spTree>
    <p:extLst>
      <p:ext uri="{BB962C8B-B14F-4D97-AF65-F5344CB8AC3E}">
        <p14:creationId xmlns:p14="http://schemas.microsoft.com/office/powerpoint/2010/main" val="213078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</a:t>
            </a:r>
            <a:r>
              <a:rPr lang="en-US" dirty="0"/>
              <a:t>Fragmentation – allocated memory may be slightly larger than requested memory; this size difference is memory internal to a partition, but not being </a:t>
            </a:r>
            <a:r>
              <a:rPr lang="en-US" dirty="0" smtClean="0"/>
              <a:t>used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2023" y="5043488"/>
            <a:ext cx="1988820" cy="650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72023" y="1673226"/>
            <a:ext cx="1988820" cy="650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75910" y="2571751"/>
            <a:ext cx="1988820" cy="19208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75910" y="314325"/>
            <a:ext cx="1988820" cy="7334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210" y="314326"/>
            <a:ext cx="1988820" cy="56451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575910" y="25685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85210" y="138938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85210" y="106172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85210" y="166370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87693" y="507139"/>
            <a:ext cx="1165255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(free)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</a:t>
            </a:r>
            <a:r>
              <a:rPr lang="en-US" dirty="0" smtClean="0"/>
              <a:t>ode, data</a:t>
            </a:r>
          </a:p>
          <a:p>
            <a:pPr algn="ctr"/>
            <a:r>
              <a:rPr lang="en-US" dirty="0" smtClean="0"/>
              <a:t>heap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dirty="0" smtClean="0"/>
              <a:t>(free)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dirty="0" smtClean="0"/>
              <a:t>stack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(free)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/>
              <a:t>c</a:t>
            </a:r>
            <a:r>
              <a:rPr lang="en-US" dirty="0" smtClean="0"/>
              <a:t>ode, data</a:t>
            </a:r>
          </a:p>
          <a:p>
            <a:pPr algn="ctr"/>
            <a:r>
              <a:rPr lang="en-US" dirty="0" smtClean="0"/>
              <a:t>heap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dirty="0" smtClean="0"/>
              <a:t>(free)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74029" y="101380"/>
            <a:ext cx="54694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0KB</a:t>
            </a:r>
          </a:p>
          <a:p>
            <a:endParaRPr lang="en-US" dirty="0"/>
          </a:p>
          <a:p>
            <a:endParaRPr lang="en-US" altLang="zh-CN" dirty="0" smtClean="0"/>
          </a:p>
          <a:p>
            <a:r>
              <a:rPr lang="en-US" altLang="zh-CN" dirty="0"/>
              <a:t>1</a:t>
            </a:r>
            <a:r>
              <a:rPr lang="en-US" altLang="zh-CN" dirty="0" smtClean="0"/>
              <a:t>KB</a:t>
            </a:r>
          </a:p>
          <a:p>
            <a:endParaRPr lang="en-US" dirty="0"/>
          </a:p>
          <a:p>
            <a:r>
              <a:rPr lang="en-US" altLang="zh-CN" dirty="0" smtClean="0"/>
              <a:t>P1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sz="800" dirty="0" smtClean="0"/>
          </a:p>
          <a:p>
            <a:r>
              <a:rPr lang="en-US" altLang="zh-CN" dirty="0" smtClean="0"/>
              <a:t>2KB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zh-CN" dirty="0" smtClean="0"/>
              <a:t>4KB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600" dirty="0" smtClean="0"/>
              <a:t>P2</a:t>
            </a:r>
            <a:endParaRPr lang="en-US" sz="1600" dirty="0"/>
          </a:p>
          <a:p>
            <a:endParaRPr lang="en-US" dirty="0" smtClean="0"/>
          </a:p>
          <a:p>
            <a:endParaRPr lang="en-US" altLang="zh-CN" sz="800" dirty="0" smtClean="0"/>
          </a:p>
          <a:p>
            <a:r>
              <a:rPr lang="en-US" altLang="zh-CN" dirty="0"/>
              <a:t>5</a:t>
            </a:r>
            <a:r>
              <a:rPr lang="en-US" altLang="zh-CN" dirty="0" smtClean="0"/>
              <a:t>KB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585210" y="232092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85210" y="449262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85210" y="47783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85210" y="50450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75910" y="56927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Internal Fragmentation – allocated memory may be slightly larger than requested memory; this size difference is memory internal to a partition, but not being used</a:t>
            </a:r>
          </a:p>
          <a:p>
            <a:r>
              <a:rPr lang="en-US" dirty="0" smtClean="0"/>
              <a:t>External </a:t>
            </a:r>
            <a:r>
              <a:rPr lang="en-US" dirty="0"/>
              <a:t>Fragmentation – total memory space exists to satisfy a request, but it is not contiguous</a:t>
            </a:r>
          </a:p>
          <a:p>
            <a:r>
              <a:rPr lang="en-US" dirty="0" smtClean="0"/>
              <a:t>Reduce </a:t>
            </a:r>
            <a:r>
              <a:rPr lang="en-US" dirty="0"/>
              <a:t>external fragmentation by compaction</a:t>
            </a:r>
          </a:p>
          <a:p>
            <a:pPr lvl="1"/>
            <a:r>
              <a:rPr lang="en-US" dirty="0"/>
              <a:t>Shuffle memory contents to place all free memory together in one large block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ossible </a:t>
            </a:r>
            <a:r>
              <a:rPr lang="en-US" dirty="0"/>
              <a:t>only if relocation is dynamic, and is done at execution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6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XINU </a:t>
            </a:r>
            <a:r>
              <a:rPr lang="en-US" altLang="zh-CN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process assigned a priority (in the </a:t>
            </a:r>
            <a:r>
              <a:rPr lang="en-US" i="1" dirty="0" err="1"/>
              <a:t>pprio</a:t>
            </a:r>
            <a:r>
              <a:rPr lang="en-US" i="1" dirty="0"/>
              <a:t> </a:t>
            </a:r>
            <a:r>
              <a:rPr lang="en-US" dirty="0"/>
              <a:t>field)</a:t>
            </a:r>
          </a:p>
          <a:p>
            <a:pPr lvl="1"/>
            <a:r>
              <a:rPr lang="en-US" dirty="0"/>
              <a:t>Non-negative integer value</a:t>
            </a:r>
          </a:p>
          <a:p>
            <a:pPr lvl="1"/>
            <a:r>
              <a:rPr lang="en-US" dirty="0"/>
              <a:t>Initialized when process created</a:t>
            </a:r>
          </a:p>
          <a:p>
            <a:pPr lvl="1"/>
            <a:r>
              <a:rPr lang="en-US" dirty="0"/>
              <a:t>Can be </a:t>
            </a:r>
            <a:r>
              <a:rPr lang="en-US" dirty="0" smtClean="0"/>
              <a:t>changed</a:t>
            </a:r>
          </a:p>
          <a:p>
            <a:r>
              <a:rPr lang="en-US" dirty="0" smtClean="0"/>
              <a:t>Scheduler </a:t>
            </a:r>
            <a:r>
              <a:rPr lang="en-US" dirty="0"/>
              <a:t>chooses process with the highest priority</a:t>
            </a:r>
          </a:p>
          <a:p>
            <a:pPr lvl="1"/>
            <a:r>
              <a:rPr lang="en-US" dirty="0"/>
              <a:t>Processes with the same priority are scheduled in a round-robin fashion</a:t>
            </a:r>
            <a:endParaRPr lang="en-US" dirty="0" smtClean="0"/>
          </a:p>
          <a:p>
            <a:pPr lvl="1"/>
            <a:r>
              <a:rPr lang="en-US" dirty="0" smtClean="0"/>
              <a:t>Function </a:t>
            </a:r>
            <a:r>
              <a:rPr lang="en-US" i="1" dirty="0" err="1"/>
              <a:t>resched</a:t>
            </a:r>
            <a:r>
              <a:rPr lang="en-US" i="1" dirty="0"/>
              <a:t> </a:t>
            </a:r>
            <a:r>
              <a:rPr lang="en-US" dirty="0"/>
              <a:t>makes the </a:t>
            </a:r>
            <a:r>
              <a:rPr lang="en-US" dirty="0" smtClean="0"/>
              <a:t>selection</a:t>
            </a:r>
          </a:p>
          <a:p>
            <a:r>
              <a:rPr lang="en-US" dirty="0" smtClean="0"/>
              <a:t>Policy </a:t>
            </a:r>
            <a:r>
              <a:rPr lang="en-US" dirty="0"/>
              <a:t>enforced as a system-wide invariant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1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Segmentation is too </a:t>
            </a:r>
            <a:r>
              <a:rPr lang="en-US" dirty="0" smtClean="0"/>
              <a:t>coarse-grained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Paging is </a:t>
            </a:r>
            <a:r>
              <a:rPr lang="en-US" dirty="0"/>
              <a:t>a fine-grained </a:t>
            </a:r>
            <a:r>
              <a:rPr lang="en-US" dirty="0" smtClean="0"/>
              <a:t>alternative</a:t>
            </a:r>
            <a:endParaRPr lang="en-US" dirty="0"/>
          </a:p>
          <a:p>
            <a:pPr lvl="1"/>
            <a:r>
              <a:rPr lang="en-US" dirty="0" smtClean="0"/>
              <a:t>Divide mem </a:t>
            </a:r>
            <a:r>
              <a:rPr lang="en-US" dirty="0"/>
              <a:t>into small, fix-sized </a:t>
            </a:r>
            <a:r>
              <a:rPr lang="en-US" dirty="0" smtClean="0"/>
              <a:t>units </a:t>
            </a:r>
            <a:r>
              <a:rPr lang="en-US" dirty="0"/>
              <a:t>(aka </a:t>
            </a:r>
            <a:r>
              <a:rPr lang="en-US" dirty="0" smtClean="0"/>
              <a:t>page frames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Map each virtual </a:t>
            </a:r>
            <a:r>
              <a:rPr lang="en-US" dirty="0"/>
              <a:t>page </a:t>
            </a:r>
            <a:r>
              <a:rPr lang="en-US" dirty="0" smtClean="0"/>
              <a:t>independently</a:t>
            </a:r>
          </a:p>
          <a:p>
            <a:pPr lvl="1"/>
            <a:r>
              <a:rPr lang="en-US" dirty="0" smtClean="0"/>
              <a:t>Grow </a:t>
            </a:r>
            <a:r>
              <a:rPr lang="en-US" dirty="0"/>
              <a:t>memory segments however we </a:t>
            </a:r>
            <a:r>
              <a:rPr lang="en-US" dirty="0" smtClean="0"/>
              <a:t>please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9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</a:t>
            </a:r>
            <a:r>
              <a:rPr lang="en-US" dirty="0" smtClean="0"/>
              <a:t>segmentation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bits =&gt; </a:t>
            </a:r>
            <a:r>
              <a:rPr lang="en-US" dirty="0" smtClean="0"/>
              <a:t>segment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ow </a:t>
            </a:r>
            <a:r>
              <a:rPr lang="en-US" dirty="0"/>
              <a:t>bits =&gt; </a:t>
            </a:r>
            <a:r>
              <a:rPr lang="en-US" dirty="0" smtClean="0"/>
              <a:t>offset</a:t>
            </a:r>
            <a:endParaRPr lang="en-US" dirty="0"/>
          </a:p>
          <a:p>
            <a:pPr lvl="1"/>
            <a:r>
              <a:rPr lang="en-US" dirty="0"/>
              <a:t>Segment </a:t>
            </a:r>
            <a:r>
              <a:rPr lang="en-US" dirty="0" smtClean="0"/>
              <a:t>number vs</a:t>
            </a:r>
            <a:r>
              <a:rPr lang="en-US" dirty="0"/>
              <a:t>. number of </a:t>
            </a:r>
            <a:r>
              <a:rPr lang="en-US" dirty="0" smtClean="0"/>
              <a:t>high bits</a:t>
            </a:r>
          </a:p>
          <a:p>
            <a:pPr lvl="1"/>
            <a:r>
              <a:rPr lang="en-US" dirty="0" smtClean="0"/>
              <a:t>Segment size vs. number of low bits</a:t>
            </a:r>
          </a:p>
          <a:p>
            <a:pPr lvl="1"/>
            <a:endParaRPr lang="en-US" dirty="0"/>
          </a:p>
          <a:p>
            <a:r>
              <a:rPr lang="en-US" dirty="0"/>
              <a:t>For </a:t>
            </a:r>
            <a:r>
              <a:rPr lang="en-US" dirty="0" smtClean="0"/>
              <a:t>paging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igh </a:t>
            </a:r>
            <a:r>
              <a:rPr lang="en-US" dirty="0"/>
              <a:t>bits =&gt;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Low </a:t>
            </a:r>
            <a:r>
              <a:rPr lang="en-US" dirty="0"/>
              <a:t>bits =&gt; </a:t>
            </a:r>
            <a:r>
              <a:rPr lang="en-US" dirty="0" smtClean="0"/>
              <a:t>offset</a:t>
            </a:r>
            <a:endParaRPr lang="en-US" dirty="0"/>
          </a:p>
          <a:p>
            <a:pPr lvl="1"/>
            <a:r>
              <a:rPr lang="en-US" dirty="0" smtClean="0"/>
              <a:t>Page number </a:t>
            </a:r>
            <a:r>
              <a:rPr lang="en-US" dirty="0"/>
              <a:t>vs. number of high bits</a:t>
            </a:r>
          </a:p>
          <a:p>
            <a:pPr lvl="1"/>
            <a:r>
              <a:rPr lang="en-US" dirty="0" smtClean="0"/>
              <a:t>Page size </a:t>
            </a:r>
            <a:r>
              <a:rPr lang="en-US" dirty="0"/>
              <a:t>vs. number of low bits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low bits do we </a:t>
            </a:r>
            <a:r>
              <a:rPr lang="en-US" dirty="0" smtClean="0"/>
              <a:t>need, for page size 16 bytes, 1KB, 1MB, 512 bytes, and 4KB?</a:t>
            </a:r>
          </a:p>
          <a:p>
            <a:pPr lvl="1"/>
            <a:r>
              <a:rPr lang="en-US" dirty="0" smtClean="0"/>
              <a:t>4, 10, 20, 9, 12</a:t>
            </a:r>
          </a:p>
          <a:p>
            <a:r>
              <a:rPr lang="en-US" dirty="0" smtClean="0"/>
              <a:t>How may page we can have for virtual address</a:t>
            </a:r>
            <a:r>
              <a:rPr lang="zh-CN" altLang="en-US" dirty="0" smtClean="0"/>
              <a:t>，</a:t>
            </a:r>
            <a:r>
              <a:rPr lang="en-US" dirty="0" smtClean="0"/>
              <a:t> with width </a:t>
            </a:r>
            <a:r>
              <a:rPr lang="en-US" altLang="zh-CN" dirty="0" smtClean="0"/>
              <a:t>10, 20, 32, 16, and 32 bits correspondingly?</a:t>
            </a:r>
          </a:p>
          <a:p>
            <a:pPr lvl="1"/>
            <a:r>
              <a:rPr lang="en-US" dirty="0" smtClean="0"/>
              <a:t>64, 1K, 4K</a:t>
            </a:r>
            <a:r>
              <a:rPr lang="en-US" smtClean="0"/>
              <a:t>, </a:t>
            </a:r>
            <a:r>
              <a:rPr lang="en-US" altLang="zh-CN" smtClean="0"/>
              <a:t>128</a:t>
            </a:r>
            <a:r>
              <a:rPr lang="en-US" smtClean="0"/>
              <a:t>, </a:t>
            </a:r>
            <a:r>
              <a:rPr lang="en-US" dirty="0" smtClean="0"/>
              <a:t>1MB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7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Virt</a:t>
            </a:r>
            <a:r>
              <a:rPr lang="en-US" dirty="0"/>
              <a:t> =&gt; </a:t>
            </a:r>
            <a:r>
              <a:rPr lang="en-US" dirty="0" err="1"/>
              <a:t>Phys</a:t>
            </a:r>
            <a:r>
              <a:rPr lang="en-US" dirty="0"/>
              <a:t> Mapping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segmentation, we used a </a:t>
            </a:r>
            <a:r>
              <a:rPr lang="en-US" dirty="0" smtClean="0"/>
              <a:t>formula, e.g</a:t>
            </a:r>
            <a:r>
              <a:rPr lang="en-US" dirty="0"/>
              <a:t>., </a:t>
            </a:r>
            <a:r>
              <a:rPr lang="en-US" dirty="0" err="1"/>
              <a:t>phys</a:t>
            </a:r>
            <a:r>
              <a:rPr lang="en-US" dirty="0"/>
              <a:t> = </a:t>
            </a:r>
            <a:r>
              <a:rPr lang="en-US" dirty="0" err="1"/>
              <a:t>virt_offset</a:t>
            </a:r>
            <a:r>
              <a:rPr lang="en-US" dirty="0"/>
              <a:t> + </a:t>
            </a:r>
            <a:r>
              <a:rPr lang="en-US" dirty="0" err="1" smtClean="0"/>
              <a:t>base_reg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Now, we need a </a:t>
            </a:r>
            <a:r>
              <a:rPr lang="en-US" dirty="0" smtClean="0"/>
              <a:t>more general </a:t>
            </a:r>
            <a:r>
              <a:rPr lang="en-US" dirty="0"/>
              <a:t>mapping mechanism.</a:t>
            </a:r>
          </a:p>
          <a:p>
            <a:r>
              <a:rPr lang="en-US" dirty="0"/>
              <a:t>What data structure is good?</a:t>
            </a:r>
          </a:p>
          <a:p>
            <a:pPr lvl="1"/>
            <a:r>
              <a:rPr lang="en-US" dirty="0"/>
              <a:t>Big array, called a </a:t>
            </a:r>
            <a:r>
              <a:rPr lang="en-US" dirty="0" smtClean="0"/>
              <a:t>page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4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250481" y="3228616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215901" y="3228616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05621" y="3228616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98611" y="3228616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922911" y="3228615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578051" y="3228616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33191" y="3228616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888331" y="3228616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560761" y="3228616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543471" y="3228616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871041" y="3228616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526177" y="3228615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6" idx="2"/>
            <a:endCxn id="26" idx="0"/>
          </p:cNvCxnSpPr>
          <p:nvPr/>
        </p:nvCxnSpPr>
        <p:spPr>
          <a:xfrm>
            <a:off x="2588260" y="2451795"/>
            <a:ext cx="1439281" cy="77682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  <a:endCxn id="24" idx="0"/>
          </p:cNvCxnSpPr>
          <p:nvPr/>
        </p:nvCxnSpPr>
        <p:spPr>
          <a:xfrm>
            <a:off x="2844800" y="2451794"/>
            <a:ext cx="527601" cy="77682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2"/>
            <a:endCxn id="25" idx="0"/>
          </p:cNvCxnSpPr>
          <p:nvPr/>
        </p:nvCxnSpPr>
        <p:spPr>
          <a:xfrm>
            <a:off x="3101340" y="2451794"/>
            <a:ext cx="2236481" cy="77682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2"/>
            <a:endCxn id="27" idx="0"/>
          </p:cNvCxnSpPr>
          <p:nvPr/>
        </p:nvCxnSpPr>
        <p:spPr>
          <a:xfrm>
            <a:off x="3357880" y="2451793"/>
            <a:ext cx="2962651" cy="77682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28" idx="0"/>
          </p:cNvCxnSpPr>
          <p:nvPr/>
        </p:nvCxnSpPr>
        <p:spPr>
          <a:xfrm flipH="1">
            <a:off x="3044831" y="2451795"/>
            <a:ext cx="1717669" cy="77682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" idx="2"/>
            <a:endCxn id="30" idx="0"/>
          </p:cNvCxnSpPr>
          <p:nvPr/>
        </p:nvCxnSpPr>
        <p:spPr>
          <a:xfrm flipH="1">
            <a:off x="4355111" y="2451794"/>
            <a:ext cx="663929" cy="77682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2"/>
            <a:endCxn id="29" idx="0"/>
          </p:cNvCxnSpPr>
          <p:nvPr/>
        </p:nvCxnSpPr>
        <p:spPr>
          <a:xfrm flipH="1">
            <a:off x="3699971" y="2451794"/>
            <a:ext cx="1575609" cy="77682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2"/>
            <a:endCxn id="31" idx="0"/>
          </p:cNvCxnSpPr>
          <p:nvPr/>
        </p:nvCxnSpPr>
        <p:spPr>
          <a:xfrm flipH="1">
            <a:off x="5010251" y="2451793"/>
            <a:ext cx="521869" cy="77682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2"/>
            <a:endCxn id="33" idx="0"/>
          </p:cNvCxnSpPr>
          <p:nvPr/>
        </p:nvCxnSpPr>
        <p:spPr>
          <a:xfrm flipH="1">
            <a:off x="5665391" y="2441021"/>
            <a:ext cx="1196066" cy="787595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9" idx="2"/>
            <a:endCxn id="32" idx="0"/>
          </p:cNvCxnSpPr>
          <p:nvPr/>
        </p:nvCxnSpPr>
        <p:spPr>
          <a:xfrm flipH="1">
            <a:off x="4682681" y="2441020"/>
            <a:ext cx="2435316" cy="7875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0" idx="2"/>
            <a:endCxn id="34" idx="0"/>
          </p:cNvCxnSpPr>
          <p:nvPr/>
        </p:nvCxnSpPr>
        <p:spPr>
          <a:xfrm flipH="1">
            <a:off x="5992961" y="2441020"/>
            <a:ext cx="1381576" cy="7875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1" idx="2"/>
            <a:endCxn id="35" idx="0"/>
          </p:cNvCxnSpPr>
          <p:nvPr/>
        </p:nvCxnSpPr>
        <p:spPr>
          <a:xfrm flipH="1">
            <a:off x="6648097" y="2441019"/>
            <a:ext cx="982980" cy="7875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Mapping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0886" y="207168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VirtMem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0886" y="3263145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PhysMem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66340" y="2144374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22880" y="2144373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9420" y="2144373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35960" y="2144372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62916" y="178670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40580" y="2144374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120" y="2144373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53660" y="2144373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10200" y="2144372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37156" y="178670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739537" y="2133600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96077" y="2133599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52617" y="2133599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09157" y="2133598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036113" y="177593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91184" y="3570148"/>
            <a:ext cx="469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0    1    2    3    4    5    6    7    8    9   10  11   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259506" y="5020267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 Tables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3304443" y="4293839"/>
            <a:ext cx="420308" cy="1452856"/>
            <a:chOff x="3304443" y="4293839"/>
            <a:chExt cx="420308" cy="1452856"/>
          </a:xfrm>
        </p:grpSpPr>
        <p:sp>
          <p:nvSpPr>
            <p:cNvPr id="73" name="Rectangle 72"/>
            <p:cNvSpPr/>
            <p:nvPr/>
          </p:nvSpPr>
          <p:spPr>
            <a:xfrm>
              <a:off x="3376438" y="466317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04443" y="4293839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P1</a:t>
              </a:r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376438" y="4937896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376438" y="521262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76438" y="5487345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04585" y="4278465"/>
            <a:ext cx="420308" cy="1452856"/>
            <a:chOff x="4568585" y="4278465"/>
            <a:chExt cx="420308" cy="1452856"/>
          </a:xfrm>
        </p:grpSpPr>
        <p:sp>
          <p:nvSpPr>
            <p:cNvPr id="81" name="Rectangle 80"/>
            <p:cNvSpPr/>
            <p:nvPr/>
          </p:nvSpPr>
          <p:spPr>
            <a:xfrm>
              <a:off x="4640580" y="4647797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568585" y="4278465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P2</a:t>
              </a:r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640580" y="4922522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640580" y="5197247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640580" y="547197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904726" y="4278465"/>
            <a:ext cx="420308" cy="1452856"/>
            <a:chOff x="5904726" y="4278465"/>
            <a:chExt cx="420308" cy="1452856"/>
          </a:xfrm>
        </p:grpSpPr>
        <p:sp>
          <p:nvSpPr>
            <p:cNvPr id="86" name="Rectangle 85"/>
            <p:cNvSpPr/>
            <p:nvPr/>
          </p:nvSpPr>
          <p:spPr>
            <a:xfrm>
              <a:off x="5976721" y="4647797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904726" y="4278465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P3</a:t>
              </a:r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976721" y="4922522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76721" y="5197247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976721" y="547197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04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Page Tables Stored?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size of a typical page table?</a:t>
            </a:r>
          </a:p>
          <a:p>
            <a:pPr lvl="1"/>
            <a:r>
              <a:rPr lang="en-US" dirty="0"/>
              <a:t>assume 32-bit address space</a:t>
            </a:r>
          </a:p>
          <a:p>
            <a:pPr lvl="1"/>
            <a:r>
              <a:rPr lang="en-US" dirty="0" smtClean="0"/>
              <a:t>assume </a:t>
            </a:r>
            <a:r>
              <a:rPr lang="en-US" dirty="0"/>
              <a:t>4 KB </a:t>
            </a:r>
            <a:r>
              <a:rPr lang="en-US" dirty="0" smtClean="0"/>
              <a:t>pages</a:t>
            </a:r>
          </a:p>
          <a:p>
            <a:pPr lvl="1"/>
            <a:r>
              <a:rPr lang="en-US" dirty="0" smtClean="0"/>
              <a:t>assume </a:t>
            </a:r>
            <a:r>
              <a:rPr lang="en-US" dirty="0"/>
              <a:t>4 byte entries (or this could be less)</a:t>
            </a:r>
          </a:p>
          <a:p>
            <a:pPr lvl="1"/>
            <a:r>
              <a:rPr lang="en-US" dirty="0" smtClean="0"/>
              <a:t>2 </a:t>
            </a:r>
            <a:r>
              <a:rPr lang="en-US" dirty="0"/>
              <a:t>^ (32 - log(4KB)) * 4 = 4 </a:t>
            </a:r>
            <a:r>
              <a:rPr lang="en-US" dirty="0" smtClean="0"/>
              <a:t>MB</a:t>
            </a:r>
          </a:p>
          <a:p>
            <a:endParaRPr lang="en-US" dirty="0"/>
          </a:p>
          <a:p>
            <a:r>
              <a:rPr lang="en-US" dirty="0" smtClean="0"/>
              <a:t>Store in memory, and CPU finds it via 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6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890" y="0"/>
            <a:ext cx="8515350" cy="64998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Palatino-Roman"/>
              </a:rPr>
              <a:t>    offset </a:t>
            </a:r>
            <a:r>
              <a:rPr lang="en-US" sz="2000" dirty="0">
                <a:latin typeface="Palatino-Roman"/>
              </a:rPr>
              <a:t>= </a:t>
            </a:r>
            <a:r>
              <a:rPr lang="en-US" sz="2000" dirty="0" err="1">
                <a:latin typeface="Palatino-Roman"/>
              </a:rPr>
              <a:t>VirtualAddress</a:t>
            </a:r>
            <a:r>
              <a:rPr lang="en-US" sz="2000" dirty="0">
                <a:latin typeface="Palatino-Roman"/>
              </a:rPr>
              <a:t> &amp; OFFSET_MASK</a:t>
            </a:r>
          </a:p>
          <a:p>
            <a:pPr marL="0" indent="0">
              <a:buNone/>
            </a:pPr>
            <a:r>
              <a:rPr lang="en-US" sz="2000" dirty="0" smtClean="0">
                <a:latin typeface="Palatino-Roman"/>
              </a:rPr>
              <a:t>    </a:t>
            </a:r>
            <a:r>
              <a:rPr lang="en-US" sz="2000" dirty="0" err="1" smtClean="0">
                <a:latin typeface="Palatino-Roman"/>
              </a:rPr>
              <a:t>PhysAddr</a:t>
            </a:r>
            <a:r>
              <a:rPr lang="en-US" sz="2000" dirty="0" smtClean="0">
                <a:latin typeface="Palatino-Roman"/>
              </a:rPr>
              <a:t> </a:t>
            </a:r>
            <a:r>
              <a:rPr lang="en-US" sz="2000" dirty="0">
                <a:latin typeface="Palatino-Roman"/>
              </a:rPr>
              <a:t>= (PFN &lt;&lt; SHIFT) | offset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 </a:t>
            </a:r>
            <a:r>
              <a:rPr lang="en-US" sz="2000" dirty="0" smtClean="0">
                <a:latin typeface="Palatino-Roman"/>
              </a:rPr>
              <a:t>  // </a:t>
            </a:r>
            <a:r>
              <a:rPr lang="en-US" sz="2000" dirty="0">
                <a:latin typeface="Palatino-Roman"/>
              </a:rPr>
              <a:t>Extract the VPN from the virtual address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2 </a:t>
            </a:r>
            <a:r>
              <a:rPr lang="en-US" sz="2000" dirty="0" smtClean="0">
                <a:latin typeface="Palatino-Roman"/>
              </a:rPr>
              <a:t>  VPN </a:t>
            </a:r>
            <a:r>
              <a:rPr lang="en-US" sz="2000" dirty="0">
                <a:latin typeface="Palatino-Roman"/>
              </a:rPr>
              <a:t>= (</a:t>
            </a:r>
            <a:r>
              <a:rPr lang="en-US" sz="2000" dirty="0" err="1">
                <a:latin typeface="Palatino-Roman"/>
              </a:rPr>
              <a:t>VirtualAddress</a:t>
            </a:r>
            <a:r>
              <a:rPr lang="en-US" sz="2000" dirty="0">
                <a:latin typeface="Palatino-Roman"/>
              </a:rPr>
              <a:t> &amp; VPN_MASK) &gt;&gt; SHIFT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3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4 </a:t>
            </a:r>
            <a:r>
              <a:rPr lang="en-US" sz="2000" dirty="0" smtClean="0">
                <a:latin typeface="Palatino-Roman"/>
              </a:rPr>
              <a:t>  // </a:t>
            </a:r>
            <a:r>
              <a:rPr lang="en-US" sz="2000" dirty="0">
                <a:latin typeface="Palatino-Roman"/>
              </a:rPr>
              <a:t>Form the address of the page-table entry (PTE)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5 </a:t>
            </a:r>
            <a:r>
              <a:rPr lang="en-US" sz="2000" dirty="0" smtClean="0">
                <a:latin typeface="Palatino-Roman"/>
              </a:rPr>
              <a:t>  </a:t>
            </a:r>
            <a:r>
              <a:rPr lang="en-US" sz="2000" dirty="0" err="1" smtClean="0">
                <a:latin typeface="Palatino-Roman"/>
              </a:rPr>
              <a:t>PTEAddr</a:t>
            </a:r>
            <a:r>
              <a:rPr lang="en-US" sz="2000" dirty="0" smtClean="0">
                <a:latin typeface="Palatino-Roman"/>
              </a:rPr>
              <a:t> </a:t>
            </a:r>
            <a:r>
              <a:rPr lang="en-US" sz="2000" dirty="0">
                <a:latin typeface="Palatino-Roman"/>
              </a:rPr>
              <a:t>= PTBR + (VPN * </a:t>
            </a:r>
            <a:r>
              <a:rPr lang="en-US" sz="2000" dirty="0" err="1">
                <a:latin typeface="Palatino-Roman"/>
              </a:rPr>
              <a:t>sizeof</a:t>
            </a:r>
            <a:r>
              <a:rPr lang="en-US" sz="2000" dirty="0">
                <a:latin typeface="Palatino-Roman"/>
              </a:rPr>
              <a:t>(PTE))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6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7 </a:t>
            </a:r>
            <a:r>
              <a:rPr lang="en-US" sz="2000" dirty="0" smtClean="0">
                <a:latin typeface="Palatino-Roman"/>
              </a:rPr>
              <a:t>  // </a:t>
            </a:r>
            <a:r>
              <a:rPr lang="en-US" sz="2000" dirty="0">
                <a:latin typeface="Palatino-Roman"/>
              </a:rPr>
              <a:t>Fetch the PTE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8 </a:t>
            </a:r>
            <a:r>
              <a:rPr lang="en-US" sz="2000" dirty="0" smtClean="0">
                <a:latin typeface="Palatino-Roman"/>
              </a:rPr>
              <a:t>  PTE </a:t>
            </a:r>
            <a:r>
              <a:rPr lang="en-US" sz="2000" dirty="0">
                <a:latin typeface="Palatino-Roman"/>
              </a:rPr>
              <a:t>= </a:t>
            </a:r>
            <a:r>
              <a:rPr lang="en-US" sz="2000" dirty="0" err="1">
                <a:latin typeface="Palatino-Roman"/>
              </a:rPr>
              <a:t>AccessMemory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PTEAddr</a:t>
            </a:r>
            <a:r>
              <a:rPr lang="en-US" sz="2000" dirty="0">
                <a:latin typeface="Palatino-Roman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9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10 </a:t>
            </a:r>
            <a:r>
              <a:rPr lang="en-US" sz="2000" dirty="0" smtClean="0">
                <a:latin typeface="Palatino-Roman"/>
              </a:rPr>
              <a:t>  // </a:t>
            </a:r>
            <a:r>
              <a:rPr lang="en-US" sz="2000" dirty="0">
                <a:latin typeface="Palatino-Roman"/>
              </a:rPr>
              <a:t>Check if process can access the page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11 </a:t>
            </a:r>
            <a:r>
              <a:rPr lang="en-US" sz="2000" dirty="0" smtClean="0">
                <a:latin typeface="Palatino-Roman"/>
              </a:rPr>
              <a:t>  if 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PTE.Valid</a:t>
            </a:r>
            <a:r>
              <a:rPr lang="en-US" sz="2000" dirty="0">
                <a:latin typeface="Palatino-Roman"/>
              </a:rPr>
              <a:t> == False)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12 </a:t>
            </a:r>
            <a:r>
              <a:rPr lang="en-US" sz="2000" dirty="0" smtClean="0">
                <a:latin typeface="Palatino-Roman"/>
              </a:rPr>
              <a:t>      </a:t>
            </a:r>
            <a:r>
              <a:rPr lang="en-US" sz="2000" dirty="0" err="1" smtClean="0">
                <a:latin typeface="Palatino-Roman"/>
              </a:rPr>
              <a:t>RaiseException</a:t>
            </a:r>
            <a:r>
              <a:rPr lang="en-US" sz="2000" dirty="0" smtClean="0">
                <a:latin typeface="Palatino-Roman"/>
              </a:rPr>
              <a:t>(SEGMENTATION_FAULT</a:t>
            </a:r>
            <a:r>
              <a:rPr lang="en-US" sz="2000" dirty="0">
                <a:latin typeface="Palatino-Roman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13 </a:t>
            </a:r>
            <a:r>
              <a:rPr lang="en-US" sz="2000" dirty="0" smtClean="0">
                <a:latin typeface="Palatino-Roman"/>
              </a:rPr>
              <a:t>  else </a:t>
            </a:r>
            <a:r>
              <a:rPr lang="en-US" sz="2000" dirty="0">
                <a:latin typeface="Palatino-Roman"/>
              </a:rPr>
              <a:t>if (</a:t>
            </a:r>
            <a:r>
              <a:rPr lang="en-US" sz="2000" dirty="0" err="1">
                <a:latin typeface="Palatino-Roman"/>
              </a:rPr>
              <a:t>CanAccess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PTE.ProtectBits</a:t>
            </a:r>
            <a:r>
              <a:rPr lang="en-US" sz="2000" dirty="0">
                <a:latin typeface="Palatino-Roman"/>
              </a:rPr>
              <a:t>) == False)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14 </a:t>
            </a:r>
            <a:r>
              <a:rPr lang="en-US" sz="2000" dirty="0" smtClean="0">
                <a:latin typeface="Palatino-Roman"/>
              </a:rPr>
              <a:t>      </a:t>
            </a:r>
            <a:r>
              <a:rPr lang="en-US" sz="2000" dirty="0" err="1" smtClean="0">
                <a:latin typeface="Palatino-Roman"/>
              </a:rPr>
              <a:t>RaiseException</a:t>
            </a:r>
            <a:r>
              <a:rPr lang="en-US" sz="2000" dirty="0" smtClean="0">
                <a:latin typeface="Palatino-Roman"/>
              </a:rPr>
              <a:t>(PROTECTION_FAULT</a:t>
            </a:r>
            <a:r>
              <a:rPr lang="en-US" sz="2000" dirty="0">
                <a:latin typeface="Palatino-Roman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15 </a:t>
            </a:r>
            <a:r>
              <a:rPr lang="en-US" sz="2000" dirty="0" smtClean="0">
                <a:latin typeface="Palatino-Roman"/>
              </a:rPr>
              <a:t>  else</a:t>
            </a:r>
            <a:endParaRPr lang="en-US" sz="2000" dirty="0">
              <a:latin typeface="Palatino-Roman"/>
            </a:endParaRP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16 </a:t>
            </a:r>
            <a:r>
              <a:rPr lang="en-US" sz="2000" dirty="0" smtClean="0">
                <a:latin typeface="Palatino-Roman"/>
              </a:rPr>
              <a:t>      // </a:t>
            </a:r>
            <a:r>
              <a:rPr lang="en-US" sz="2000" dirty="0">
                <a:latin typeface="Palatino-Roman"/>
              </a:rPr>
              <a:t>Access is OK: form physical address and fetch it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17 </a:t>
            </a:r>
            <a:r>
              <a:rPr lang="en-US" sz="2000" dirty="0" smtClean="0">
                <a:latin typeface="Palatino-Roman"/>
              </a:rPr>
              <a:t>  offset </a:t>
            </a:r>
            <a:r>
              <a:rPr lang="en-US" sz="2000" dirty="0">
                <a:latin typeface="Palatino-Roman"/>
              </a:rPr>
              <a:t>= </a:t>
            </a:r>
            <a:r>
              <a:rPr lang="en-US" sz="2000" dirty="0" err="1">
                <a:latin typeface="Palatino-Roman"/>
              </a:rPr>
              <a:t>VirtualAddress</a:t>
            </a:r>
            <a:r>
              <a:rPr lang="en-US" sz="2000" dirty="0">
                <a:latin typeface="Palatino-Roman"/>
              </a:rPr>
              <a:t> &amp; OFFSET_MASK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18 </a:t>
            </a:r>
            <a:r>
              <a:rPr lang="en-US" sz="2000" dirty="0" smtClean="0">
                <a:latin typeface="Palatino-Roman"/>
              </a:rPr>
              <a:t>  </a:t>
            </a:r>
            <a:r>
              <a:rPr lang="en-US" sz="2000" dirty="0" err="1" smtClean="0">
                <a:latin typeface="Palatino-Roman"/>
              </a:rPr>
              <a:t>PhysAddr</a:t>
            </a:r>
            <a:r>
              <a:rPr lang="en-US" sz="2000" dirty="0" smtClean="0">
                <a:latin typeface="Palatino-Roman"/>
              </a:rPr>
              <a:t> </a:t>
            </a:r>
            <a:r>
              <a:rPr lang="en-US" sz="2000" dirty="0">
                <a:latin typeface="Palatino-Roman"/>
              </a:rPr>
              <a:t>= (PTE.PFN &lt;&lt; PFN_SHIFT) | offset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19 </a:t>
            </a:r>
            <a:r>
              <a:rPr lang="en-US" sz="2000" dirty="0" smtClean="0">
                <a:latin typeface="Palatino-Roman"/>
              </a:rPr>
              <a:t>  Register </a:t>
            </a:r>
            <a:r>
              <a:rPr lang="en-US" sz="2000" dirty="0">
                <a:latin typeface="Palatino-Roman"/>
              </a:rPr>
              <a:t>= </a:t>
            </a:r>
            <a:r>
              <a:rPr lang="en-US" sz="2000" dirty="0" err="1">
                <a:latin typeface="Palatino-Roman"/>
              </a:rPr>
              <a:t>AccessMemory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PhysAddr</a:t>
            </a:r>
            <a:r>
              <a:rPr lang="en-US" sz="2000" dirty="0">
                <a:latin typeface="Palatino-Roman"/>
              </a:rPr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002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Accesses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360" y="1482725"/>
            <a:ext cx="412242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PT, load from 0x5000</a:t>
            </a:r>
          </a:p>
          <a:p>
            <a:pPr marL="0" indent="0">
              <a:buNone/>
            </a:pPr>
            <a:r>
              <a:rPr lang="en-US" dirty="0" smtClean="0"/>
              <a:t>Fetch </a:t>
            </a:r>
            <a:r>
              <a:rPr lang="en-US" dirty="0"/>
              <a:t>instruction at </a:t>
            </a:r>
            <a:r>
              <a:rPr lang="en-US" dirty="0" smtClean="0"/>
              <a:t>0x2010</a:t>
            </a:r>
          </a:p>
          <a:p>
            <a:pPr marL="0" indent="0">
              <a:buNone/>
            </a:pPr>
            <a:r>
              <a:rPr lang="en-US" dirty="0"/>
              <a:t>PT, load from </a:t>
            </a:r>
            <a:r>
              <a:rPr lang="en-US" dirty="0" smtClean="0"/>
              <a:t>0x5004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Exec</a:t>
            </a:r>
            <a:r>
              <a:rPr lang="en-US" dirty="0"/>
              <a:t>, load from </a:t>
            </a:r>
            <a:r>
              <a:rPr lang="en-US" dirty="0" smtClean="0"/>
              <a:t>0x0100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61060" y="2058354"/>
            <a:ext cx="3848100" cy="15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0x0010 </a:t>
            </a:r>
            <a:r>
              <a:rPr lang="en-US" sz="2400" dirty="0" err="1" smtClean="0"/>
              <a:t>movl</a:t>
            </a:r>
            <a:r>
              <a:rPr lang="en-US" sz="2400" dirty="0" smtClean="0"/>
              <a:t> 0x1100,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0x0014 </a:t>
            </a:r>
            <a:r>
              <a:rPr lang="en-US" sz="2400" dirty="0" err="1" smtClean="0"/>
              <a:t>addl</a:t>
            </a:r>
            <a:r>
              <a:rPr lang="en-US" sz="2400" dirty="0" smtClean="0"/>
              <a:t> $0x3,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0x0017 </a:t>
            </a:r>
            <a:r>
              <a:rPr lang="en-US" sz="2400" dirty="0" err="1" smtClean="0"/>
              <a:t>movl</a:t>
            </a:r>
            <a:r>
              <a:rPr lang="en-US" sz="2400" dirty="0" smtClean="0"/>
              <a:t> %r8d, 0x1100</a:t>
            </a:r>
            <a:endParaRPr lang="en-US" sz="2400" dirty="0"/>
          </a:p>
        </p:txBody>
      </p:sp>
      <p:sp>
        <p:nvSpPr>
          <p:cNvPr id="5" name="Right Arrow 4"/>
          <p:cNvSpPr/>
          <p:nvPr/>
        </p:nvSpPr>
        <p:spPr>
          <a:xfrm>
            <a:off x="377190" y="2171700"/>
            <a:ext cx="464820" cy="1905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7190" y="2612231"/>
            <a:ext cx="464820" cy="1905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27178" y="4263352"/>
            <a:ext cx="609602" cy="1863127"/>
            <a:chOff x="3341900" y="4356383"/>
            <a:chExt cx="345394" cy="1390312"/>
          </a:xfrm>
        </p:grpSpPr>
        <p:sp>
          <p:nvSpPr>
            <p:cNvPr id="11" name="Rectangle 10"/>
            <p:cNvSpPr/>
            <p:nvPr/>
          </p:nvSpPr>
          <p:spPr>
            <a:xfrm>
              <a:off x="3376438" y="466317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41900" y="4356383"/>
              <a:ext cx="345394" cy="344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PT</a:t>
              </a:r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76438" y="4937896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76438" y="521262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76438" y="5487345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1784434" y="4607243"/>
            <a:ext cx="3848100" cy="15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Assume PT is at 0x5000</a:t>
            </a:r>
          </a:p>
          <a:p>
            <a:pPr marL="0" indent="0">
              <a:buNone/>
            </a:pPr>
            <a:r>
              <a:rPr lang="en-US" sz="2400" dirty="0"/>
              <a:t>Assume PTE’s are 4 bytes</a:t>
            </a:r>
          </a:p>
          <a:p>
            <a:pPr marL="0" indent="0">
              <a:buNone/>
            </a:pPr>
            <a:r>
              <a:rPr lang="en-US" sz="2400" dirty="0"/>
              <a:t>Assume 4KB pages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496727" y="5126618"/>
            <a:ext cx="1923373" cy="48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TOO SLOW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6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XINU Scheduling </a:t>
            </a:r>
            <a:r>
              <a:rPr lang="en-US" dirty="0" smtClean="0"/>
              <a:t>Invariant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any time, the CPU must run the highest priority eligible process.</a:t>
            </a:r>
          </a:p>
          <a:p>
            <a:r>
              <a:rPr lang="en-US" dirty="0"/>
              <a:t>Among processes with equal priority, scheduling is round robin</a:t>
            </a:r>
          </a:p>
          <a:p>
            <a:r>
              <a:rPr lang="en-US" dirty="0"/>
              <a:t>Invariant enforced </a:t>
            </a:r>
            <a:r>
              <a:rPr lang="en-US" dirty="0" smtClean="0"/>
              <a:t>during</a:t>
            </a:r>
          </a:p>
          <a:p>
            <a:pPr lvl="1"/>
            <a:r>
              <a:rPr lang="en-US" dirty="0" smtClean="0"/>
              <a:t>System call</a:t>
            </a:r>
          </a:p>
          <a:p>
            <a:pPr lvl="1"/>
            <a:r>
              <a:rPr lang="en-US" dirty="0" smtClean="0"/>
              <a:t>Interrupt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9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36930" cy="4675536"/>
          </a:xfrm>
        </p:spPr>
        <p:txBody>
          <a:bodyPr>
            <a:normAutofit/>
          </a:bodyPr>
          <a:lstStyle/>
          <a:p>
            <a:r>
              <a:rPr lang="en-US" dirty="0"/>
              <a:t>Process eligible if state is</a:t>
            </a:r>
          </a:p>
          <a:p>
            <a:pPr lvl="1"/>
            <a:r>
              <a:rPr lang="en-US" dirty="0"/>
              <a:t>ready or current</a:t>
            </a:r>
          </a:p>
          <a:p>
            <a:r>
              <a:rPr lang="en-US" dirty="0" smtClean="0"/>
              <a:t>To </a:t>
            </a:r>
            <a:r>
              <a:rPr lang="en-US" dirty="0"/>
              <a:t>avoid searching process table</a:t>
            </a:r>
          </a:p>
          <a:p>
            <a:pPr lvl="1"/>
            <a:r>
              <a:rPr lang="en-US" dirty="0"/>
              <a:t>Keep ready processes on </a:t>
            </a:r>
            <a:r>
              <a:rPr lang="en-US" dirty="0" smtClean="0"/>
              <a:t>a linked </a:t>
            </a:r>
            <a:r>
              <a:rPr lang="en-US" dirty="0"/>
              <a:t>list called </a:t>
            </a:r>
            <a:r>
              <a:rPr lang="en-US" dirty="0" smtClean="0"/>
              <a:t>a </a:t>
            </a:r>
            <a:r>
              <a:rPr lang="en-US" i="1" dirty="0" smtClean="0"/>
              <a:t>ready </a:t>
            </a:r>
            <a:r>
              <a:rPr lang="en-US" i="1" dirty="0"/>
              <a:t>list</a:t>
            </a:r>
          </a:p>
          <a:p>
            <a:pPr lvl="1"/>
            <a:r>
              <a:rPr lang="en-US" dirty="0"/>
              <a:t>Order ready list by priority</a:t>
            </a:r>
          </a:p>
          <a:p>
            <a:pPr lvl="1"/>
            <a:r>
              <a:rPr lang="en-US" dirty="0"/>
              <a:t>Selection in constant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The current process does not appear on the ready list</a:t>
            </a:r>
          </a:p>
          <a:p>
            <a:pPr lvl="1"/>
            <a:r>
              <a:rPr lang="en-US" dirty="0" smtClean="0"/>
              <a:t>Global integer </a:t>
            </a:r>
            <a:r>
              <a:rPr lang="en-US" i="1" dirty="0" err="1" smtClean="0"/>
              <a:t>currpid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752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 txBox="1">
            <a:spLocks noChangeArrowheads="1"/>
          </p:cNvSpPr>
          <p:nvPr/>
        </p:nvSpPr>
        <p:spPr bwMode="auto">
          <a:xfrm>
            <a:off x="419100" y="533400"/>
            <a:ext cx="864108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lnSpc>
                <a:spcPts val="2400"/>
              </a:lnSpc>
              <a:spcBef>
                <a:spcPts val="6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/>
                <a:ea typeface="ＭＳ Ｐゴシック" charset="-128"/>
                <a:cs typeface="ＭＳ Ｐゴシック" charset="-128"/>
              </a:defRPr>
            </a:lvl1pPr>
            <a:lvl2pPr marL="800100" indent="-342900"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ts val="400"/>
              </a:spcAft>
              <a:buClr>
                <a:srgbClr val="230AB6"/>
              </a:buClr>
              <a:buFont typeface="Wingdings" panose="05000000000000000000" pitchFamily="2" charset="2"/>
              <a:buChar char="§"/>
              <a:defRPr sz="2400">
                <a:solidFill>
                  <a:srgbClr val="230AB6"/>
                </a:solidFill>
                <a:latin typeface="Helvetica"/>
                <a:ea typeface="ＭＳ Ｐゴシック" charset="-128"/>
              </a:defRPr>
            </a:lvl2pPr>
            <a:lvl3pPr marL="914400"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Helvetica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Helvetica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 err="1" smtClean="0">
                <a:latin typeface="Courier" charset="0"/>
                <a:ea typeface="ＭＳ Ｐゴシック" panose="020B0600070205080204" pitchFamily="34" charset="-128"/>
              </a:rPr>
              <a:t>int</a:t>
            </a: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 </a:t>
            </a:r>
            <a:r>
              <a:rPr lang="en-US" altLang="en-US" sz="1200" b="1" kern="0" dirty="0" err="1" smtClean="0">
                <a:latin typeface="Courier" charset="0"/>
                <a:ea typeface="ＭＳ Ｐゴシック" panose="020B0600070205080204" pitchFamily="34" charset="-128"/>
              </a:rPr>
              <a:t>resched</a:t>
            </a: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()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{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        register </a:t>
            </a:r>
            <a:r>
              <a:rPr lang="en-US" altLang="en-US" sz="1200" b="1" kern="0" dirty="0" err="1" smtClean="0">
                <a:latin typeface="Courier" charset="0"/>
                <a:ea typeface="ＭＳ Ｐゴシック" panose="020B0600070205080204" pitchFamily="34" charset="-128"/>
              </a:rPr>
              <a:t>struct</a:t>
            </a: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 </a:t>
            </a:r>
            <a:r>
              <a:rPr lang="en-US" altLang="en-US" sz="1200" b="1" kern="0" dirty="0" err="1" smtClean="0">
                <a:latin typeface="Courier" charset="0"/>
                <a:ea typeface="ＭＳ Ｐゴシック" panose="020B0600070205080204" pitchFamily="34" charset="-128"/>
              </a:rPr>
              <a:t>pentry</a:t>
            </a: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  *</a:t>
            </a:r>
            <a:r>
              <a:rPr lang="en-US" altLang="en-US" sz="1200" b="1" kern="0" dirty="0" err="1" smtClean="0">
                <a:latin typeface="Courier" charset="0"/>
                <a:ea typeface="ＭＳ Ｐゴシック" panose="020B0600070205080204" pitchFamily="34" charset="-128"/>
              </a:rPr>
              <a:t>optr</a:t>
            </a: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;  /* pointer to old process entry */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        register </a:t>
            </a:r>
            <a:r>
              <a:rPr lang="en-US" altLang="en-US" sz="1200" b="1" kern="0" dirty="0" err="1" smtClean="0">
                <a:latin typeface="Courier" charset="0"/>
                <a:ea typeface="ＭＳ Ｐゴシック" panose="020B0600070205080204" pitchFamily="34" charset="-128"/>
              </a:rPr>
              <a:t>struct</a:t>
            </a: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 </a:t>
            </a:r>
            <a:r>
              <a:rPr lang="en-US" altLang="en-US" sz="1200" b="1" kern="0" dirty="0" err="1" smtClean="0">
                <a:latin typeface="Courier" charset="0"/>
                <a:ea typeface="ＭＳ Ｐゴシック" panose="020B0600070205080204" pitchFamily="34" charset="-128"/>
              </a:rPr>
              <a:t>pentry</a:t>
            </a: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  *</a:t>
            </a:r>
            <a:r>
              <a:rPr lang="en-US" altLang="en-US" sz="1200" b="1" kern="0" dirty="0" err="1" smtClean="0">
                <a:latin typeface="Courier" charset="0"/>
                <a:ea typeface="ＭＳ Ｐゴシック" panose="020B0600070205080204" pitchFamily="34" charset="-128"/>
              </a:rPr>
              <a:t>nptr</a:t>
            </a: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;  /* pointer to new process entry */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endParaRPr lang="en-US" altLang="en-US" sz="1200" b="1" kern="0" dirty="0" smtClean="0">
              <a:latin typeface="Courier" charset="0"/>
              <a:ea typeface="ＭＳ Ｐゴシック" panose="020B0600070205080204" pitchFamily="34" charset="-128"/>
            </a:endParaRP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        /* no switch needed if current process priority higher than next*/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        if ( ( (</a:t>
            </a:r>
            <a:r>
              <a:rPr lang="en-US" altLang="en-US" sz="1200" b="1" kern="0" dirty="0" err="1" smtClean="0">
                <a:latin typeface="Courier" charset="0"/>
                <a:ea typeface="ＭＳ Ｐゴシック" panose="020B0600070205080204" pitchFamily="34" charset="-128"/>
              </a:rPr>
              <a:t>optr</a:t>
            </a: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= &amp;</a:t>
            </a:r>
            <a:r>
              <a:rPr lang="en-US" altLang="en-US" sz="1200" b="1" kern="0" dirty="0" err="1" smtClean="0">
                <a:latin typeface="Courier" charset="0"/>
                <a:ea typeface="ＭＳ Ｐゴシック" panose="020B0600070205080204" pitchFamily="34" charset="-128"/>
              </a:rPr>
              <a:t>proctab</a:t>
            </a: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[</a:t>
            </a:r>
            <a:r>
              <a:rPr lang="en-US" altLang="en-US" sz="1200" b="1" kern="0" dirty="0" err="1" smtClean="0">
                <a:latin typeface="Courier" charset="0"/>
                <a:ea typeface="ＭＳ Ｐゴシック" panose="020B0600070205080204" pitchFamily="34" charset="-128"/>
              </a:rPr>
              <a:t>currpid</a:t>
            </a: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])-&gt;</a:t>
            </a:r>
            <a:r>
              <a:rPr lang="en-US" altLang="en-US" sz="1200" b="1" kern="0" dirty="0" err="1" smtClean="0">
                <a:latin typeface="Courier" charset="0"/>
                <a:ea typeface="ＭＳ Ｐゴシック" panose="020B0600070205080204" pitchFamily="34" charset="-128"/>
              </a:rPr>
              <a:t>pstate</a:t>
            </a: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 == PRCURR) &amp;&amp;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           (</a:t>
            </a:r>
            <a:r>
              <a:rPr lang="en-US" altLang="en-US" sz="1200" b="1" kern="0" dirty="0" err="1" smtClean="0">
                <a:latin typeface="Courier" charset="0"/>
                <a:ea typeface="ＭＳ Ｐゴシック" panose="020B0600070205080204" pitchFamily="34" charset="-128"/>
              </a:rPr>
              <a:t>lastkey</a:t>
            </a: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(</a:t>
            </a:r>
            <a:r>
              <a:rPr lang="en-US" altLang="en-US" sz="1200" b="1" kern="0" dirty="0" err="1" smtClean="0">
                <a:latin typeface="Courier" charset="0"/>
                <a:ea typeface="ＭＳ Ｐゴシック" panose="020B0600070205080204" pitchFamily="34" charset="-128"/>
              </a:rPr>
              <a:t>rdytail</a:t>
            </a: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)&lt;</a:t>
            </a:r>
            <a:r>
              <a:rPr lang="en-US" altLang="en-US" sz="1200" b="1" kern="0" dirty="0" err="1" smtClean="0">
                <a:latin typeface="Courier" charset="0"/>
                <a:ea typeface="ＭＳ Ｐゴシック" panose="020B0600070205080204" pitchFamily="34" charset="-128"/>
              </a:rPr>
              <a:t>optr</a:t>
            </a: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-&gt;</a:t>
            </a:r>
            <a:r>
              <a:rPr lang="en-US" altLang="en-US" sz="1200" b="1" kern="0" dirty="0" err="1" smtClean="0">
                <a:latin typeface="Courier" charset="0"/>
                <a:ea typeface="ＭＳ Ｐゴシック" panose="020B0600070205080204" pitchFamily="34" charset="-128"/>
              </a:rPr>
              <a:t>pprio</a:t>
            </a: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)) {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                return(OK);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        }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endParaRPr lang="en-US" altLang="en-US" sz="1200" b="1" kern="0" dirty="0" smtClean="0">
              <a:latin typeface="Courier" charset="0"/>
              <a:ea typeface="ＭＳ Ｐゴシック" panose="020B0600070205080204" pitchFamily="34" charset="-128"/>
            </a:endParaRP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        /* force context switch */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        if (</a:t>
            </a:r>
            <a:r>
              <a:rPr lang="en-US" altLang="en-US" sz="1200" b="1" kern="0" dirty="0" err="1" smtClean="0">
                <a:latin typeface="Courier" charset="0"/>
                <a:ea typeface="ＭＳ Ｐゴシック" panose="020B0600070205080204" pitchFamily="34" charset="-128"/>
              </a:rPr>
              <a:t>optr</a:t>
            </a: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-&gt;</a:t>
            </a:r>
            <a:r>
              <a:rPr lang="en-US" altLang="en-US" sz="1200" b="1" kern="0" dirty="0" err="1" smtClean="0">
                <a:latin typeface="Courier" charset="0"/>
                <a:ea typeface="ＭＳ Ｐゴシック" panose="020B0600070205080204" pitchFamily="34" charset="-128"/>
              </a:rPr>
              <a:t>pstate</a:t>
            </a: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 == PRCURR) {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                </a:t>
            </a:r>
            <a:r>
              <a:rPr lang="en-US" altLang="en-US" sz="1200" b="1" kern="0" dirty="0" err="1" smtClean="0">
                <a:latin typeface="Courier" charset="0"/>
                <a:ea typeface="ＭＳ Ｐゴシック" panose="020B0600070205080204" pitchFamily="34" charset="-128"/>
              </a:rPr>
              <a:t>optr</a:t>
            </a: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-&gt;</a:t>
            </a:r>
            <a:r>
              <a:rPr lang="en-US" altLang="en-US" sz="1200" b="1" kern="0" dirty="0" err="1" smtClean="0">
                <a:latin typeface="Courier" charset="0"/>
                <a:ea typeface="ＭＳ Ｐゴシック" panose="020B0600070205080204" pitchFamily="34" charset="-128"/>
              </a:rPr>
              <a:t>pstate</a:t>
            </a: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 = PRREADY;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                insert(</a:t>
            </a:r>
            <a:r>
              <a:rPr lang="en-US" altLang="en-US" sz="1200" b="1" kern="0" dirty="0" err="1" smtClean="0">
                <a:latin typeface="Courier" charset="0"/>
                <a:ea typeface="ＭＳ Ｐゴシック" panose="020B0600070205080204" pitchFamily="34" charset="-128"/>
              </a:rPr>
              <a:t>currpid,rdyhead,optr</a:t>
            </a: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-&gt;</a:t>
            </a:r>
            <a:r>
              <a:rPr lang="en-US" altLang="en-US" sz="1200" b="1" kern="0" dirty="0" err="1" smtClean="0">
                <a:latin typeface="Courier" charset="0"/>
                <a:ea typeface="ＭＳ Ｐゴシック" panose="020B0600070205080204" pitchFamily="34" charset="-128"/>
              </a:rPr>
              <a:t>pprio</a:t>
            </a: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);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        }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endParaRPr lang="en-US" altLang="en-US" sz="1200" b="1" kern="0" dirty="0" smtClean="0">
              <a:latin typeface="Courier" charset="0"/>
              <a:ea typeface="ＭＳ Ｐゴシック" panose="020B0600070205080204" pitchFamily="34" charset="-128"/>
            </a:endParaRP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        /* remove highest priority process at end of ready list */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        </a:t>
            </a:r>
            <a:r>
              <a:rPr lang="en-US" altLang="en-US" sz="1200" b="1" kern="0" dirty="0" err="1" smtClean="0">
                <a:latin typeface="Courier" charset="0"/>
                <a:ea typeface="ＭＳ Ｐゴシック" panose="020B0600070205080204" pitchFamily="34" charset="-128"/>
              </a:rPr>
              <a:t>nptr</a:t>
            </a: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 = &amp;</a:t>
            </a:r>
            <a:r>
              <a:rPr lang="en-US" altLang="en-US" sz="1200" b="1" kern="0" dirty="0" err="1" smtClean="0">
                <a:latin typeface="Courier" charset="0"/>
                <a:ea typeface="ＭＳ Ｐゴシック" panose="020B0600070205080204" pitchFamily="34" charset="-128"/>
              </a:rPr>
              <a:t>proctab</a:t>
            </a: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[ (</a:t>
            </a:r>
            <a:r>
              <a:rPr lang="en-US" altLang="en-US" sz="1200" b="1" kern="0" dirty="0" err="1" smtClean="0">
                <a:latin typeface="Courier" charset="0"/>
                <a:ea typeface="ＭＳ Ｐゴシック" panose="020B0600070205080204" pitchFamily="34" charset="-128"/>
              </a:rPr>
              <a:t>currpid</a:t>
            </a: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 = </a:t>
            </a:r>
            <a:r>
              <a:rPr lang="en-US" altLang="en-US" sz="1200" b="1" kern="0" dirty="0" err="1" smtClean="0">
                <a:latin typeface="Courier" charset="0"/>
                <a:ea typeface="ＭＳ Ｐゴシック" panose="020B0600070205080204" pitchFamily="34" charset="-128"/>
              </a:rPr>
              <a:t>getlast</a:t>
            </a: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(</a:t>
            </a:r>
            <a:r>
              <a:rPr lang="en-US" altLang="en-US" sz="1200" b="1" kern="0" dirty="0" err="1" smtClean="0">
                <a:latin typeface="Courier" charset="0"/>
                <a:ea typeface="ＭＳ Ｐゴシック" panose="020B0600070205080204" pitchFamily="34" charset="-128"/>
              </a:rPr>
              <a:t>rdytail</a:t>
            </a: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)) ];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        </a:t>
            </a:r>
            <a:r>
              <a:rPr lang="en-US" altLang="en-US" sz="1200" b="1" kern="0" dirty="0" err="1" smtClean="0">
                <a:latin typeface="Courier" charset="0"/>
                <a:ea typeface="ＭＳ Ｐゴシック" panose="020B0600070205080204" pitchFamily="34" charset="-128"/>
              </a:rPr>
              <a:t>nptr</a:t>
            </a: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-&gt;</a:t>
            </a:r>
            <a:r>
              <a:rPr lang="en-US" altLang="en-US" sz="1200" b="1" kern="0" dirty="0" err="1" smtClean="0">
                <a:latin typeface="Courier" charset="0"/>
                <a:ea typeface="ＭＳ Ｐゴシック" panose="020B0600070205080204" pitchFamily="34" charset="-128"/>
              </a:rPr>
              <a:t>pstate</a:t>
            </a: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 = PRCURR;          /* mark it currently running    */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#</a:t>
            </a:r>
            <a:r>
              <a:rPr lang="en-US" altLang="en-US" sz="1200" b="1" kern="0" dirty="0" err="1" smtClean="0">
                <a:latin typeface="Courier" charset="0"/>
                <a:ea typeface="ＭＳ Ｐゴシック" panose="020B0600070205080204" pitchFamily="34" charset="-128"/>
              </a:rPr>
              <a:t>ifdef</a:t>
            </a: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  RTCLOCK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        preempt = QUANTUM;              /* reset preemption counter     */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#</a:t>
            </a:r>
            <a:r>
              <a:rPr lang="en-US" altLang="en-US" sz="1200" b="1" kern="0" dirty="0" err="1" smtClean="0">
                <a:latin typeface="Courier" charset="0"/>
                <a:ea typeface="ＭＳ Ｐゴシック" panose="020B0600070205080204" pitchFamily="34" charset="-128"/>
              </a:rPr>
              <a:t>endif</a:t>
            </a:r>
            <a:endParaRPr lang="en-US" altLang="en-US" sz="1200" b="1" kern="0" dirty="0" smtClean="0">
              <a:latin typeface="Courier" charset="0"/>
              <a:ea typeface="ＭＳ Ｐゴシック" panose="020B0600070205080204" pitchFamily="34" charset="-128"/>
            </a:endParaRP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endParaRPr lang="en-US" altLang="en-US" sz="1200" b="1" kern="0" dirty="0" smtClean="0">
              <a:latin typeface="Courier" charset="0"/>
              <a:ea typeface="ＭＳ Ｐゴシック" panose="020B0600070205080204" pitchFamily="34" charset="-128"/>
            </a:endParaRPr>
          </a:p>
          <a:p>
            <a:pPr>
              <a:lnSpc>
                <a:spcPts val="12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        </a:t>
            </a:r>
            <a:r>
              <a:rPr lang="en-US" altLang="en-US" sz="1200" b="1" kern="0" dirty="0" err="1" smtClean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ctxsw</a:t>
            </a:r>
            <a:r>
              <a:rPr lang="en-US" altLang="en-US" sz="1200" b="1" kern="0" dirty="0" smtClean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((</a:t>
            </a:r>
            <a:r>
              <a:rPr lang="en-US" altLang="en-US" sz="1200" b="1" kern="0" dirty="0" err="1" smtClean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int</a:t>
            </a:r>
            <a:r>
              <a:rPr lang="en-US" altLang="en-US" sz="1200" b="1" kern="0" dirty="0" smtClean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)&amp;</a:t>
            </a:r>
            <a:r>
              <a:rPr lang="en-US" altLang="en-US" sz="1200" b="1" kern="0" dirty="0" err="1" smtClean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optr</a:t>
            </a:r>
            <a:r>
              <a:rPr lang="en-US" altLang="en-US" sz="1200" b="1" kern="0" dirty="0" smtClean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-&gt;</a:t>
            </a:r>
            <a:r>
              <a:rPr lang="en-US" altLang="en-US" sz="1200" b="1" kern="0" dirty="0" err="1" smtClean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pesp</a:t>
            </a:r>
            <a:r>
              <a:rPr lang="en-US" altLang="en-US" sz="1200" b="1" kern="0" dirty="0" smtClean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, (</a:t>
            </a:r>
            <a:r>
              <a:rPr lang="en-US" altLang="en-US" sz="1200" b="1" kern="0" dirty="0" err="1" smtClean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int</a:t>
            </a:r>
            <a:r>
              <a:rPr lang="en-US" altLang="en-US" sz="1200" b="1" kern="0" dirty="0" smtClean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)</a:t>
            </a:r>
            <a:r>
              <a:rPr lang="en-US" altLang="en-US" sz="1200" b="1" kern="0" dirty="0" err="1" smtClean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optr</a:t>
            </a:r>
            <a:r>
              <a:rPr lang="en-US" altLang="en-US" sz="1200" b="1" kern="0" dirty="0" smtClean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-&gt;</a:t>
            </a:r>
            <a:r>
              <a:rPr lang="en-US" altLang="en-US" sz="1200" b="1" kern="0" dirty="0" err="1" smtClean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pirmask</a:t>
            </a:r>
            <a:r>
              <a:rPr lang="en-US" altLang="en-US" sz="1200" b="1" kern="0" dirty="0" smtClean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, (</a:t>
            </a:r>
            <a:r>
              <a:rPr lang="en-US" altLang="en-US" sz="1200" b="1" kern="0" dirty="0" err="1" smtClean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int</a:t>
            </a:r>
            <a:r>
              <a:rPr lang="en-US" altLang="en-US" sz="1200" b="1" kern="0" dirty="0" smtClean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)&amp;</a:t>
            </a:r>
            <a:r>
              <a:rPr lang="en-US" altLang="en-US" sz="1200" b="1" kern="0" dirty="0" err="1" smtClean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nptr</a:t>
            </a:r>
            <a:r>
              <a:rPr lang="en-US" altLang="en-US" sz="1200" b="1" kern="0" dirty="0" smtClean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-&gt;</a:t>
            </a:r>
            <a:r>
              <a:rPr lang="en-US" altLang="en-US" sz="1200" b="1" kern="0" dirty="0" err="1" smtClean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pesp</a:t>
            </a:r>
            <a:r>
              <a:rPr lang="en-US" altLang="en-US" sz="1200" b="1" kern="0" dirty="0" smtClean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, (</a:t>
            </a:r>
            <a:r>
              <a:rPr lang="en-US" altLang="en-US" sz="1200" b="1" kern="0" dirty="0" err="1" smtClean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int</a:t>
            </a:r>
            <a:r>
              <a:rPr lang="en-US" altLang="en-US" sz="1200" b="1" kern="0" dirty="0" smtClean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)</a:t>
            </a:r>
            <a:r>
              <a:rPr lang="en-US" altLang="en-US" sz="1200" b="1" kern="0" dirty="0" err="1" smtClean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nptr</a:t>
            </a:r>
            <a:r>
              <a:rPr lang="en-US" altLang="en-US" sz="1200" b="1" kern="0" dirty="0" smtClean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-&gt;</a:t>
            </a:r>
            <a:r>
              <a:rPr lang="en-US" altLang="en-US" sz="1200" b="1" kern="0" dirty="0" err="1" smtClean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pirmask</a:t>
            </a:r>
            <a:r>
              <a:rPr lang="en-US" altLang="en-US" sz="1200" b="1" kern="0" dirty="0" smtClean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);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endParaRPr lang="en-US" altLang="en-US" sz="1200" b="1" kern="0" dirty="0" smtClean="0">
              <a:latin typeface="Courier" charset="0"/>
              <a:ea typeface="ＭＳ Ｐゴシック" panose="020B0600070205080204" pitchFamily="34" charset="-128"/>
            </a:endParaRP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        /* The OLD process returns here when resumed. */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        return OK;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 smtClean="0">
                <a:latin typeface="Courier" charset="0"/>
                <a:ea typeface="ＭＳ Ｐゴシック" panose="020B0600070205080204" pitchFamily="34" charset="-128"/>
              </a:rPr>
              <a:t>}</a:t>
            </a:r>
            <a:endParaRPr lang="en-US" altLang="en-US" sz="1200" kern="0" dirty="0" smtClean="0">
              <a:latin typeface="Courier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18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all processes are idle?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needs an extra process</a:t>
            </a:r>
          </a:p>
          <a:p>
            <a:pPr lvl="1"/>
            <a:r>
              <a:rPr lang="en-US" dirty="0"/>
              <a:t>Called NULL </a:t>
            </a:r>
            <a:r>
              <a:rPr lang="en-US" dirty="0" smtClean="0"/>
              <a:t>process with </a:t>
            </a:r>
            <a:r>
              <a:rPr lang="en-US" dirty="0"/>
              <a:t>ID zero and priority zero</a:t>
            </a:r>
          </a:p>
          <a:p>
            <a:pPr lvl="1"/>
            <a:r>
              <a:rPr lang="en-US" dirty="0"/>
              <a:t>Never terminates</a:t>
            </a:r>
          </a:p>
          <a:p>
            <a:pPr lvl="1"/>
            <a:r>
              <a:rPr lang="en-US" dirty="0"/>
              <a:t>Cannot make a system call that takes it out of ready or current state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infinite loop</a:t>
            </a:r>
          </a:p>
        </p:txBody>
      </p:sp>
    </p:spTree>
    <p:extLst>
      <p:ext uri="{BB962C8B-B14F-4D97-AF65-F5344CB8AC3E}">
        <p14:creationId xmlns:p14="http://schemas.microsoft.com/office/powerpoint/2010/main" val="126043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 – </a:t>
            </a:r>
            <a:r>
              <a:rPr lang="en-US" altLang="zh-CN" dirty="0" smtClean="0"/>
              <a:t>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Revisit </a:t>
            </a:r>
            <a:r>
              <a:rPr lang="en-US" dirty="0" err="1"/>
              <a:t>Xinu</a:t>
            </a:r>
            <a:r>
              <a:rPr lang="en-US" dirty="0"/>
              <a:t> scheduling </a:t>
            </a:r>
            <a:r>
              <a:rPr lang="en-US" dirty="0" smtClean="0"/>
              <a:t>invariant: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 </a:t>
            </a:r>
            <a:r>
              <a:rPr lang="en-US" dirty="0"/>
              <a:t>any time, the CPU must run the highest priority eligible </a:t>
            </a:r>
            <a:r>
              <a:rPr lang="en-US" dirty="0" smtClean="0"/>
              <a:t>process.</a:t>
            </a:r>
            <a:br>
              <a:rPr lang="en-US" dirty="0" smtClean="0"/>
            </a:br>
            <a:r>
              <a:rPr lang="en-US" dirty="0" smtClean="0"/>
              <a:t>Among </a:t>
            </a:r>
            <a:r>
              <a:rPr lang="en-US" dirty="0"/>
              <a:t>processes with equal priority, scheduling is round </a:t>
            </a:r>
            <a:r>
              <a:rPr lang="en-US" dirty="0" smtClean="0"/>
              <a:t>robin</a:t>
            </a:r>
          </a:p>
          <a:p>
            <a:endParaRPr lang="en-US" dirty="0"/>
          </a:p>
          <a:p>
            <a:r>
              <a:rPr lang="en-US" dirty="0" smtClean="0"/>
              <a:t>Problem with </a:t>
            </a:r>
            <a:r>
              <a:rPr lang="en-US" altLang="en-US" b="1" kern="0" dirty="0" err="1" smtClean="0">
                <a:latin typeface="Courier" charset="0"/>
                <a:ea typeface="ＭＳ Ｐゴシック" panose="020B0600070205080204" pitchFamily="34" charset="-128"/>
              </a:rPr>
              <a:t>resched</a:t>
            </a:r>
            <a:r>
              <a:rPr lang="en-US" altLang="en-US" b="1" kern="0" dirty="0" smtClean="0">
                <a:latin typeface="Courier" charset="0"/>
                <a:ea typeface="ＭＳ Ｐゴシック" panose="020B0600070205080204" pitchFamily="34" charset="-128"/>
              </a:rPr>
              <a:t>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PA1: Process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scheduling policy has a limitation, namely process </a:t>
            </a:r>
            <a:r>
              <a:rPr lang="en-US" dirty="0" smtClean="0"/>
              <a:t>starvation</a:t>
            </a:r>
          </a:p>
          <a:p>
            <a:r>
              <a:rPr lang="en-US" dirty="0" smtClean="0"/>
              <a:t>You </a:t>
            </a:r>
            <a:r>
              <a:rPr lang="en-US" dirty="0"/>
              <a:t>are asked to implement two different </a:t>
            </a:r>
            <a:r>
              <a:rPr lang="en-US" dirty="0" smtClean="0"/>
              <a:t>policies</a:t>
            </a:r>
          </a:p>
          <a:p>
            <a:pPr lvl="1"/>
            <a:r>
              <a:rPr lang="en-US" dirty="0"/>
              <a:t>Linux-like Scheduler (based loosely on the 2.2 Linux kernel)</a:t>
            </a:r>
          </a:p>
          <a:p>
            <a:pPr lvl="1"/>
            <a:r>
              <a:rPr lang="en-US" dirty="0" smtClean="0"/>
              <a:t>Multi</a:t>
            </a:r>
            <a:r>
              <a:rPr lang="en-US" altLang="zh-CN" dirty="0" smtClean="0"/>
              <a:t>-</a:t>
            </a:r>
            <a:r>
              <a:rPr lang="en-US" dirty="0"/>
              <a:t>queue Scheduler: a Real-Time queue and a Normal queue</a:t>
            </a:r>
          </a:p>
        </p:txBody>
      </p:sp>
    </p:spTree>
    <p:extLst>
      <p:ext uri="{BB962C8B-B14F-4D97-AF65-F5344CB8AC3E}">
        <p14:creationId xmlns:p14="http://schemas.microsoft.com/office/powerpoint/2010/main" val="131308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XINU </a:t>
            </a:r>
            <a:r>
              <a:rPr lang="en-US" altLang="zh-CN" dirty="0" smtClean="0"/>
              <a:t>C</a:t>
            </a:r>
            <a:r>
              <a:rPr lang="en-US" dirty="0" smtClean="0"/>
              <a:t>ode to </a:t>
            </a:r>
            <a:r>
              <a:rPr lang="en-US" altLang="zh-CN" dirty="0" smtClean="0"/>
              <a:t>R</a:t>
            </a:r>
            <a:r>
              <a:rPr lang="en-US" dirty="0" smtClean="0"/>
              <a:t>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relevant source code in </a:t>
            </a:r>
            <a:r>
              <a:rPr lang="en-US" dirty="0" err="1"/>
              <a:t>Xinu</a:t>
            </a:r>
            <a:endParaRPr lang="en-US" dirty="0"/>
          </a:p>
          <a:p>
            <a:pPr lvl="1"/>
            <a:r>
              <a:rPr lang="en-US" dirty="0"/>
              <a:t>Process queue management</a:t>
            </a:r>
          </a:p>
          <a:p>
            <a:pPr lvl="2"/>
            <a:r>
              <a:rPr lang="en-US" dirty="0"/>
              <a:t>h/</a:t>
            </a:r>
            <a:r>
              <a:rPr lang="en-US" dirty="0" err="1"/>
              <a:t>q.h</a:t>
            </a:r>
            <a:r>
              <a:rPr lang="en-US" dirty="0"/>
              <a:t> sys/</a:t>
            </a:r>
            <a:r>
              <a:rPr lang="en-US" dirty="0" err="1"/>
              <a:t>queue.c</a:t>
            </a:r>
            <a:r>
              <a:rPr lang="en-US" dirty="0"/>
              <a:t> sys/</a:t>
            </a:r>
            <a:r>
              <a:rPr lang="en-US" dirty="0" err="1"/>
              <a:t>insert.c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Proc. creation/suspension/resumption/termination: </a:t>
            </a:r>
          </a:p>
          <a:p>
            <a:pPr lvl="2"/>
            <a:r>
              <a:rPr lang="en-US" b="1" dirty="0"/>
              <a:t>sys/</a:t>
            </a:r>
            <a:r>
              <a:rPr lang="en-US" b="1" dirty="0" err="1"/>
              <a:t>create.c</a:t>
            </a:r>
            <a:r>
              <a:rPr lang="en-US" dirty="0"/>
              <a:t>, sys/</a:t>
            </a:r>
            <a:r>
              <a:rPr lang="en-US" dirty="0" err="1"/>
              <a:t>suspend.c</a:t>
            </a:r>
            <a:r>
              <a:rPr lang="en-US" dirty="0"/>
              <a:t> sys/</a:t>
            </a:r>
            <a:r>
              <a:rPr lang="en-US" dirty="0" err="1"/>
              <a:t>resume.c</a:t>
            </a:r>
            <a:r>
              <a:rPr lang="en-US" dirty="0"/>
              <a:t>, sys/</a:t>
            </a:r>
            <a:r>
              <a:rPr lang="en-US" dirty="0" err="1"/>
              <a:t>kill.c</a:t>
            </a:r>
            <a:endParaRPr lang="en-US" dirty="0"/>
          </a:p>
          <a:p>
            <a:pPr lvl="1"/>
            <a:r>
              <a:rPr lang="en-US" dirty="0"/>
              <a:t>Priority change</a:t>
            </a:r>
          </a:p>
          <a:p>
            <a:pPr lvl="2"/>
            <a:r>
              <a:rPr lang="en-US" dirty="0"/>
              <a:t>sys/</a:t>
            </a:r>
            <a:r>
              <a:rPr lang="en-US" dirty="0" err="1"/>
              <a:t>chprio.c</a:t>
            </a:r>
            <a:endParaRPr lang="en-US" dirty="0"/>
          </a:p>
          <a:p>
            <a:pPr lvl="1"/>
            <a:r>
              <a:rPr lang="en-US" dirty="0"/>
              <a:t>Process scheduling</a:t>
            </a:r>
          </a:p>
          <a:p>
            <a:pPr lvl="2"/>
            <a:r>
              <a:rPr lang="en-US" b="1" dirty="0"/>
              <a:t>sys/</a:t>
            </a:r>
            <a:r>
              <a:rPr lang="en-US" b="1" dirty="0" err="1"/>
              <a:t>resched.c</a:t>
            </a:r>
            <a:endParaRPr lang="en-US" b="1" dirty="0"/>
          </a:p>
          <a:p>
            <a:pPr lvl="1"/>
            <a:r>
              <a:rPr lang="en-US" dirty="0"/>
              <a:t>Other </a:t>
            </a:r>
            <a:r>
              <a:rPr lang="en-US" dirty="0" smtClean="0"/>
              <a:t>code</a:t>
            </a:r>
            <a:endParaRPr lang="en-US" dirty="0"/>
          </a:p>
          <a:p>
            <a:pPr lvl="2"/>
            <a:r>
              <a:rPr lang="en-US" b="1" dirty="0" smtClean="0"/>
              <a:t>sys/</a:t>
            </a:r>
            <a:r>
              <a:rPr lang="en-US" b="1" dirty="0" err="1" smtClean="0"/>
              <a:t>initialize.c</a:t>
            </a:r>
            <a:r>
              <a:rPr lang="en-US" dirty="0" smtClean="0"/>
              <a:t>, sys/</a:t>
            </a:r>
            <a:r>
              <a:rPr lang="en-US" dirty="0" err="1" smtClean="0"/>
              <a:t>ready.c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0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5373</TotalTime>
  <Words>1207</Words>
  <Application>Microsoft Office PowerPoint</Application>
  <PresentationFormat>On-screen Show (4:3)</PresentationFormat>
  <Paragraphs>270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Courier</vt:lpstr>
      <vt:lpstr>ＭＳ Ｐゴシック</vt:lpstr>
      <vt:lpstr>Palatino-Roman</vt:lpstr>
      <vt:lpstr>宋体</vt:lpstr>
      <vt:lpstr>Arial</vt:lpstr>
      <vt:lpstr>Calibri</vt:lpstr>
      <vt:lpstr>Calibri Light</vt:lpstr>
      <vt:lpstr>Wingdings</vt:lpstr>
      <vt:lpstr>Office Theme</vt:lpstr>
      <vt:lpstr>PowerPoint Presentation</vt:lpstr>
      <vt:lpstr>XINU Scheduling</vt:lpstr>
      <vt:lpstr>The XINU Scheduling Invariant</vt:lpstr>
      <vt:lpstr>Implementation</vt:lpstr>
      <vt:lpstr>PowerPoint Presentation</vt:lpstr>
      <vt:lpstr>What if all processes are idle?</vt:lpstr>
      <vt:lpstr>Project 1 – Process Scheduling</vt:lpstr>
      <vt:lpstr>PA1: Process Scheduling</vt:lpstr>
      <vt:lpstr>XINU Code to Read</vt:lpstr>
      <vt:lpstr>Lecture 6 Memory Management</vt:lpstr>
      <vt:lpstr>Virtual Memory Approaches</vt:lpstr>
      <vt:lpstr>PowerPoint Presentation</vt:lpstr>
      <vt:lpstr>PowerPoint Presentation</vt:lpstr>
      <vt:lpstr>When is OS Involved</vt:lpstr>
      <vt:lpstr>When is HW Involved</vt:lpstr>
      <vt:lpstr>Segmentation</vt:lpstr>
      <vt:lpstr>Fragmentation</vt:lpstr>
      <vt:lpstr>PowerPoint Presentation</vt:lpstr>
      <vt:lpstr>Fragmentation</vt:lpstr>
      <vt:lpstr>Paging</vt:lpstr>
      <vt:lpstr>Addressing</vt:lpstr>
      <vt:lpstr>Address Examples</vt:lpstr>
      <vt:lpstr>Virt =&gt; Phys Mapping </vt:lpstr>
      <vt:lpstr>Page Mapping</vt:lpstr>
      <vt:lpstr>Where are Page Tables Stored?</vt:lpstr>
      <vt:lpstr>PowerPoint Presentation</vt:lpstr>
      <vt:lpstr>Memory Accesses Again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Memory Management</dc:title>
  <dc:creator>aliang</dc:creator>
  <cp:lastModifiedBy>aliang</cp:lastModifiedBy>
  <cp:revision>110</cp:revision>
  <dcterms:created xsi:type="dcterms:W3CDTF">2015-01-26T03:01:28Z</dcterms:created>
  <dcterms:modified xsi:type="dcterms:W3CDTF">2015-09-10T02:59:52Z</dcterms:modified>
</cp:coreProperties>
</file>