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29" r:id="rId3"/>
    <p:sldId id="349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4" r:id="rId13"/>
    <p:sldId id="345" r:id="rId14"/>
    <p:sldId id="350" r:id="rId15"/>
    <p:sldId id="351" r:id="rId16"/>
    <p:sldId id="295" r:id="rId17"/>
    <p:sldId id="296" r:id="rId18"/>
    <p:sldId id="297" r:id="rId19"/>
    <p:sldId id="352" r:id="rId20"/>
    <p:sldId id="301" r:id="rId21"/>
    <p:sldId id="302" r:id="rId22"/>
    <p:sldId id="303" r:id="rId23"/>
    <p:sldId id="304" r:id="rId24"/>
    <p:sldId id="312" r:id="rId25"/>
    <p:sldId id="353" r:id="rId26"/>
    <p:sldId id="307" r:id="rId27"/>
    <p:sldId id="354" r:id="rId28"/>
    <p:sldId id="309" r:id="rId29"/>
    <p:sldId id="305" r:id="rId30"/>
    <p:sldId id="356" r:id="rId31"/>
    <p:sldId id="310" r:id="rId32"/>
    <p:sldId id="311" r:id="rId33"/>
    <p:sldId id="357" r:id="rId34"/>
    <p:sldId id="32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26"/>
    <p:restoredTop sz="82209" autoAdjust="0"/>
  </p:normalViewPr>
  <p:slideViewPr>
    <p:cSldViewPr snapToGrid="0">
      <p:cViewPr varScale="1">
        <p:scale>
          <a:sx n="87" d="100"/>
          <a:sy n="87" d="100"/>
        </p:scale>
        <p:origin x="17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A1E61-AEE0-4FFF-9B81-4E843B697C87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17F0B-7DDC-4432-9A71-2FAFCB266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7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producer with one consumer</a:t>
            </a:r>
          </a:p>
          <a:p>
            <a:endParaRPr lang="en-US" dirty="0"/>
          </a:p>
          <a:p>
            <a:r>
              <a:rPr lang="en-US" dirty="0"/>
              <a:t>How about two consumers?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17F0B-7DDC-4432-9A71-2FAFCB266FB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9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producer with one consumer</a:t>
            </a:r>
          </a:p>
          <a:p>
            <a:endParaRPr lang="en-US" dirty="0"/>
          </a:p>
          <a:p>
            <a:r>
              <a:rPr lang="en-US" dirty="0"/>
              <a:t>How about two consumers?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17F0B-7DDC-4432-9A71-2FAFCB266FB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6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producer with one consumer</a:t>
            </a:r>
          </a:p>
          <a:p>
            <a:endParaRPr lang="en-US" dirty="0"/>
          </a:p>
          <a:p>
            <a:r>
              <a:rPr lang="en-US" dirty="0"/>
              <a:t>How about two consumers?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17F0B-7DDC-4432-9A71-2FAFCB266FB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5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17F0B-7DDC-4432-9A71-2FAFCB266FB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32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17F0B-7DDC-4432-9A71-2FAFCB266FB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33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17F0B-7DDC-4432-9A71-2FAFCB266FB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3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8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3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1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1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9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4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9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D5175-1239-4298-BEBD-83A828405F0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6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Lecture 12</a:t>
            </a:r>
            <a:br>
              <a:rPr lang="en-US" altLang="zh-CN" dirty="0"/>
            </a:br>
            <a:r>
              <a:rPr lang="en-US" altLang="zh-CN" dirty="0"/>
              <a:t>Condition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3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Mutual exclusion (e.g., A and B don’t run at same time)</a:t>
            </a:r>
          </a:p>
          <a:p>
            <a:pPr lvl="1"/>
            <a:r>
              <a:rPr lang="en-US" dirty="0"/>
              <a:t>solved with locks</a:t>
            </a:r>
          </a:p>
          <a:p>
            <a:r>
              <a:rPr lang="en-US" dirty="0"/>
              <a:t>Ordering (e.g., B runs after A)</a:t>
            </a:r>
          </a:p>
          <a:p>
            <a:pPr lvl="1"/>
            <a:r>
              <a:rPr lang="en-US" dirty="0"/>
              <a:t>solved with condition variables</a:t>
            </a:r>
          </a:p>
        </p:txBody>
      </p:sp>
    </p:spTree>
    <p:extLst>
      <p:ext uri="{BB962C8B-B14F-4D97-AF65-F5344CB8AC3E}">
        <p14:creationId xmlns:p14="http://schemas.microsoft.com/office/powerpoint/2010/main" val="4087602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CV’s are more like channels than variables.</a:t>
            </a:r>
          </a:p>
          <a:p>
            <a:r>
              <a:rPr lang="en-US" dirty="0"/>
              <a:t>B waits for a signal on channel before running.</a:t>
            </a:r>
          </a:p>
          <a:p>
            <a:r>
              <a:rPr lang="en-US" dirty="0"/>
              <a:t>A sends signal when it is time for B to run.</a:t>
            </a:r>
          </a:p>
          <a:p>
            <a:endParaRPr lang="en-US" dirty="0"/>
          </a:p>
          <a:p>
            <a:r>
              <a:rPr lang="en-US" dirty="0"/>
              <a:t>A CV also has a queue of waiting threads.</a:t>
            </a:r>
          </a:p>
          <a:p>
            <a:endParaRPr lang="en-US" dirty="0"/>
          </a:p>
          <a:p>
            <a:r>
              <a:rPr lang="en-US" dirty="0"/>
              <a:t>A CV is usually PAIRED with some kind of state variable.</a:t>
            </a:r>
          </a:p>
        </p:txBody>
      </p:sp>
    </p:spTree>
    <p:extLst>
      <p:ext uri="{BB962C8B-B14F-4D97-AF65-F5344CB8AC3E}">
        <p14:creationId xmlns:p14="http://schemas.microsoft.com/office/powerpoint/2010/main" val="2142907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and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wait(</a:t>
            </a:r>
            <a:r>
              <a:rPr lang="en-US" dirty="0" err="1"/>
              <a:t>cond_t</a:t>
            </a:r>
            <a:r>
              <a:rPr lang="en-US" dirty="0"/>
              <a:t> *cv, </a:t>
            </a:r>
            <a:r>
              <a:rPr lang="en-US" dirty="0" err="1"/>
              <a:t>mutex_t</a:t>
            </a:r>
            <a:r>
              <a:rPr lang="en-US" dirty="0"/>
              <a:t> *lock)</a:t>
            </a:r>
          </a:p>
          <a:p>
            <a:pPr lvl="1"/>
            <a:r>
              <a:rPr lang="en-US" dirty="0"/>
              <a:t>assumes the lock is held when wait() is called</a:t>
            </a:r>
          </a:p>
          <a:p>
            <a:pPr lvl="1"/>
            <a:r>
              <a:rPr lang="en-US" dirty="0"/>
              <a:t>puts caller to sleep + releases the lock (atomically)</a:t>
            </a:r>
          </a:p>
          <a:p>
            <a:pPr lvl="1"/>
            <a:r>
              <a:rPr lang="en-US" dirty="0"/>
              <a:t>when awoken, reacquires lock before returning</a:t>
            </a:r>
          </a:p>
          <a:p>
            <a:r>
              <a:rPr lang="en-US" dirty="0"/>
              <a:t>signal(</a:t>
            </a:r>
            <a:r>
              <a:rPr lang="en-US" dirty="0" err="1"/>
              <a:t>cond_t</a:t>
            </a:r>
            <a:r>
              <a:rPr lang="en-US" dirty="0"/>
              <a:t> *cv)</a:t>
            </a:r>
          </a:p>
          <a:p>
            <a:pPr lvl="1"/>
            <a:r>
              <a:rPr lang="en-US" dirty="0"/>
              <a:t>wake a single waiting thread (if &gt;= 1 thread is waiting)</a:t>
            </a:r>
          </a:p>
          <a:p>
            <a:pPr lvl="1"/>
            <a:r>
              <a:rPr lang="en-US" dirty="0"/>
              <a:t>if there is no waiting thread, just return w/o doing anything</a:t>
            </a:r>
          </a:p>
        </p:txBody>
      </p:sp>
    </p:spTree>
    <p:extLst>
      <p:ext uri="{BB962C8B-B14F-4D97-AF65-F5344CB8AC3E}">
        <p14:creationId xmlns:p14="http://schemas.microsoft.com/office/powerpoint/2010/main" val="23068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Example: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pthread_t</a:t>
            </a:r>
            <a:r>
              <a:rPr lang="en-US" dirty="0"/>
              <a:t> p1, p2;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("main: begin [balance = %d]\n", balance);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Pthread_create</a:t>
            </a:r>
            <a:r>
              <a:rPr lang="en-US" dirty="0"/>
              <a:t>(&amp;p1, NULL, </a:t>
            </a:r>
            <a:r>
              <a:rPr lang="en-US" dirty="0" err="1"/>
              <a:t>mythread</a:t>
            </a:r>
            <a:r>
              <a:rPr lang="en-US" dirty="0"/>
              <a:t>, "A");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Pthread_create</a:t>
            </a:r>
            <a:r>
              <a:rPr lang="en-US" dirty="0"/>
              <a:t>(&amp;p2, NULL, </a:t>
            </a:r>
            <a:r>
              <a:rPr lang="en-US" dirty="0" err="1"/>
              <a:t>mythread</a:t>
            </a:r>
            <a:r>
              <a:rPr lang="en-US" dirty="0"/>
              <a:t>, "B");</a:t>
            </a:r>
          </a:p>
          <a:p>
            <a:pPr marL="0" indent="0">
              <a:buNone/>
            </a:pPr>
            <a:r>
              <a:rPr lang="en-US" dirty="0"/>
              <a:t> // join waits for the threads to finish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Pthread_join</a:t>
            </a:r>
            <a:r>
              <a:rPr lang="en-US" dirty="0"/>
              <a:t>(p1, NULL);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Pthread_join</a:t>
            </a:r>
            <a:r>
              <a:rPr lang="en-US" dirty="0"/>
              <a:t>(p2, NULL);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("main: done\n [balance: %d]\n [should: %d]\n",</a:t>
            </a:r>
          </a:p>
          <a:p>
            <a:pPr marL="0" indent="0">
              <a:buNone/>
            </a:pPr>
            <a:r>
              <a:rPr lang="en-US" dirty="0"/>
              <a:t> balance, max*2);</a:t>
            </a:r>
          </a:p>
          <a:p>
            <a:pPr marL="0" indent="0">
              <a:buNone/>
            </a:pPr>
            <a:r>
              <a:rPr lang="en-US" dirty="0"/>
              <a:t> return 0;</a:t>
            </a:r>
          </a:p>
        </p:txBody>
      </p:sp>
    </p:spTree>
    <p:extLst>
      <p:ext uri="{BB962C8B-B14F-4D97-AF65-F5344CB8AC3E}">
        <p14:creationId xmlns:p14="http://schemas.microsoft.com/office/powerpoint/2010/main" val="1264429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Join with CV’s (</a:t>
            </a:r>
            <a:r>
              <a:rPr lang="en-US" altLang="zh-CN" dirty="0"/>
              <a:t>Correct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thread_exit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done = 1;            //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(&amp;c);     // 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    // 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while (done == 0)    //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(&amp;c, &amp;m); // 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  // z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97291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Join with CV’s (wrong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thread_exit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done = 1;            //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(&amp;c);     // 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    // 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(done == 0)       //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(&amp;c, &amp;m); // 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  // z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82506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Join with CV’s (wrong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thread_exit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  //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(&amp;c);   // 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// 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  //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(&amp;c, &amp;m); // 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// z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037457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Join with CV’s (wrong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thread_exit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done = 1;            // a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(&amp;c);     // b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thread_join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if (done == 0)       // x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(&amp;c, &amp;m); // y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08291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Rule of Thumb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state in addition to CV’s</a:t>
            </a:r>
          </a:p>
          <a:p>
            <a:pPr lvl="1"/>
            <a:r>
              <a:rPr lang="en-US" dirty="0"/>
              <a:t>CV’s are used to nudge threads when state changes.</a:t>
            </a:r>
          </a:p>
          <a:p>
            <a:pPr lvl="1"/>
            <a:r>
              <a:rPr lang="en-US" dirty="0"/>
              <a:t>If state is already as needed, don’t wait for a nudge!</a:t>
            </a:r>
          </a:p>
          <a:p>
            <a:r>
              <a:rPr lang="en-US" dirty="0"/>
              <a:t>Always hold the lock while calling wait and signal</a:t>
            </a:r>
          </a:p>
        </p:txBody>
      </p:sp>
    </p:spTree>
    <p:extLst>
      <p:ext uri="{BB962C8B-B14F-4D97-AF65-F5344CB8AC3E}">
        <p14:creationId xmlns:p14="http://schemas.microsoft.com/office/powerpoint/2010/main" val="3716491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Join with CV’s (</a:t>
            </a:r>
            <a:r>
              <a:rPr lang="en-US" altLang="zh-CN" dirty="0"/>
              <a:t>Correct?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thread_exit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done = 1;            //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(&amp;c);     // 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    // 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(done == 0)       //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(&amp;c, &amp;m); // 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  // z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4828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lecture: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Controlling interrupts</a:t>
            </a:r>
          </a:p>
          <a:p>
            <a:r>
              <a:rPr lang="en-US" dirty="0"/>
              <a:t>Test and set (atomic exchange)</a:t>
            </a:r>
          </a:p>
          <a:p>
            <a:r>
              <a:rPr lang="en-US" dirty="0"/>
              <a:t>Compare and swap</a:t>
            </a:r>
          </a:p>
          <a:p>
            <a:r>
              <a:rPr lang="en-US" dirty="0"/>
              <a:t>Load linked and store conditional</a:t>
            </a:r>
          </a:p>
          <a:p>
            <a:r>
              <a:rPr lang="en-US" dirty="0"/>
              <a:t>Fetch and add and ticket locks</a:t>
            </a:r>
          </a:p>
        </p:txBody>
      </p:sp>
    </p:spTree>
    <p:extLst>
      <p:ext uri="{BB962C8B-B14F-4D97-AF65-F5344CB8AC3E}">
        <p14:creationId xmlns:p14="http://schemas.microsoft.com/office/powerpoint/2010/main" val="3213079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Join with CV’s (</a:t>
            </a:r>
            <a:r>
              <a:rPr lang="en-US" altLang="zh-CN" dirty="0"/>
              <a:t>Correct?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thread_exit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done = 1;            //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(&amp;c);     // 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    // 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(done == 0)       //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(&amp;c, &amp;m); // 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  // z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39180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Join with CV’s (</a:t>
            </a:r>
            <a:r>
              <a:rPr lang="en-US" altLang="zh-CN" dirty="0"/>
              <a:t>Correct?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thread_exit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done = 1;            //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(&amp;c);     // 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    // 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(done == 0)       //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(&amp;c, &amp;m); // 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  // z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42216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Producer/Consumer Problem</a:t>
            </a:r>
            <a:br>
              <a:rPr lang="en-US" dirty="0"/>
            </a:br>
            <a:r>
              <a:rPr lang="en-US" dirty="0"/>
              <a:t>Example: UNIX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pipe may have many writers and readers.</a:t>
            </a:r>
          </a:p>
          <a:p>
            <a:r>
              <a:rPr lang="en-US" dirty="0"/>
              <a:t>Internally, there is a finite-sized buffer.</a:t>
            </a:r>
          </a:p>
          <a:p>
            <a:r>
              <a:rPr lang="en-US" dirty="0"/>
              <a:t>Writers add data to the buffer.</a:t>
            </a:r>
          </a:p>
          <a:p>
            <a:r>
              <a:rPr lang="en-US" dirty="0"/>
              <a:t>Readers remove data from the buffer.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reads/writes to buffer require locking</a:t>
            </a:r>
          </a:p>
          <a:p>
            <a:pPr lvl="1"/>
            <a:r>
              <a:rPr lang="en-US" dirty="0"/>
              <a:t>when buffers are full, writers must wait</a:t>
            </a:r>
          </a:p>
          <a:p>
            <a:pPr lvl="1"/>
            <a:r>
              <a:rPr lang="en-US" dirty="0"/>
              <a:t>when buffers are empty, readers must wait</a:t>
            </a:r>
          </a:p>
        </p:txBody>
      </p:sp>
    </p:spTree>
    <p:extLst>
      <p:ext uri="{BB962C8B-B14F-4D97-AF65-F5344CB8AC3E}">
        <p14:creationId xmlns:p14="http://schemas.microsoft.com/office/powerpoint/2010/main" val="90818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Producer/Consumer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Producers generate data (like pipe writers).</a:t>
            </a:r>
          </a:p>
          <a:p>
            <a:r>
              <a:rPr lang="en-US" dirty="0"/>
              <a:t>Consumers grab data and process it (like pipe readers).</a:t>
            </a:r>
          </a:p>
          <a:p>
            <a:r>
              <a:rPr lang="en-US" dirty="0"/>
              <a:t>Producer/consumer problems are frequent in systems.</a:t>
            </a:r>
          </a:p>
          <a:p>
            <a:pPr lvl="1"/>
            <a:r>
              <a:rPr lang="en-US" dirty="0"/>
              <a:t>Pipes</a:t>
            </a:r>
          </a:p>
          <a:p>
            <a:pPr lvl="1"/>
            <a:r>
              <a:rPr lang="en-US" dirty="0"/>
              <a:t>Web servers</a:t>
            </a:r>
          </a:p>
          <a:p>
            <a:pPr lvl="1"/>
            <a:r>
              <a:rPr lang="en-US" dirty="0"/>
              <a:t>Memory allocators</a:t>
            </a:r>
          </a:p>
          <a:p>
            <a:pPr lvl="1"/>
            <a:r>
              <a:rPr lang="en-US" dirty="0"/>
              <a:t>Device I/O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30451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get/put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put(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assert(count == 0);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count =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buffer = value;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get()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assert(count == 1);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count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buffer;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4865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v0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825625"/>
            <a:ext cx="50009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*consumer(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loops)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loops;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get(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45156" y="1825625"/>
            <a:ext cx="48203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*producer(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loops)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loops;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put(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9791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v1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825624"/>
            <a:ext cx="500097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*consumer(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loops)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loops;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//c1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(count == 0)  //c2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(&amp;C, &amp;m);  //c3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get();      //c4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(&amp;C);      //c5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//c6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45156" y="1825625"/>
            <a:ext cx="48203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*producer(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loops)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loops;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  //p1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(count == 1)         //p2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(&amp;C, &amp;m);    //p3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put(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//p4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(&amp;C);        //p5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//p6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3354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825625"/>
            <a:ext cx="5000978" cy="4891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*consumer(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loops)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loops;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//c1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while (count == 0)    //c2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(&amp;C, &amp;m);  //c3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get();      //c4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(&amp;C);      //c5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//c6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45156" y="1825625"/>
            <a:ext cx="48203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*producer(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loops)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loops;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  //p1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while (count == 1)      //p2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(&amp;C, &amp;m);    //p3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put(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//p4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(&amp;C);        //p5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//p6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6410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639528" cy="1325563"/>
          </a:xfrm>
        </p:spPr>
        <p:txBody>
          <a:bodyPr>
            <a:normAutofit/>
          </a:bodyPr>
          <a:lstStyle/>
          <a:p>
            <a:r>
              <a:rPr lang="en-US" dirty="0"/>
              <a:t>Better solution (usually): use two CVs</a:t>
            </a:r>
            <a:br>
              <a:rPr lang="en-US" dirty="0"/>
            </a:br>
            <a:r>
              <a:rPr lang="en-US" dirty="0"/>
              <a:t>Solution v3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825625"/>
            <a:ext cx="5000978" cy="4944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*consumer(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loops)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while (1)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//c1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while (count == 0)    //c2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(&amp;F, &amp;m);  //c3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get();      //c4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(&amp;E);      //c5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//c6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45156" y="1825625"/>
            <a:ext cx="48203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*producer(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loops)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loops;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  //p1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while (count == 1)      //p2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(&amp;E, &amp;m);    //p3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put(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//p4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(&amp;F);        //p5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//p6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388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rules of thumb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state in addition to CV’s</a:t>
            </a:r>
          </a:p>
          <a:p>
            <a:r>
              <a:rPr lang="en-US" dirty="0"/>
              <a:t>Always do wait/signal with lock held</a:t>
            </a:r>
          </a:p>
          <a:p>
            <a:r>
              <a:rPr lang="en-US" dirty="0"/>
              <a:t>Whenever you acquire a lock, recheck state</a:t>
            </a:r>
          </a:p>
        </p:txBody>
      </p:sp>
    </p:spTree>
    <p:extLst>
      <p:ext uri="{BB962C8B-B14F-4D97-AF65-F5344CB8AC3E}">
        <p14:creationId xmlns:p14="http://schemas.microsoft.com/office/powerpoint/2010/main" val="170916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8800"/>
            <a:ext cx="8286750" cy="5618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flag;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guard;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queue_t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*q;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lock_init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*m)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m-&gt;flag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m-&gt;guard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queue_init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(m-&gt;q);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6343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get/put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put(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buffer[fill] = value;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fill = (fill + 1) % max;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count ++;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get()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buffer[use];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use = (use + 1) % max;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count -;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7999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v4 (final)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825624"/>
            <a:ext cx="500097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*consumer(void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while (1)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//c1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while (count == 0)    //c2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(&amp;F, &amp;m);  //c3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get();      //c4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(&amp;E);      //c5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//c6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45156" y="1825625"/>
            <a:ext cx="48203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*producer(void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loops;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  //p1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while (count == max  )  //p2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(&amp;E, &amp;m);    //p3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put(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//p4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(&amp;F);        //p5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//p6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5027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v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02537"/>
            <a:ext cx="5000978" cy="525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*consumer(void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while (1)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//c1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numfull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== 0)  //c2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(&amp;F, &amp;m);  //c3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//c3a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get();      //c4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//c5a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(&amp;E);      //c5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//c6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45156" y="1702537"/>
            <a:ext cx="4820356" cy="4891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*producer(void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loops;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  //p1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numfull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== max)  //p2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(&amp;E, &amp;m);    //p3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//p3a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put(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//p4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  //p5a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(&amp;F);        //p5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//p6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8734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wake the right thread?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wait(</a:t>
            </a:r>
            <a:r>
              <a:rPr lang="en-US" dirty="0" err="1"/>
              <a:t>cond_t</a:t>
            </a:r>
            <a:r>
              <a:rPr lang="en-US" dirty="0"/>
              <a:t> *cv, </a:t>
            </a:r>
            <a:r>
              <a:rPr lang="en-US" dirty="0" err="1"/>
              <a:t>mutex_t</a:t>
            </a:r>
            <a:r>
              <a:rPr lang="en-US" dirty="0"/>
              <a:t> *lock)</a:t>
            </a:r>
          </a:p>
          <a:p>
            <a:pPr lvl="1"/>
            <a:r>
              <a:rPr lang="en-US" dirty="0"/>
              <a:t>assumes the lock is held when wait() is called</a:t>
            </a:r>
          </a:p>
          <a:p>
            <a:pPr lvl="1"/>
            <a:r>
              <a:rPr lang="en-US" dirty="0"/>
              <a:t>puts caller to sleep + releases the lock (atomically)</a:t>
            </a:r>
          </a:p>
          <a:p>
            <a:pPr lvl="1"/>
            <a:r>
              <a:rPr lang="en-US" dirty="0"/>
              <a:t>when awoken, reacquires lock before returning</a:t>
            </a:r>
          </a:p>
          <a:p>
            <a:r>
              <a:rPr lang="en-US" dirty="0"/>
              <a:t>signal(</a:t>
            </a:r>
            <a:r>
              <a:rPr lang="en-US" dirty="0" err="1"/>
              <a:t>cond_t</a:t>
            </a:r>
            <a:r>
              <a:rPr lang="en-US" dirty="0"/>
              <a:t> *cv)</a:t>
            </a:r>
          </a:p>
          <a:p>
            <a:pPr lvl="1"/>
            <a:r>
              <a:rPr lang="en-US" dirty="0"/>
              <a:t>wake a single waiting thread (if &gt;= 1 thread is waiting)</a:t>
            </a:r>
          </a:p>
          <a:p>
            <a:pPr lvl="1"/>
            <a:r>
              <a:rPr lang="en-US" dirty="0"/>
              <a:t>if there is no waiting thread, just return, doing nothing </a:t>
            </a:r>
          </a:p>
          <a:p>
            <a:r>
              <a:rPr lang="en-US" dirty="0"/>
              <a:t>broadcast(</a:t>
            </a:r>
            <a:r>
              <a:rPr lang="en-US" dirty="0" err="1"/>
              <a:t>cond_t</a:t>
            </a:r>
            <a:r>
              <a:rPr lang="en-US" dirty="0"/>
              <a:t> *cv)</a:t>
            </a:r>
          </a:p>
          <a:p>
            <a:pPr lvl="1"/>
            <a:r>
              <a:rPr lang="en-US" dirty="0"/>
              <a:t>wake all waiting threads (if &gt;= 1 thread is waiting)</a:t>
            </a:r>
          </a:p>
          <a:p>
            <a:pPr lvl="1"/>
            <a:r>
              <a:rPr lang="en-US" dirty="0"/>
              <a:t>if there are no waiting thread, just return, doing nothing</a:t>
            </a:r>
          </a:p>
        </p:txBody>
      </p:sp>
    </p:spTree>
    <p:extLst>
      <p:ext uri="{BB962C8B-B14F-4D97-AF65-F5344CB8AC3E}">
        <p14:creationId xmlns:p14="http://schemas.microsoft.com/office/powerpoint/2010/main" val="581696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Concurrency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3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8800"/>
            <a:ext cx="8286750" cy="5618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lock(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*m)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while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TestAndSet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(&amp;m-&gt;guard, 1) == 1)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; //acquire guard lock by spinning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if (m-&gt;flag == 0)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m-&gt;flag = 1; // lock is acquired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m-&gt;guard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queue_add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(m-&gt;q,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gettid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setpark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m-&gt;guard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park();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144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8800"/>
            <a:ext cx="8286750" cy="5618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unlock(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*m)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while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TestAndSet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(&amp;m-&gt;guard, 1) == 1)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; //acquire guard lock by spinning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queue_empty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(m-&gt;q))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m-&gt;flag = 0; // let go of lock; no one wants it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// hold lock (for next thread!)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unpark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queue_remove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(m-&gt;q));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m-&gt;guard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468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Support on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altLang="zh-CN" dirty="0"/>
              <a:t>Linux</a:t>
            </a:r>
            <a:r>
              <a:rPr lang="en-US" dirty="0"/>
              <a:t>, OS provides two calls: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futex_wait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(address, expected) </a:t>
            </a:r>
            <a:r>
              <a:rPr lang="en-US" dirty="0"/>
              <a:t>puts the calling thread to sleep, assuming the value at address is equal to expected. If it is not equal, the call returns immediately.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futex_wake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(address) </a:t>
            </a:r>
            <a:r>
              <a:rPr lang="en-US" dirty="0"/>
              <a:t>wakes one thread that is waiting on the queue.</a:t>
            </a:r>
          </a:p>
        </p:txBody>
      </p:sp>
    </p:spTree>
    <p:extLst>
      <p:ext uri="{BB962C8B-B14F-4D97-AF65-F5344CB8AC3E}">
        <p14:creationId xmlns:p14="http://schemas.microsoft.com/office/powerpoint/2010/main" val="122184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00"/>
            <a:ext cx="8515350" cy="6049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lock(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*m)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/* Bit 31 was clear, we got the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fastpath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*/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atomic_bit_test_set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31) == 0) return;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atomic_increment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while (1)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atomic_bit_test_set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(m, 31) == 0)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atomic_decrement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(m);    return;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/* We have to wait now. First make sure the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futex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we are monitoring is truly negative (i.e. locked). */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v = *m;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(v &gt;= 0)    continue;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futex_wait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(m, v);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29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8800"/>
            <a:ext cx="8388350" cy="5618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unlock(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*m)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/* Adding 0x80000000 to the counter results in 0 if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&amp; only if there are not other interested threads */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atomic_add_zero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0x80000000))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/* There are other threads waiting for this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wake one of them up. */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futex_wake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9548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Usage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Concurrent Counters</a:t>
            </a:r>
          </a:p>
          <a:p>
            <a:r>
              <a:rPr lang="en-US" dirty="0"/>
              <a:t>Concurrent Linked Lists</a:t>
            </a:r>
          </a:p>
          <a:p>
            <a:r>
              <a:rPr lang="en-US" dirty="0"/>
              <a:t>Concurrent Queues </a:t>
            </a:r>
          </a:p>
          <a:p>
            <a:r>
              <a:rPr lang="en-US" dirty="0"/>
              <a:t>Concurrent Hash Table</a:t>
            </a:r>
          </a:p>
        </p:txBody>
      </p:sp>
    </p:spTree>
    <p:extLst>
      <p:ext uri="{BB962C8B-B14F-4D97-AF65-F5344CB8AC3E}">
        <p14:creationId xmlns:p14="http://schemas.microsoft.com/office/powerpoint/2010/main" val="331575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9897</TotalTime>
  <Words>2834</Words>
  <Application>Microsoft Macintosh PowerPoint</Application>
  <PresentationFormat>On-screen Show (4:3)</PresentationFormat>
  <Paragraphs>394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Office Theme</vt:lpstr>
      <vt:lpstr>Lecture 12 Condition variables</vt:lpstr>
      <vt:lpstr>Last lecture: Locks</vt:lpstr>
      <vt:lpstr>PowerPoint Presentation</vt:lpstr>
      <vt:lpstr>PowerPoint Presentation</vt:lpstr>
      <vt:lpstr>PowerPoint Presentation</vt:lpstr>
      <vt:lpstr>Different Support on Linux</vt:lpstr>
      <vt:lpstr>PowerPoint Presentation</vt:lpstr>
      <vt:lpstr>PowerPoint Presentation</vt:lpstr>
      <vt:lpstr>Lock Usage Examples</vt:lpstr>
      <vt:lpstr>Concurrency Objectives</vt:lpstr>
      <vt:lpstr>Condition Variables</vt:lpstr>
      <vt:lpstr>wait and signal</vt:lpstr>
      <vt:lpstr>Ordering Example: Join</vt:lpstr>
      <vt:lpstr>Implementing Join with CV’s (Correct)</vt:lpstr>
      <vt:lpstr>Implementing Join with CV’s (wrong 1)</vt:lpstr>
      <vt:lpstr>Implementing Join with CV’s (wrong 2)</vt:lpstr>
      <vt:lpstr>Implementing Join with CV’s (wrong 3)</vt:lpstr>
      <vt:lpstr>Good Rule of Thumb</vt:lpstr>
      <vt:lpstr>Implementing Join with CV’s (Correct?)</vt:lpstr>
      <vt:lpstr>Implementing Join with CV’s (Correct?)</vt:lpstr>
      <vt:lpstr>Implementing Join with CV’s (Correct?)</vt:lpstr>
      <vt:lpstr>Producer/Consumer Problem Example: UNIX Pipes</vt:lpstr>
      <vt:lpstr>Producer/Consumer Problem</vt:lpstr>
      <vt:lpstr>Queue get/put</vt:lpstr>
      <vt:lpstr>Solution v0</vt:lpstr>
      <vt:lpstr>Solution v1</vt:lpstr>
      <vt:lpstr>Solution v2</vt:lpstr>
      <vt:lpstr>Better solution (usually): use two CVs Solution v3</vt:lpstr>
      <vt:lpstr>Summary: rules of thumb </vt:lpstr>
      <vt:lpstr>Queue get/put</vt:lpstr>
      <vt:lpstr>Solution v4 (final)</vt:lpstr>
      <vt:lpstr>Solution v5</vt:lpstr>
      <vt:lpstr>How to wake the right thread?</vt:lpstr>
      <vt:lpstr>Next: Concurrency bugs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aliang</dc:creator>
  <cp:lastModifiedBy>PATRICK MORRISON</cp:lastModifiedBy>
  <cp:revision>108</cp:revision>
  <dcterms:created xsi:type="dcterms:W3CDTF">2015-02-15T07:58:26Z</dcterms:created>
  <dcterms:modified xsi:type="dcterms:W3CDTF">2019-10-02T12:14:12Z</dcterms:modified>
</cp:coreProperties>
</file>