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39" r:id="rId3"/>
    <p:sldId id="289" r:id="rId4"/>
    <p:sldId id="290" r:id="rId5"/>
    <p:sldId id="291" r:id="rId6"/>
    <p:sldId id="341" r:id="rId7"/>
    <p:sldId id="292" r:id="rId8"/>
    <p:sldId id="293" r:id="rId9"/>
    <p:sldId id="342" r:id="rId10"/>
    <p:sldId id="343" r:id="rId11"/>
    <p:sldId id="316" r:id="rId12"/>
    <p:sldId id="317" r:id="rId13"/>
    <p:sldId id="294" r:id="rId14"/>
    <p:sldId id="295" r:id="rId15"/>
    <p:sldId id="296" r:id="rId16"/>
    <p:sldId id="297" r:id="rId17"/>
    <p:sldId id="298" r:id="rId18"/>
    <p:sldId id="299" r:id="rId19"/>
    <p:sldId id="300" r:id="rId20"/>
    <p:sldId id="263" r:id="rId21"/>
    <p:sldId id="264" r:id="rId22"/>
    <p:sldId id="265" r:id="rId23"/>
    <p:sldId id="266" r:id="rId24"/>
    <p:sldId id="340" r:id="rId25"/>
    <p:sldId id="286" r:id="rId26"/>
    <p:sldId id="287" r:id="rId27"/>
    <p:sldId id="288" r:id="rId28"/>
    <p:sldId id="268" r:id="rId29"/>
    <p:sldId id="269" r:id="rId30"/>
    <p:sldId id="270" r:id="rId31"/>
    <p:sldId id="271" r:id="rId32"/>
    <p:sldId id="272" r:id="rId33"/>
    <p:sldId id="273" r:id="rId34"/>
    <p:sldId id="274" r:id="rId35"/>
    <p:sldId id="275" r:id="rId36"/>
    <p:sldId id="279" r:id="rId37"/>
    <p:sldId id="280" r:id="rId38"/>
    <p:sldId id="278" r:id="rId39"/>
    <p:sldId id="281" r:id="rId40"/>
    <p:sldId id="282" r:id="rId41"/>
    <p:sldId id="277" r:id="rId42"/>
    <p:sldId id="276" r:id="rId43"/>
    <p:sldId id="283" r:id="rId44"/>
    <p:sldId id="2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5"/>
    <p:restoredTop sz="78452" autoAdjust="0"/>
  </p:normalViewPr>
  <p:slideViewPr>
    <p:cSldViewPr snapToGrid="0">
      <p:cViewPr varScale="1">
        <p:scale>
          <a:sx n="62" d="100"/>
          <a:sy n="62"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ECACE-7B6B-48DD-90B6-C99F1ACE70E8}" type="datetimeFigureOut">
              <a:rPr lang="en-US" smtClean="0"/>
              <a:t>10/3/19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0AFE9-406D-4BBE-B2DA-D20E41BFB03F}" type="slidenum">
              <a:rPr lang="en-US" smtClean="0"/>
              <a:t>‹#›</a:t>
            </a:fld>
            <a:endParaRPr lang="en-US"/>
          </a:p>
        </p:txBody>
      </p:sp>
    </p:spTree>
    <p:extLst>
      <p:ext uri="{BB962C8B-B14F-4D97-AF65-F5344CB8AC3E}">
        <p14:creationId xmlns:p14="http://schemas.microsoft.com/office/powerpoint/2010/main" val="235722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 0, so parent waits</a:t>
            </a:r>
          </a:p>
        </p:txBody>
      </p:sp>
      <p:sp>
        <p:nvSpPr>
          <p:cNvPr id="4" name="Slide Number Placeholder 3"/>
          <p:cNvSpPr>
            <a:spLocks noGrp="1"/>
          </p:cNvSpPr>
          <p:nvPr>
            <p:ph type="sldNum" sz="quarter" idx="5"/>
          </p:nvPr>
        </p:nvSpPr>
        <p:spPr/>
        <p:txBody>
          <a:bodyPr/>
          <a:lstStyle/>
          <a:p>
            <a:fld id="{8E40AFE9-406D-4BBE-B2DA-D20E41BFB03F}" type="slidenum">
              <a:rPr lang="en-US" smtClean="0"/>
              <a:t>8</a:t>
            </a:fld>
            <a:endParaRPr lang="en-US"/>
          </a:p>
        </p:txBody>
      </p:sp>
    </p:spTree>
    <p:extLst>
      <p:ext uri="{BB962C8B-B14F-4D97-AF65-F5344CB8AC3E}">
        <p14:creationId xmlns:p14="http://schemas.microsoft.com/office/powerpoint/2010/main" val="351180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17F0B-7DDC-4432-9A71-2FAFCB266FB9}" type="slidenum">
              <a:rPr lang="en-US" smtClean="0"/>
              <a:t>12</a:t>
            </a:fld>
            <a:endParaRPr lang="en-US"/>
          </a:p>
        </p:txBody>
      </p:sp>
    </p:spTree>
    <p:extLst>
      <p:ext uri="{BB962C8B-B14F-4D97-AF65-F5344CB8AC3E}">
        <p14:creationId xmlns:p14="http://schemas.microsoft.com/office/powerpoint/2010/main" val="124413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void </a:t>
            </a:r>
            <a:r>
              <a:rPr lang="en-US" dirty="0" err="1"/>
              <a:t>Zem_wait</a:t>
            </a:r>
            <a:r>
              <a:rPr lang="en-US" dirty="0"/>
              <a:t>(</a:t>
            </a:r>
            <a:r>
              <a:rPr lang="en-US" dirty="0" err="1"/>
              <a:t>Zem_t</a:t>
            </a:r>
            <a:r>
              <a:rPr lang="en-US" dirty="0"/>
              <a:t> *s) {</a:t>
            </a:r>
          </a:p>
          <a:p>
            <a:r>
              <a:rPr lang="en-US" dirty="0"/>
              <a:t>15 </a:t>
            </a:r>
            <a:r>
              <a:rPr lang="en-US" dirty="0" err="1"/>
              <a:t>Mutex_lock</a:t>
            </a:r>
            <a:r>
              <a:rPr lang="en-US" dirty="0"/>
              <a:t>(&amp;s-&gt;lock);</a:t>
            </a:r>
          </a:p>
          <a:p>
            <a:r>
              <a:rPr lang="en-US" dirty="0"/>
              <a:t>16 while (s-&gt;value &lt;= 0)</a:t>
            </a:r>
          </a:p>
          <a:p>
            <a:r>
              <a:rPr lang="en-US" dirty="0"/>
              <a:t>17 </a:t>
            </a:r>
            <a:r>
              <a:rPr lang="en-US" dirty="0" err="1"/>
              <a:t>Cond_wait</a:t>
            </a:r>
            <a:r>
              <a:rPr lang="en-US" dirty="0"/>
              <a:t>(&amp;s-&gt;</a:t>
            </a:r>
            <a:r>
              <a:rPr lang="en-US" dirty="0" err="1"/>
              <a:t>cond</a:t>
            </a:r>
            <a:r>
              <a:rPr lang="en-US" dirty="0"/>
              <a:t>, &amp;s-&gt;lock);</a:t>
            </a:r>
          </a:p>
          <a:p>
            <a:r>
              <a:rPr lang="en-US" dirty="0"/>
              <a:t>18 s-&gt;value--;</a:t>
            </a:r>
          </a:p>
          <a:p>
            <a:r>
              <a:rPr lang="en-US" dirty="0"/>
              <a:t>19 </a:t>
            </a:r>
            <a:r>
              <a:rPr lang="en-US" dirty="0" err="1"/>
              <a:t>Mutex_unlock</a:t>
            </a:r>
            <a:r>
              <a:rPr lang="en-US" dirty="0"/>
              <a:t>(&amp;s-&gt;lock);</a:t>
            </a:r>
          </a:p>
          <a:p>
            <a:r>
              <a:rPr lang="en-US" dirty="0"/>
              <a:t>20 }</a:t>
            </a:r>
          </a:p>
          <a:p>
            <a:r>
              <a:rPr lang="en-US" dirty="0"/>
              <a:t>21</a:t>
            </a:r>
          </a:p>
          <a:p>
            <a:r>
              <a:rPr lang="en-US" dirty="0"/>
              <a:t>22 void </a:t>
            </a:r>
            <a:r>
              <a:rPr lang="en-US" dirty="0" err="1"/>
              <a:t>Zem_post</a:t>
            </a:r>
            <a:r>
              <a:rPr lang="en-US" dirty="0"/>
              <a:t>(</a:t>
            </a:r>
            <a:r>
              <a:rPr lang="en-US" dirty="0" err="1"/>
              <a:t>Zem_t</a:t>
            </a:r>
            <a:r>
              <a:rPr lang="en-US" dirty="0"/>
              <a:t> *s) {</a:t>
            </a:r>
          </a:p>
          <a:p>
            <a:r>
              <a:rPr lang="en-US" dirty="0"/>
              <a:t>23 </a:t>
            </a:r>
            <a:r>
              <a:rPr lang="en-US" dirty="0" err="1"/>
              <a:t>Mutex_lock</a:t>
            </a:r>
            <a:r>
              <a:rPr lang="en-US" dirty="0"/>
              <a:t>(&amp;s-&gt;lock);</a:t>
            </a:r>
          </a:p>
          <a:p>
            <a:r>
              <a:rPr lang="en-US" dirty="0"/>
              <a:t>24 s-&gt;value++;</a:t>
            </a:r>
          </a:p>
          <a:p>
            <a:r>
              <a:rPr lang="en-US" dirty="0"/>
              <a:t>25 </a:t>
            </a:r>
            <a:r>
              <a:rPr lang="en-US" dirty="0" err="1"/>
              <a:t>Cond_signal</a:t>
            </a:r>
            <a:r>
              <a:rPr lang="en-US" dirty="0"/>
              <a:t>(&amp;s-&gt;</a:t>
            </a:r>
            <a:r>
              <a:rPr lang="en-US" dirty="0" err="1"/>
              <a:t>cond</a:t>
            </a:r>
            <a:r>
              <a:rPr lang="en-US" dirty="0"/>
              <a:t>);</a:t>
            </a:r>
          </a:p>
          <a:p>
            <a:r>
              <a:rPr lang="en-US" dirty="0"/>
              <a:t>26 </a:t>
            </a:r>
            <a:r>
              <a:rPr lang="en-US" dirty="0" err="1"/>
              <a:t>Mutex_unlock</a:t>
            </a:r>
            <a:r>
              <a:rPr lang="en-US" dirty="0"/>
              <a:t>(&amp;s-&gt;lock);</a:t>
            </a:r>
          </a:p>
          <a:p>
            <a:r>
              <a:rPr lang="en-US" dirty="0"/>
              <a:t>27 }</a:t>
            </a:r>
          </a:p>
          <a:p>
            <a:endParaRPr lang="en-US" dirty="0"/>
          </a:p>
        </p:txBody>
      </p:sp>
      <p:sp>
        <p:nvSpPr>
          <p:cNvPr id="4" name="Slide Number Placeholder 3"/>
          <p:cNvSpPr>
            <a:spLocks noGrp="1"/>
          </p:cNvSpPr>
          <p:nvPr>
            <p:ph type="sldNum" sz="quarter" idx="10"/>
          </p:nvPr>
        </p:nvSpPr>
        <p:spPr/>
        <p:txBody>
          <a:bodyPr/>
          <a:lstStyle/>
          <a:p>
            <a:fld id="{8E40AFE9-406D-4BBE-B2DA-D20E41BFB03F}" type="slidenum">
              <a:rPr lang="en-US" smtClean="0"/>
              <a:t>19</a:t>
            </a:fld>
            <a:endParaRPr lang="en-US"/>
          </a:p>
        </p:txBody>
      </p:sp>
    </p:spTree>
    <p:extLst>
      <p:ext uri="{BB962C8B-B14F-4D97-AF65-F5344CB8AC3E}">
        <p14:creationId xmlns:p14="http://schemas.microsoft.com/office/powerpoint/2010/main" val="274471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actual fix</a:t>
            </a:r>
            <a:endParaRPr lang="en-US" dirty="0"/>
          </a:p>
        </p:txBody>
      </p:sp>
      <p:sp>
        <p:nvSpPr>
          <p:cNvPr id="4" name="Slide Number Placeholder 3"/>
          <p:cNvSpPr>
            <a:spLocks noGrp="1"/>
          </p:cNvSpPr>
          <p:nvPr>
            <p:ph type="sldNum" sz="quarter" idx="10"/>
          </p:nvPr>
        </p:nvSpPr>
        <p:spPr/>
        <p:txBody>
          <a:bodyPr/>
          <a:lstStyle/>
          <a:p>
            <a:fld id="{8E40AFE9-406D-4BBE-B2DA-D20E41BFB03F}" type="slidenum">
              <a:rPr lang="en-US" smtClean="0"/>
              <a:t>23</a:t>
            </a:fld>
            <a:endParaRPr lang="en-US"/>
          </a:p>
        </p:txBody>
      </p:sp>
    </p:spTree>
    <p:extLst>
      <p:ext uri="{BB962C8B-B14F-4D97-AF65-F5344CB8AC3E}">
        <p14:creationId xmlns:p14="http://schemas.microsoft.com/office/powerpoint/2010/main" val="354008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E05E5-64A1-4DFD-83F2-6B28AF780591}"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386148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E05E5-64A1-4DFD-83F2-6B28AF780591}"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403059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E05E5-64A1-4DFD-83F2-6B28AF780591}"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26020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E05E5-64A1-4DFD-83F2-6B28AF780591}"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5681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E05E5-64A1-4DFD-83F2-6B28AF780591}"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117585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E05E5-64A1-4DFD-83F2-6B28AF780591}"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324238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E05E5-64A1-4DFD-83F2-6B28AF780591}" type="datetimeFigureOut">
              <a:rPr lang="en-US" smtClean="0"/>
              <a:t>10/3/19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242111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E05E5-64A1-4DFD-83F2-6B28AF780591}" type="datetimeFigureOut">
              <a:rPr lang="en-US" smtClean="0"/>
              <a:t>10/3/19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160131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E05E5-64A1-4DFD-83F2-6B28AF780591}" type="datetimeFigureOut">
              <a:rPr lang="en-US" smtClean="0"/>
              <a:t>10/3/19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34604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E05E5-64A1-4DFD-83F2-6B28AF780591}"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31466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E05E5-64A1-4DFD-83F2-6B28AF780591}"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5D19A-4609-4E17-8090-4C9D24173AAC}" type="slidenum">
              <a:rPr lang="en-US" smtClean="0"/>
              <a:t>‹#›</a:t>
            </a:fld>
            <a:endParaRPr lang="en-US"/>
          </a:p>
        </p:txBody>
      </p:sp>
    </p:spTree>
    <p:extLst>
      <p:ext uri="{BB962C8B-B14F-4D97-AF65-F5344CB8AC3E}">
        <p14:creationId xmlns:p14="http://schemas.microsoft.com/office/powerpoint/2010/main" val="271052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05E5-64A1-4DFD-83F2-6B28AF780591}" type="datetimeFigureOut">
              <a:rPr lang="en-US" smtClean="0"/>
              <a:t>10/3/19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5D19A-4609-4E17-8090-4C9D24173AAC}" type="slidenum">
              <a:rPr lang="en-US" smtClean="0"/>
              <a:t>‹#›</a:t>
            </a:fld>
            <a:endParaRPr lang="en-US"/>
          </a:p>
        </p:txBody>
      </p:sp>
    </p:spTree>
    <p:extLst>
      <p:ext uri="{BB962C8B-B14F-4D97-AF65-F5344CB8AC3E}">
        <p14:creationId xmlns:p14="http://schemas.microsoft.com/office/powerpoint/2010/main" val="281488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13</a:t>
            </a:r>
            <a:br>
              <a:rPr lang="en-US" dirty="0"/>
            </a:br>
            <a:r>
              <a:rPr lang="en-US" dirty="0"/>
              <a:t>Semaphores </a:t>
            </a:r>
            <a:br>
              <a:rPr lang="en-US" dirty="0"/>
            </a:br>
            <a:r>
              <a:rPr lang="en-US" dirty="0"/>
              <a:t>/* </a:t>
            </a:r>
            <a:r>
              <a:rPr lang="en-US" altLang="zh-CN" dirty="0"/>
              <a:t>&amp; Concurrency Bugs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672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212A-2F95-4B41-99E5-D21ABDEFBC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838ADF3-3456-E241-B552-EE3A526D8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651073"/>
            <a:ext cx="7886700" cy="3555853"/>
          </a:xfrm>
        </p:spPr>
      </p:pic>
    </p:spTree>
    <p:extLst>
      <p:ext uri="{BB962C8B-B14F-4D97-AF65-F5344CB8AC3E}">
        <p14:creationId xmlns:p14="http://schemas.microsoft.com/office/powerpoint/2010/main" val="267415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void put(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 {</a:t>
            </a:r>
          </a:p>
          <a:p>
            <a:pPr marL="0" indent="0">
              <a:buNone/>
            </a:pPr>
            <a:r>
              <a:rPr lang="en-US" dirty="0">
                <a:latin typeface="Consolas" panose="020B0609020204030204" pitchFamily="49" charset="0"/>
                <a:cs typeface="Consolas" panose="020B0609020204030204" pitchFamily="49" charset="0"/>
              </a:rPr>
              <a:t>  buffer[fill] = value;</a:t>
            </a:r>
          </a:p>
          <a:p>
            <a:pPr marL="0" indent="0">
              <a:buNone/>
            </a:pPr>
            <a:r>
              <a:rPr lang="en-US" dirty="0">
                <a:latin typeface="Consolas" panose="020B0609020204030204" pitchFamily="49" charset="0"/>
                <a:cs typeface="Consolas" panose="020B0609020204030204" pitchFamily="49" charset="0"/>
              </a:rPr>
              <a:t>  fill = (fill + 1) % max;</a:t>
            </a:r>
          </a:p>
          <a:p>
            <a:pPr marL="0" indent="0">
              <a:buNone/>
            </a:pPr>
            <a:r>
              <a:rPr lang="en-US" dirty="0">
                <a:latin typeface="Consolas" panose="020B0609020204030204" pitchFamily="49" charset="0"/>
                <a:cs typeface="Consolas" panose="020B0609020204030204" pitchFamily="49" charset="0"/>
              </a:rPr>
              <a:t>  count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get()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 = buffer[use];</a:t>
            </a:r>
          </a:p>
          <a:p>
            <a:pPr marL="0" indent="0">
              <a:buNone/>
            </a:pPr>
            <a:r>
              <a:rPr lang="en-US" dirty="0">
                <a:latin typeface="Consolas" panose="020B0609020204030204" pitchFamily="49" charset="0"/>
                <a:cs typeface="Consolas" panose="020B0609020204030204" pitchFamily="49" charset="0"/>
              </a:rPr>
              <a:t>  use = (use + 1) % max;</a:t>
            </a:r>
          </a:p>
          <a:p>
            <a:pPr marL="0" indent="0">
              <a:buNone/>
            </a:pPr>
            <a:r>
              <a:rPr lang="en-US" dirty="0">
                <a:latin typeface="Consolas" panose="020B0609020204030204" pitchFamily="49" charset="0"/>
                <a:cs typeface="Consolas" panose="020B0609020204030204" pitchFamily="49" charset="0"/>
              </a:rPr>
              <a:t>  count -;</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0051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v4 (final)</a:t>
            </a:r>
          </a:p>
        </p:txBody>
      </p:sp>
      <p:sp>
        <p:nvSpPr>
          <p:cNvPr id="3" name="Content Placeholder 2"/>
          <p:cNvSpPr>
            <a:spLocks noGrp="1"/>
          </p:cNvSpPr>
          <p:nvPr>
            <p:ph idx="1"/>
          </p:nvPr>
        </p:nvSpPr>
        <p:spPr>
          <a:xfrm>
            <a:off x="4572000" y="1825624"/>
            <a:ext cx="5000978" cy="5032375"/>
          </a:xfrm>
        </p:spPr>
        <p:txBody>
          <a:bodyPr>
            <a:normAutofit/>
          </a:bodyPr>
          <a:lstStyle/>
          <a:p>
            <a:pPr marL="0" indent="0">
              <a:buNone/>
            </a:pPr>
            <a:r>
              <a:rPr lang="en-US" sz="2000" dirty="0">
                <a:latin typeface="Consolas" panose="020B0609020204030204" pitchFamily="49" charset="0"/>
                <a:cs typeface="Consolas" panose="020B0609020204030204" pitchFamily="49" charset="0"/>
              </a:rPr>
              <a:t>void *consumer(void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(1)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Mutex_lock</a:t>
            </a:r>
            <a:r>
              <a:rPr lang="en-US" sz="2000" dirty="0">
                <a:latin typeface="Consolas" panose="020B0609020204030204" pitchFamily="49" charset="0"/>
                <a:cs typeface="Consolas" panose="020B0609020204030204" pitchFamily="49" charset="0"/>
              </a:rPr>
              <a:t>(&amp;m);       //c1</a:t>
            </a:r>
          </a:p>
          <a:p>
            <a:pPr marL="0" indent="0">
              <a:buNone/>
            </a:pPr>
            <a:r>
              <a:rPr lang="en-US" sz="2000" dirty="0">
                <a:latin typeface="Consolas" panose="020B0609020204030204" pitchFamily="49" charset="0"/>
                <a:cs typeface="Consolas" panose="020B0609020204030204" pitchFamily="49" charset="0"/>
              </a:rPr>
              <a:t>    while (count == 0)    //c2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Cond_wait</a:t>
            </a:r>
            <a:r>
              <a:rPr lang="en-US" sz="2000" dirty="0">
                <a:latin typeface="Consolas" panose="020B0609020204030204" pitchFamily="49" charset="0"/>
                <a:cs typeface="Consolas" panose="020B0609020204030204" pitchFamily="49" charset="0"/>
              </a:rPr>
              <a:t>(&amp;F, &amp;m);  //c3</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get();      //c4</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Cond_signal</a:t>
            </a:r>
            <a:r>
              <a:rPr lang="en-US" sz="2000" dirty="0">
                <a:latin typeface="Consolas" panose="020B0609020204030204" pitchFamily="49" charset="0"/>
                <a:cs typeface="Consolas" panose="020B0609020204030204" pitchFamily="49" charset="0"/>
              </a:rPr>
              <a:t>(&amp;E);      //c5</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Mutex_unlock</a:t>
            </a:r>
            <a:r>
              <a:rPr lang="en-US" sz="2000" dirty="0">
                <a:latin typeface="Consolas" panose="020B0609020204030204" pitchFamily="49" charset="0"/>
                <a:cs typeface="Consolas" panose="020B0609020204030204" pitchFamily="49" charset="0"/>
              </a:rPr>
              <a:t>(&amp;m);     //c6</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printf</a:t>
            </a:r>
            <a:r>
              <a:rPr lang="en-US" sz="2000" dirty="0">
                <a:latin typeface="Consolas" panose="020B0609020204030204" pitchFamily="49" charset="0"/>
                <a:cs typeface="Consolas" panose="020B0609020204030204" pitchFamily="49" charset="0"/>
              </a:rPr>
              <a:t>("%d\n",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Content Placeholder 2"/>
          <p:cNvSpPr txBox="1">
            <a:spLocks/>
          </p:cNvSpPr>
          <p:nvPr/>
        </p:nvSpPr>
        <p:spPr>
          <a:xfrm>
            <a:off x="-45156" y="1825625"/>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void *producer(void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loops;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Mutex_lock</a:t>
            </a:r>
            <a:r>
              <a:rPr lang="en-US" sz="2000" dirty="0">
                <a:latin typeface="Consolas" panose="020B0609020204030204" pitchFamily="49" charset="0"/>
                <a:cs typeface="Consolas" panose="020B0609020204030204" pitchFamily="49" charset="0"/>
              </a:rPr>
              <a:t>(&amp;m);         //p1</a:t>
            </a:r>
          </a:p>
          <a:p>
            <a:pPr marL="0" indent="0">
              <a:buNone/>
            </a:pPr>
            <a:r>
              <a:rPr lang="en-US" sz="2000" dirty="0">
                <a:latin typeface="Consolas" panose="020B0609020204030204" pitchFamily="49" charset="0"/>
                <a:cs typeface="Consolas" panose="020B0609020204030204" pitchFamily="49" charset="0"/>
              </a:rPr>
              <a:t>    while (count == max)    //p2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Cond_wait</a:t>
            </a:r>
            <a:r>
              <a:rPr lang="en-US" sz="2000" dirty="0">
                <a:latin typeface="Consolas" panose="020B0609020204030204" pitchFamily="49" charset="0"/>
                <a:cs typeface="Consolas" panose="020B0609020204030204" pitchFamily="49" charset="0"/>
              </a:rPr>
              <a:t>(&amp;E, &amp;m);    //p3</a:t>
            </a:r>
          </a:p>
          <a:p>
            <a:pPr marL="0" indent="0">
              <a:buNone/>
            </a:pPr>
            <a:r>
              <a:rPr lang="en-US" sz="2000" dirty="0">
                <a:latin typeface="Consolas" panose="020B0609020204030204" pitchFamily="49" charset="0"/>
                <a:cs typeface="Consolas" panose="020B0609020204030204" pitchFamily="49" charset="0"/>
              </a:rPr>
              <a:t>    put(</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//p4</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Cond_signal</a:t>
            </a:r>
            <a:r>
              <a:rPr lang="en-US" sz="2000" dirty="0">
                <a:latin typeface="Consolas" panose="020B0609020204030204" pitchFamily="49" charset="0"/>
                <a:cs typeface="Consolas" panose="020B0609020204030204" pitchFamily="49" charset="0"/>
              </a:rPr>
              <a:t>(&amp;F);        //p5</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Mutex_unlock</a:t>
            </a:r>
            <a:r>
              <a:rPr lang="en-US" sz="2000" dirty="0">
                <a:latin typeface="Consolas" panose="020B0609020204030204" pitchFamily="49" charset="0"/>
                <a:cs typeface="Consolas" panose="020B0609020204030204" pitchFamily="49" charset="0"/>
              </a:rPr>
              <a:t>(&amp;m);       //p6</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6575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get/put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void put(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 {</a:t>
            </a:r>
          </a:p>
          <a:p>
            <a:pPr marL="0" indent="0">
              <a:buNone/>
            </a:pPr>
            <a:r>
              <a:rPr lang="en-US" dirty="0">
                <a:latin typeface="Consolas" panose="020B0609020204030204" pitchFamily="49" charset="0"/>
                <a:cs typeface="Consolas" panose="020B0609020204030204" pitchFamily="49" charset="0"/>
              </a:rPr>
              <a:t>  buffer[fill] = value;</a:t>
            </a:r>
          </a:p>
          <a:p>
            <a:pPr marL="0" indent="0">
              <a:buNone/>
            </a:pPr>
            <a:r>
              <a:rPr lang="en-US" dirty="0">
                <a:latin typeface="Consolas" panose="020B0609020204030204" pitchFamily="49" charset="0"/>
                <a:cs typeface="Consolas" panose="020B0609020204030204" pitchFamily="49" charset="0"/>
              </a:rPr>
              <a:t>  fill = (fill + 1) % max;</a:t>
            </a:r>
          </a:p>
          <a:p>
            <a:pPr marL="0" indent="0">
              <a:buNone/>
            </a:pPr>
            <a:r>
              <a:rPr lang="en-US" dirty="0">
                <a:latin typeface="Consolas" panose="020B0609020204030204" pitchFamily="49" charset="0"/>
                <a:cs typeface="Consolas" panose="020B0609020204030204" pitchFamily="49" charset="0"/>
              </a:rPr>
              <a:t>  </a:t>
            </a:r>
            <a:r>
              <a:rPr lang="en-US" strike="sngStrike" dirty="0">
                <a:latin typeface="Consolas" panose="020B0609020204030204" pitchFamily="49" charset="0"/>
                <a:cs typeface="Consolas" panose="020B0609020204030204" pitchFamily="49" charset="0"/>
              </a:rPr>
              <a:t>count++;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get()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 = buffer[use];</a:t>
            </a:r>
          </a:p>
          <a:p>
            <a:pPr marL="0" indent="0">
              <a:buNone/>
            </a:pPr>
            <a:r>
              <a:rPr lang="en-US" dirty="0">
                <a:latin typeface="Consolas" panose="020B0609020204030204" pitchFamily="49" charset="0"/>
                <a:cs typeface="Consolas" panose="020B0609020204030204" pitchFamily="49" charset="0"/>
              </a:rPr>
              <a:t>  use = (use + 1) % max;</a:t>
            </a:r>
          </a:p>
          <a:p>
            <a:pPr marL="0" indent="0">
              <a:buNone/>
            </a:pPr>
            <a:r>
              <a:rPr lang="en-US" dirty="0">
                <a:latin typeface="Consolas" panose="020B0609020204030204" pitchFamily="49" charset="0"/>
                <a:cs typeface="Consolas" panose="020B0609020204030204" pitchFamily="49" charset="0"/>
              </a:rPr>
              <a:t>  </a:t>
            </a:r>
            <a:r>
              <a:rPr lang="en-US" strike="sngStrike" dirty="0">
                <a:latin typeface="Consolas" panose="020B0609020204030204" pitchFamily="49" charset="0"/>
                <a:cs typeface="Consolas" panose="020B0609020204030204" pitchFamily="49" charset="0"/>
              </a:rPr>
              <a:t>count--;</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2321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P/C problem</a:t>
            </a:r>
            <a:br>
              <a:rPr lang="en-US" dirty="0"/>
            </a:br>
            <a:r>
              <a:rPr lang="en-US" dirty="0"/>
              <a:t>semaphore v1</a:t>
            </a:r>
          </a:p>
        </p:txBody>
      </p:sp>
      <p:sp>
        <p:nvSpPr>
          <p:cNvPr id="4" name="Content Placeholder 2"/>
          <p:cNvSpPr txBox="1">
            <a:spLocks/>
          </p:cNvSpPr>
          <p:nvPr/>
        </p:nvSpPr>
        <p:spPr>
          <a:xfrm>
            <a:off x="0" y="1325563"/>
            <a:ext cx="4165600" cy="3733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sem_t</a:t>
            </a:r>
            <a:r>
              <a:rPr lang="en-US" sz="2000" dirty="0">
                <a:latin typeface="Consolas" panose="020B0609020204030204" pitchFamily="49" charset="0"/>
                <a:cs typeface="Consolas" panose="020B0609020204030204" pitchFamily="49" charset="0"/>
              </a:rPr>
              <a:t> empty, full;</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void *consumer(void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0;</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-1)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(&amp;full);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C1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get();      // C2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(&amp;empty); // C3</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printf</a:t>
            </a:r>
            <a:r>
              <a:rPr lang="en-US" sz="2000" dirty="0">
                <a:latin typeface="Consolas" panose="020B0609020204030204" pitchFamily="49" charset="0"/>
                <a:cs typeface="Consolas" panose="020B0609020204030204" pitchFamily="49" charset="0"/>
              </a:rPr>
              <a:t>("%d\n",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4176887" y="2506662"/>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void *producer(void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loops;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(&amp;empty); // P1</a:t>
            </a:r>
          </a:p>
          <a:p>
            <a:pPr marL="0" indent="0">
              <a:buNone/>
            </a:pPr>
            <a:r>
              <a:rPr lang="en-US" sz="2000" dirty="0">
                <a:latin typeface="Consolas" panose="020B0609020204030204" pitchFamily="49" charset="0"/>
                <a:cs typeface="Consolas" panose="020B0609020204030204" pitchFamily="49" charset="0"/>
              </a:rPr>
              <a:t>    put(</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P2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(&amp;full);  // P3</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4176887" y="0"/>
            <a:ext cx="4984045" cy="3019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main(</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argc</a:t>
            </a:r>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argv</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(&amp;empty, MAX);</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(&amp;full, 0);</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1513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P/C problem</a:t>
            </a:r>
            <a:br>
              <a:rPr lang="en-US" dirty="0"/>
            </a:br>
            <a:r>
              <a:rPr lang="en-US" dirty="0"/>
              <a:t>semaphore v2</a:t>
            </a:r>
          </a:p>
        </p:txBody>
      </p:sp>
      <p:sp>
        <p:nvSpPr>
          <p:cNvPr id="4" name="Content Placeholder 2"/>
          <p:cNvSpPr txBox="1">
            <a:spLocks/>
          </p:cNvSpPr>
          <p:nvPr/>
        </p:nvSpPr>
        <p:spPr>
          <a:xfrm>
            <a:off x="0" y="1325563"/>
            <a:ext cx="4165600" cy="3733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sem_t</a:t>
            </a:r>
            <a:r>
              <a:rPr lang="en-US" sz="2000" dirty="0">
                <a:latin typeface="Consolas" panose="020B0609020204030204" pitchFamily="49" charset="0"/>
                <a:cs typeface="Consolas" panose="020B0609020204030204" pitchFamily="49" charset="0"/>
              </a:rPr>
              <a:t> empty, full, </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void *consumer(void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0;</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-1) {</a:t>
            </a:r>
          </a:p>
          <a:p>
            <a:pPr marL="0" indent="0">
              <a:buNone/>
            </a:pPr>
            <a:r>
              <a:rPr lang="en-US" sz="2000"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sem_wait</a:t>
            </a:r>
            <a:r>
              <a:rPr lang="en-US" sz="2000" b="1" dirty="0">
                <a:latin typeface="Consolas" panose="020B0609020204030204" pitchFamily="49" charset="0"/>
                <a:cs typeface="Consolas" panose="020B0609020204030204" pitchFamily="49" charset="0"/>
              </a:rPr>
              <a:t>(&amp;</a:t>
            </a:r>
            <a:r>
              <a:rPr lang="en-US" sz="2000" b="1" dirty="0" err="1">
                <a:latin typeface="Consolas" panose="020B0609020204030204" pitchFamily="49" charset="0"/>
                <a:cs typeface="Consolas" panose="020B0609020204030204" pitchFamily="49" charset="0"/>
              </a:rPr>
              <a:t>mutex</a:t>
            </a:r>
            <a:r>
              <a:rPr lang="en-US" sz="2000" b="1" dirty="0">
                <a:latin typeface="Consolas" panose="020B0609020204030204" pitchFamily="49" charset="0"/>
                <a:cs typeface="Consolas" panose="020B0609020204030204" pitchFamily="49" charset="0"/>
              </a:rPr>
              <a:t>); </a:t>
            </a:r>
            <a:r>
              <a:rPr lang="en-US" altLang="zh-CN" sz="2000" b="1" dirty="0">
                <a:latin typeface="Consolas" panose="020B0609020204030204" pitchFamily="49" charset="0"/>
                <a:cs typeface="Consolas" panose="020B0609020204030204" pitchFamily="49" charset="0"/>
              </a:rPr>
              <a:t>//</a:t>
            </a:r>
            <a:r>
              <a:rPr lang="en-US" sz="2000" b="1" dirty="0">
                <a:latin typeface="Consolas" panose="020B0609020204030204" pitchFamily="49" charset="0"/>
                <a:cs typeface="Consolas" panose="020B0609020204030204" pitchFamily="49" charset="0"/>
              </a:rPr>
              <a:t> C0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(&amp;full);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C1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get();      // C2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(&amp;empty); // C3</a:t>
            </a:r>
          </a:p>
          <a:p>
            <a:pPr marL="0" indent="0">
              <a:buNone/>
            </a:pPr>
            <a:r>
              <a:rPr lang="en-US" sz="2000"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sem_post</a:t>
            </a:r>
            <a:r>
              <a:rPr lang="en-US" sz="2000" b="1" dirty="0">
                <a:latin typeface="Consolas" panose="020B0609020204030204" pitchFamily="49" charset="0"/>
                <a:cs typeface="Consolas" panose="020B0609020204030204" pitchFamily="49" charset="0"/>
              </a:rPr>
              <a:t>(&amp;</a:t>
            </a:r>
            <a:r>
              <a:rPr lang="en-US" sz="2000" b="1" dirty="0" err="1">
                <a:latin typeface="Consolas" panose="020B0609020204030204" pitchFamily="49" charset="0"/>
                <a:cs typeface="Consolas" panose="020B0609020204030204" pitchFamily="49" charset="0"/>
              </a:rPr>
              <a:t>mutex</a:t>
            </a:r>
            <a:r>
              <a:rPr lang="en-US" sz="2000" b="1" dirty="0">
                <a:latin typeface="Consolas" panose="020B0609020204030204" pitchFamily="49" charset="0"/>
                <a:cs typeface="Consolas" panose="020B0609020204030204" pitchFamily="49" charset="0"/>
              </a:rPr>
              <a:t>); </a:t>
            </a:r>
            <a:r>
              <a:rPr lang="en-US" altLang="zh-CN" sz="2000" b="1" dirty="0">
                <a:latin typeface="Consolas" panose="020B0609020204030204" pitchFamily="49" charset="0"/>
                <a:cs typeface="Consolas" panose="020B0609020204030204" pitchFamily="49" charset="0"/>
              </a:rPr>
              <a:t>//</a:t>
            </a:r>
            <a:r>
              <a:rPr lang="en-US" sz="2000" b="1" dirty="0">
                <a:latin typeface="Consolas" panose="020B0609020204030204" pitchFamily="49" charset="0"/>
                <a:cs typeface="Consolas" panose="020B0609020204030204" pitchFamily="49" charset="0"/>
              </a:rPr>
              <a:t> C4</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printf</a:t>
            </a:r>
            <a:r>
              <a:rPr lang="en-US" sz="2000" dirty="0">
                <a:latin typeface="Consolas" panose="020B0609020204030204" pitchFamily="49" charset="0"/>
                <a:cs typeface="Consolas" panose="020B0609020204030204" pitchFamily="49" charset="0"/>
              </a:rPr>
              <a:t>("%d\n",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4176887" y="2755020"/>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void *producer(void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loops;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 P0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(&amp;empty); // P1</a:t>
            </a:r>
          </a:p>
          <a:p>
            <a:pPr marL="0" indent="0">
              <a:buNone/>
            </a:pPr>
            <a:r>
              <a:rPr lang="en-US" sz="2000" dirty="0">
                <a:latin typeface="Consolas" panose="020B0609020204030204" pitchFamily="49" charset="0"/>
                <a:cs typeface="Consolas" panose="020B0609020204030204" pitchFamily="49" charset="0"/>
              </a:rPr>
              <a:t>    put(</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P2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(&amp;full);  // P3</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P4</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4176887" y="0"/>
            <a:ext cx="4984045" cy="3019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main(</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argc</a:t>
            </a:r>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argv</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(&amp;empty, MAX);</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(&amp;full, 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1);</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5847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P/C problem</a:t>
            </a:r>
            <a:br>
              <a:rPr lang="en-US" dirty="0"/>
            </a:br>
            <a:r>
              <a:rPr lang="en-US" dirty="0"/>
              <a:t>semaphore v3</a:t>
            </a:r>
          </a:p>
        </p:txBody>
      </p:sp>
      <p:sp>
        <p:nvSpPr>
          <p:cNvPr id="4" name="Content Placeholder 2"/>
          <p:cNvSpPr txBox="1">
            <a:spLocks/>
          </p:cNvSpPr>
          <p:nvPr/>
        </p:nvSpPr>
        <p:spPr>
          <a:xfrm>
            <a:off x="0" y="1325563"/>
            <a:ext cx="4323644" cy="3733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sem_t</a:t>
            </a:r>
            <a:r>
              <a:rPr lang="en-US" sz="2000" dirty="0">
                <a:latin typeface="Consolas" panose="020B0609020204030204" pitchFamily="49" charset="0"/>
                <a:cs typeface="Consolas" panose="020B0609020204030204" pitchFamily="49" charset="0"/>
              </a:rPr>
              <a:t> empty, full, </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void *consumer(void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0;</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-1)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(&amp;full);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C1</a:t>
            </a:r>
          </a:p>
          <a:p>
            <a:pPr marL="0" indent="0">
              <a:buNone/>
            </a:pPr>
            <a:r>
              <a:rPr lang="en-US" sz="2000"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sem_wait</a:t>
            </a:r>
            <a:r>
              <a:rPr lang="en-US" sz="2000" b="1" dirty="0">
                <a:latin typeface="Consolas" panose="020B0609020204030204" pitchFamily="49" charset="0"/>
                <a:cs typeface="Consolas" panose="020B0609020204030204" pitchFamily="49" charset="0"/>
              </a:rPr>
              <a:t>(&amp;</a:t>
            </a:r>
            <a:r>
              <a:rPr lang="en-US" sz="2000" b="1" dirty="0" err="1">
                <a:latin typeface="Consolas" panose="020B0609020204030204" pitchFamily="49" charset="0"/>
                <a:cs typeface="Consolas" panose="020B0609020204030204" pitchFamily="49" charset="0"/>
              </a:rPr>
              <a:t>mutex</a:t>
            </a:r>
            <a:r>
              <a:rPr lang="en-US" sz="2000" b="1"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C1.5</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 = get();      // C2</a:t>
            </a:r>
          </a:p>
          <a:p>
            <a:pPr marL="0" indent="0">
              <a:buNone/>
            </a:pPr>
            <a:r>
              <a:rPr lang="en-US" sz="2000"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sem_post</a:t>
            </a:r>
            <a:r>
              <a:rPr lang="en-US" sz="2000" b="1" dirty="0">
                <a:latin typeface="Consolas" panose="020B0609020204030204" pitchFamily="49" charset="0"/>
                <a:cs typeface="Consolas" panose="020B0609020204030204" pitchFamily="49" charset="0"/>
              </a:rPr>
              <a:t>(&amp;</a:t>
            </a:r>
            <a:r>
              <a:rPr lang="en-US" sz="2000" b="1" dirty="0" err="1">
                <a:latin typeface="Consolas" panose="020B0609020204030204" pitchFamily="49" charset="0"/>
                <a:cs typeface="Consolas" panose="020B0609020204030204" pitchFamily="49" charset="0"/>
              </a:rPr>
              <a:t>mutex</a:t>
            </a:r>
            <a:r>
              <a:rPr lang="en-US" sz="2000" b="1"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C2.5</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(&amp;empty);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C3</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printf</a:t>
            </a:r>
            <a:r>
              <a:rPr lang="en-US" sz="2000" dirty="0">
                <a:latin typeface="Consolas" panose="020B0609020204030204" pitchFamily="49" charset="0"/>
                <a:cs typeface="Consolas" panose="020B0609020204030204" pitchFamily="49" charset="0"/>
              </a:rPr>
              <a:t>("%d\n",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4176887" y="2755020"/>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void *producer(void *</a:t>
            </a:r>
            <a:r>
              <a:rPr lang="en-US" sz="2000" dirty="0" err="1">
                <a:latin typeface="Consolas" panose="020B0609020204030204" pitchFamily="49" charset="0"/>
                <a:cs typeface="Consolas" panose="020B0609020204030204" pitchFamily="49" charset="0"/>
              </a:rPr>
              <a:t>arg</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loops;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(&amp;empty); // P1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 P1.5</a:t>
            </a:r>
          </a:p>
          <a:p>
            <a:pPr marL="0" indent="0">
              <a:buNone/>
            </a:pPr>
            <a:r>
              <a:rPr lang="en-US" sz="2000" dirty="0">
                <a:latin typeface="Consolas" panose="020B0609020204030204" pitchFamily="49" charset="0"/>
                <a:cs typeface="Consolas" panose="020B0609020204030204" pitchFamily="49" charset="0"/>
              </a:rPr>
              <a:t>    put(</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P2</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 P2.5</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(&amp;full);  </a:t>
            </a:r>
            <a:r>
              <a:rPr lang="en-US" altLang="zh-CN"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P3</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4176887" y="0"/>
            <a:ext cx="4984045" cy="3019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main(</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argc</a:t>
            </a:r>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argv</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(&amp;empty, MAX);</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(&amp;full, 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mutex</a:t>
            </a:r>
            <a:r>
              <a:rPr lang="en-US" sz="2000" dirty="0">
                <a:latin typeface="Consolas" panose="020B0609020204030204" pitchFamily="49" charset="0"/>
                <a:cs typeface="Consolas" panose="020B0609020204030204" pitchFamily="49" charset="0"/>
              </a:rPr>
              <a:t>, 1);</a:t>
            </a: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9848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 y="-330199"/>
            <a:ext cx="7886700" cy="1825624"/>
          </a:xfrm>
        </p:spPr>
        <p:txBody>
          <a:bodyPr/>
          <a:lstStyle/>
          <a:p>
            <a:r>
              <a:rPr lang="en-US" dirty="0"/>
              <a:t>Reader-Writer</a:t>
            </a:r>
            <a:br>
              <a:rPr lang="en-US" dirty="0"/>
            </a:br>
            <a:r>
              <a:rPr lang="en-US" dirty="0"/>
              <a:t>Locks</a:t>
            </a:r>
          </a:p>
        </p:txBody>
      </p:sp>
      <p:sp>
        <p:nvSpPr>
          <p:cNvPr id="4" name="Content Placeholder 2"/>
          <p:cNvSpPr txBox="1">
            <a:spLocks/>
          </p:cNvSpPr>
          <p:nvPr/>
        </p:nvSpPr>
        <p:spPr>
          <a:xfrm>
            <a:off x="-85725" y="1454457"/>
            <a:ext cx="4352925" cy="3733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acquire_r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-&gt;lock);</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-&gt;readers++;</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-&gt;readers == 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altLang="zh-CN" sz="2000" dirty="0" err="1">
                <a:latin typeface="Consolas" panose="020B0609020204030204" pitchFamily="49" charset="0"/>
                <a:cs typeface="Consolas" panose="020B0609020204030204" pitchFamily="49" charset="0"/>
              </a:rPr>
              <a:t>s</a:t>
            </a:r>
            <a:r>
              <a:rPr lang="en-US" sz="2000" dirty="0" err="1">
                <a:latin typeface="Consolas" panose="020B0609020204030204" pitchFamily="49" charset="0"/>
                <a:cs typeface="Consolas" panose="020B0609020204030204" pitchFamily="49" charset="0"/>
              </a:rPr>
              <a:t>em_post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-&gt;lock);</a:t>
            </a:r>
          </a:p>
          <a:p>
            <a:pPr marL="0" indent="0">
              <a:buNone/>
            </a:pPr>
            <a:r>
              <a:rPr lang="en-US" sz="20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85725" y="4059234"/>
            <a:ext cx="4820356" cy="2913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release_r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-&gt;lock);</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-&gt;readers--;</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-&gt;readers == 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-&gt;lock);</a:t>
            </a:r>
          </a:p>
          <a:p>
            <a:pPr marL="0" indent="0">
              <a:buNone/>
            </a:pPr>
            <a:r>
              <a:rPr lang="en-US" sz="2000" dirty="0">
                <a:latin typeface="Consolas" panose="020B0609020204030204" pitchFamily="49" charset="0"/>
                <a:cs typeface="Consolas" panose="020B0609020204030204" pitchFamily="49" charset="0"/>
              </a:rPr>
              <a:t>}</a:t>
            </a:r>
          </a:p>
        </p:txBody>
      </p:sp>
      <p:sp>
        <p:nvSpPr>
          <p:cNvPr id="6" name="Content Placeholder 2"/>
          <p:cNvSpPr txBox="1">
            <a:spLocks/>
          </p:cNvSpPr>
          <p:nvPr/>
        </p:nvSpPr>
        <p:spPr>
          <a:xfrm>
            <a:off x="4095044" y="-55431"/>
            <a:ext cx="5382331" cy="3019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typedef</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struct</a:t>
            </a:r>
            <a:r>
              <a:rPr lang="en-US" sz="2000" dirty="0">
                <a:latin typeface="Consolas" panose="020B0609020204030204" pitchFamily="49" charset="0"/>
                <a:cs typeface="Consolas" panose="020B0609020204030204" pitchFamily="49" charset="0"/>
              </a:rPr>
              <a:t> _</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sem_t</a:t>
            </a:r>
            <a:r>
              <a:rPr lang="en-US" sz="2000" dirty="0">
                <a:latin typeface="Consolas" panose="020B0609020204030204" pitchFamily="49" charset="0"/>
                <a:cs typeface="Consolas" panose="020B0609020204030204" pitchFamily="49" charset="0"/>
              </a:rPr>
              <a:t> lock;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readers;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rwlock_init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-&gt;readers = 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-&gt;lock, 0, 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sem_init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 0, 1);</a:t>
            </a:r>
          </a:p>
          <a:p>
            <a:pPr marL="0" indent="0">
              <a:buNone/>
            </a:pPr>
            <a:r>
              <a:rPr lang="en-US" sz="2000" dirty="0">
                <a:latin typeface="Consolas" panose="020B0609020204030204" pitchFamily="49" charset="0"/>
                <a:cs typeface="Consolas" panose="020B0609020204030204" pitchFamily="49" charset="0"/>
              </a:rPr>
              <a:t>}</a:t>
            </a:r>
          </a:p>
        </p:txBody>
      </p:sp>
      <p:sp>
        <p:nvSpPr>
          <p:cNvPr id="7" name="Content Placeholder 2"/>
          <p:cNvSpPr txBox="1">
            <a:spLocks/>
          </p:cNvSpPr>
          <p:nvPr/>
        </p:nvSpPr>
        <p:spPr>
          <a:xfrm>
            <a:off x="4200525" y="4059234"/>
            <a:ext cx="4820356" cy="2913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nsolas" panose="020B0609020204030204" pitchFamily="49" charset="0"/>
                <a:cs typeface="Consolas" panose="020B0609020204030204" pitchFamily="49" charset="0"/>
              </a:rPr>
              <a:t>acquire_</a:t>
            </a:r>
            <a:r>
              <a:rPr lang="en-US" altLang="zh-CN" sz="2000" dirty="0" err="1">
                <a:latin typeface="Consolas" panose="020B0609020204030204" pitchFamily="49" charset="0"/>
                <a:cs typeface="Consolas" panose="020B0609020204030204" pitchFamily="49" charset="0"/>
              </a:rPr>
              <a:t>w</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sem_wait</a:t>
            </a:r>
            <a:r>
              <a:rPr lang="en-US" sz="2000" dirty="0">
                <a:latin typeface="Consolas" panose="020B0609020204030204" pitchFamily="49" charset="0"/>
                <a:cs typeface="Consolas" panose="020B0609020204030204" pitchFamily="49" charset="0"/>
              </a:rPr>
              <a:t> (&amp;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err="1">
                <a:latin typeface="Consolas" panose="020B0609020204030204" pitchFamily="49" charset="0"/>
                <a:cs typeface="Consolas" panose="020B0609020204030204" pitchFamily="49" charset="0"/>
              </a:rPr>
              <a:t>release_</a:t>
            </a:r>
            <a:r>
              <a:rPr lang="en-US" altLang="zh-CN" sz="2000" dirty="0" err="1">
                <a:latin typeface="Consolas" panose="020B0609020204030204" pitchFamily="49" charset="0"/>
                <a:cs typeface="Consolas" panose="020B0609020204030204" pitchFamily="49" charset="0"/>
              </a:rPr>
              <a:t>w</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rwlock_t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sem_post</a:t>
            </a:r>
            <a:r>
              <a:rPr lang="en-US" sz="2000" dirty="0">
                <a:latin typeface="Consolas" panose="020B0609020204030204" pitchFamily="49" charset="0"/>
                <a:cs typeface="Consolas" panose="020B0609020204030204" pitchFamily="49" charset="0"/>
              </a:rPr>
              <a:t> (&amp;</a:t>
            </a:r>
            <a:r>
              <a:rPr lang="en-US" sz="2000" dirty="0" err="1">
                <a:latin typeface="Consolas" panose="020B0609020204030204" pitchFamily="49" charset="0"/>
                <a:cs typeface="Consolas" panose="020B0609020204030204" pitchFamily="49" charset="0"/>
              </a:rPr>
              <a:t>rw</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writelock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696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Dining Philosophers</a:t>
            </a:r>
          </a:p>
        </p:txBody>
      </p:sp>
      <p:sp>
        <p:nvSpPr>
          <p:cNvPr id="3" name="Content Placeholder 2"/>
          <p:cNvSpPr>
            <a:spLocks noGrp="1"/>
          </p:cNvSpPr>
          <p:nvPr>
            <p:ph idx="1"/>
          </p:nvPr>
        </p:nvSpPr>
        <p:spPr/>
        <p:txBody>
          <a:bodyPr/>
          <a:lstStyle/>
          <a:p>
            <a:r>
              <a:rPr lang="en-US" dirty="0"/>
              <a:t>You might be asked about it on some interview.</a:t>
            </a:r>
          </a:p>
          <a:p>
            <a:endParaRPr lang="en-US" dirty="0"/>
          </a:p>
          <a:p>
            <a:r>
              <a:rPr lang="en-US" dirty="0"/>
              <a:t>However, its practical utility is low</a:t>
            </a:r>
          </a:p>
        </p:txBody>
      </p:sp>
    </p:spTree>
    <p:extLst>
      <p:ext uri="{BB962C8B-B14F-4D97-AF65-F5344CB8AC3E}">
        <p14:creationId xmlns:p14="http://schemas.microsoft.com/office/powerpoint/2010/main" val="319289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semaphores</a:t>
            </a:r>
            <a:br>
              <a:rPr lang="en-US" dirty="0"/>
            </a:br>
            <a:r>
              <a:rPr lang="en-US" dirty="0"/>
              <a:t>with locks and CV’s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__</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mutex_t</a:t>
            </a:r>
            <a:r>
              <a:rPr lang="en-US" dirty="0">
                <a:latin typeface="Consolas" panose="020B0609020204030204" pitchFamily="49" charset="0"/>
                <a:cs typeface="Consolas" panose="020B0609020204030204" pitchFamily="49" charset="0"/>
              </a:rPr>
              <a:t> lock;</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sem_init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value) {</a:t>
            </a:r>
          </a:p>
          <a:p>
            <a:pPr marL="0" indent="0">
              <a:buNone/>
            </a:pPr>
            <a:r>
              <a:rPr lang="en-US" dirty="0">
                <a:latin typeface="Consolas" panose="020B0609020204030204" pitchFamily="49" charset="0"/>
                <a:cs typeface="Consolas" panose="020B0609020204030204" pitchFamily="49" charset="0"/>
              </a:rPr>
              <a:t>  s-&gt;value = value;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Cond_init</a:t>
            </a:r>
            <a:r>
              <a:rPr lang="en-US" dirty="0">
                <a:latin typeface="Consolas" panose="020B0609020204030204" pitchFamily="49" charset="0"/>
                <a:cs typeface="Consolas" panose="020B0609020204030204" pitchFamily="49" charset="0"/>
              </a:rPr>
              <a:t>(&amp;s-&gt;</a:t>
            </a:r>
            <a:r>
              <a:rPr lang="en-US" dirty="0" err="1">
                <a:latin typeface="Consolas" panose="020B0609020204030204" pitchFamily="49" charset="0"/>
                <a:cs typeface="Consolas" panose="020B0609020204030204" pitchFamily="49" charset="0"/>
              </a:rPr>
              <a:t>cond</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Lock_init</a:t>
            </a:r>
            <a:r>
              <a:rPr lang="en-US" dirty="0">
                <a:latin typeface="Consolas" panose="020B0609020204030204" pitchFamily="49" charset="0"/>
                <a:cs typeface="Consolas" panose="020B0609020204030204" pitchFamily="49" charset="0"/>
              </a:rPr>
              <a:t>(&amp;s-&gt;lock);</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sem_wait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sem_post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p>
        </p:txBody>
      </p:sp>
    </p:spTree>
    <p:extLst>
      <p:ext uri="{BB962C8B-B14F-4D97-AF65-F5344CB8AC3E}">
        <p14:creationId xmlns:p14="http://schemas.microsoft.com/office/powerpoint/2010/main" val="261686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p:txBody>
          <a:bodyPr/>
          <a:lstStyle/>
          <a:p>
            <a:r>
              <a:rPr lang="en-US" dirty="0"/>
              <a:t>Threads</a:t>
            </a:r>
          </a:p>
          <a:p>
            <a:endParaRPr lang="en-US" dirty="0"/>
          </a:p>
          <a:p>
            <a:r>
              <a:rPr lang="en-US" dirty="0"/>
              <a:t>Locks</a:t>
            </a:r>
          </a:p>
          <a:p>
            <a:endParaRPr lang="en-US" dirty="0"/>
          </a:p>
          <a:p>
            <a:r>
              <a:rPr lang="en-US" dirty="0"/>
              <a:t>Condition Variables</a:t>
            </a:r>
          </a:p>
          <a:p>
            <a:endParaRPr lang="en-US" dirty="0"/>
          </a:p>
          <a:p>
            <a:r>
              <a:rPr lang="en-US" dirty="0"/>
              <a:t>Fixing atomicity violations and order violations</a:t>
            </a:r>
          </a:p>
        </p:txBody>
      </p:sp>
    </p:spTree>
    <p:extLst>
      <p:ext uri="{BB962C8B-B14F-4D97-AF65-F5344CB8AC3E}">
        <p14:creationId xmlns:p14="http://schemas.microsoft.com/office/powerpoint/2010/main" val="57960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bugs in history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69" y="2239395"/>
            <a:ext cx="16573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http://topnews.in/law/files/facebook-ipo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224" y="2249381"/>
            <a:ext cx="2521881" cy="1895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47" y="2254220"/>
            <a:ext cx="3025616" cy="189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8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Bugs are</a:t>
            </a:r>
            <a:br>
              <a:rPr lang="en-US" dirty="0"/>
            </a:br>
            <a:r>
              <a:rPr lang="en-US" dirty="0"/>
              <a:t>Common and Various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6429838"/>
              </p:ext>
            </p:extLst>
          </p:nvPr>
        </p:nvGraphicFramePr>
        <p:xfrm>
          <a:off x="1285875" y="1994590"/>
          <a:ext cx="6572250" cy="18542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tblGrid>
              <a:tr h="370840">
                <a:tc>
                  <a:txBody>
                    <a:bodyPr/>
                    <a:lstStyle/>
                    <a:p>
                      <a:pPr algn="ctr"/>
                      <a:r>
                        <a:rPr lang="en-US" altLang="zh-CN" dirty="0"/>
                        <a:t>Application</a:t>
                      </a:r>
                      <a:endParaRPr lang="en-US" dirty="0"/>
                    </a:p>
                  </a:txBody>
                  <a:tcPr/>
                </a:tc>
                <a:tc>
                  <a:txBody>
                    <a:bodyPr/>
                    <a:lstStyle/>
                    <a:p>
                      <a:pPr algn="ctr"/>
                      <a:r>
                        <a:rPr lang="en-US" dirty="0"/>
                        <a:t>Atomicity</a:t>
                      </a:r>
                    </a:p>
                  </a:txBody>
                  <a:tcPr/>
                </a:tc>
                <a:tc>
                  <a:txBody>
                    <a:bodyPr/>
                    <a:lstStyle/>
                    <a:p>
                      <a:pPr algn="ctr"/>
                      <a:r>
                        <a:rPr lang="en-US" dirty="0"/>
                        <a:t>Order</a:t>
                      </a:r>
                    </a:p>
                  </a:txBody>
                  <a:tcPr/>
                </a:tc>
                <a:tc>
                  <a:txBody>
                    <a:bodyPr/>
                    <a:lstStyle/>
                    <a:p>
                      <a:pPr algn="ctr"/>
                      <a:r>
                        <a:rPr lang="en-US" dirty="0"/>
                        <a:t>Deadlock</a:t>
                      </a:r>
                    </a:p>
                  </a:txBody>
                  <a:tcPr/>
                </a:tc>
                <a:tc>
                  <a:txBody>
                    <a:bodyPr/>
                    <a:lstStyle/>
                    <a:p>
                      <a:pPr algn="ctr"/>
                      <a:r>
                        <a:rPr lang="en-US" dirty="0"/>
                        <a:t>other</a:t>
                      </a:r>
                    </a:p>
                  </a:txBody>
                  <a:tcPr/>
                </a:tc>
                <a:extLst>
                  <a:ext uri="{0D108BD9-81ED-4DB2-BD59-A6C34878D82A}">
                    <a16:rowId xmlns:a16="http://schemas.microsoft.com/office/drawing/2014/main" val="10000"/>
                  </a:ext>
                </a:extLst>
              </a:tr>
              <a:tr h="370840">
                <a:tc>
                  <a:txBody>
                    <a:bodyPr/>
                    <a:lstStyle/>
                    <a:p>
                      <a:pPr algn="ctr"/>
                      <a:r>
                        <a:rPr lang="en-US" dirty="0"/>
                        <a:t>MySQL</a:t>
                      </a:r>
                    </a:p>
                  </a:txBody>
                  <a:tcPr/>
                </a:tc>
                <a:tc>
                  <a:txBody>
                    <a:bodyPr/>
                    <a:lstStyle/>
                    <a:p>
                      <a:pPr algn="ctr"/>
                      <a:r>
                        <a:rPr lang="en-US" dirty="0"/>
                        <a:t>12</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Apache</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Mozilla</a:t>
                      </a:r>
                    </a:p>
                  </a:txBody>
                  <a:tcPr/>
                </a:tc>
                <a:tc>
                  <a:txBody>
                    <a:bodyPr/>
                    <a:lstStyle/>
                    <a:p>
                      <a:pPr algn="ctr"/>
                      <a:r>
                        <a:rPr lang="en-US" dirty="0"/>
                        <a:t>29</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err="1"/>
                        <a:t>OpenOffice</a:t>
                      </a:r>
                      <a:endParaRPr lang="en-US" dirty="0"/>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363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 MySQL</a:t>
            </a:r>
          </a:p>
        </p:txBody>
      </p:sp>
      <p:sp>
        <p:nvSpPr>
          <p:cNvPr id="4" name="Content Placeholder 2"/>
          <p:cNvSpPr txBox="1">
            <a:spLocks/>
          </p:cNvSpPr>
          <p:nvPr/>
        </p:nvSpPr>
        <p:spPr>
          <a:xfrm>
            <a:off x="4572000" y="1825625"/>
            <a:ext cx="50009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pthread_mutex_lock</a:t>
            </a:r>
            <a:r>
              <a:rPr lang="en-US" sz="2000" dirty="0">
                <a:latin typeface="Consolas" panose="020B0609020204030204" pitchFamily="49" charset="0"/>
                <a:cs typeface="Consolas" panose="020B0609020204030204" pitchFamily="49" charset="0"/>
              </a:rPr>
              <a:t>(&amp;lock); </a:t>
            </a:r>
          </a:p>
          <a:p>
            <a:pPr marL="0" indent="0">
              <a:buNone/>
            </a:pP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 NULL;</a:t>
            </a:r>
          </a:p>
          <a:p>
            <a:pPr marL="0" indent="0">
              <a:buNone/>
            </a:pPr>
            <a:r>
              <a:rPr lang="en-US" sz="2000" dirty="0" err="1">
                <a:latin typeface="Consolas" panose="020B0609020204030204" pitchFamily="49" charset="0"/>
                <a:cs typeface="Consolas" panose="020B0609020204030204" pitchFamily="49" charset="0"/>
              </a:rPr>
              <a:t>pthread_mutex_unlock</a:t>
            </a:r>
            <a:r>
              <a:rPr lang="en-US" sz="2000" dirty="0">
                <a:latin typeface="Consolas" panose="020B0609020204030204" pitchFamily="49" charset="0"/>
                <a:cs typeface="Consolas" panose="020B0609020204030204" pitchFamily="49" charset="0"/>
              </a:rPr>
              <a:t>(&amp;lock);</a:t>
            </a:r>
          </a:p>
          <a:p>
            <a:pPr marL="0" indent="0">
              <a:buNone/>
            </a:pPr>
            <a:r>
              <a:rPr lang="en-US" sz="2000" dirty="0">
                <a:latin typeface="Consolas" panose="020B0609020204030204" pitchFamily="49" charset="0"/>
                <a:cs typeface="Consolas" panose="020B0609020204030204" pitchFamily="49" charset="0"/>
              </a:rPr>
              <a:t> </a:t>
            </a:r>
          </a:p>
        </p:txBody>
      </p:sp>
      <p:sp>
        <p:nvSpPr>
          <p:cNvPr id="5" name="Content Placeholder 2"/>
          <p:cNvSpPr txBox="1">
            <a:spLocks/>
          </p:cNvSpPr>
          <p:nvPr/>
        </p:nvSpPr>
        <p:spPr>
          <a:xfrm>
            <a:off x="-45156" y="1825625"/>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1:</a:t>
            </a:r>
          </a:p>
          <a:p>
            <a:pPr marL="0" indent="0">
              <a:buNone/>
            </a:pPr>
            <a:r>
              <a:rPr lang="en-US" sz="2000" dirty="0" err="1">
                <a:latin typeface="Consolas" panose="020B0609020204030204" pitchFamily="49" charset="0"/>
                <a:cs typeface="Consolas" panose="020B0609020204030204" pitchFamily="49" charset="0"/>
              </a:rPr>
              <a:t>pthread_mutex_lock</a:t>
            </a:r>
            <a:r>
              <a:rPr lang="en-US" sz="2000" dirty="0">
                <a:latin typeface="Consolas" panose="020B0609020204030204" pitchFamily="49" charset="0"/>
                <a:cs typeface="Consolas" panose="020B0609020204030204" pitchFamily="49" charset="0"/>
              </a:rPr>
              <a:t>(&amp;lock); </a:t>
            </a:r>
          </a:p>
          <a:p>
            <a:pPr marL="0" indent="0">
              <a:buNone/>
            </a:pPr>
            <a:r>
              <a:rPr lang="en-US" sz="2000" dirty="0">
                <a:latin typeface="Consolas" panose="020B0609020204030204" pitchFamily="49" charset="0"/>
                <a:cs typeface="Consolas" panose="020B0609020204030204" pitchFamily="49" charset="0"/>
              </a:rPr>
              <a:t>if (</a:t>
            </a: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fputs</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err="1">
                <a:latin typeface="Consolas" panose="020B0609020204030204" pitchFamily="49" charset="0"/>
                <a:cs typeface="Consolas" panose="020B0609020204030204" pitchFamily="49" charset="0"/>
              </a:rPr>
              <a:t>pthread_mutex_unlock</a:t>
            </a:r>
            <a:r>
              <a:rPr lang="en-US" sz="2000" dirty="0">
                <a:latin typeface="Consolas" panose="020B0609020204030204" pitchFamily="49" charset="0"/>
                <a:cs typeface="Consolas" panose="020B0609020204030204" pitchFamily="49" charset="0"/>
              </a:rPr>
              <a:t>(&amp;lock);</a:t>
            </a: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046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Mozilla</a:t>
            </a:r>
          </a:p>
        </p:txBody>
      </p:sp>
      <p:sp>
        <p:nvSpPr>
          <p:cNvPr id="4" name="Content Placeholder 2"/>
          <p:cNvSpPr txBox="1">
            <a:spLocks/>
          </p:cNvSpPr>
          <p:nvPr/>
        </p:nvSpPr>
        <p:spPr>
          <a:xfrm>
            <a:off x="4572000" y="1825625"/>
            <a:ext cx="50009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2:</a:t>
            </a:r>
          </a:p>
          <a:p>
            <a:pPr marL="0" indent="0">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mMain</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Mutex_lock</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while(</a:t>
            </a:r>
            <a:r>
              <a:rPr lang="en-US" sz="2000" dirty="0" err="1">
                <a:latin typeface="Consolas" panose="020B0609020204030204" pitchFamily="49" charset="0"/>
                <a:cs typeface="Consolas" panose="020B0609020204030204" pitchFamily="49" charset="0"/>
              </a:rPr>
              <a:t>mtInit</a:t>
            </a:r>
            <a:r>
              <a:rPr lang="en-US" sz="2000" dirty="0">
                <a:latin typeface="Consolas" panose="020B0609020204030204" pitchFamily="49" charset="0"/>
                <a:cs typeface="Consolas" panose="020B0609020204030204" pitchFamily="49" charset="0"/>
              </a:rPr>
              <a:t> == 0)</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Cond_wait</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mtCond</a:t>
            </a:r>
            <a:r>
              <a:rPr lang="en-US" sz="2000" dirty="0">
                <a:latin typeface="Consolas" panose="020B0609020204030204" pitchFamily="49" charset="0"/>
                <a:cs typeface="Consolas" panose="020B0609020204030204" pitchFamily="49" charset="0"/>
              </a:rPr>
              <a:t>, &amp;</a:t>
            </a:r>
            <a:r>
              <a:rPr lang="en-US" sz="2000" dirty="0" err="1">
                <a:latin typeface="Consolas" panose="020B0609020204030204" pitchFamily="49" charset="0"/>
                <a:cs typeface="Consolas" panose="020B0609020204030204" pitchFamily="49" charset="0"/>
              </a:rPr>
              <a:t>mtLock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Mutex_unlock</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mState</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mThread</a:t>
            </a:r>
            <a:r>
              <a:rPr lang="en-US" sz="2000" dirty="0">
                <a:latin typeface="Consolas" panose="020B0609020204030204" pitchFamily="49" charset="0"/>
                <a:cs typeface="Consolas" panose="020B0609020204030204" pitchFamily="49" charset="0"/>
              </a:rPr>
              <a:t>-&gt;State;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p:txBody>
      </p:sp>
      <p:sp>
        <p:nvSpPr>
          <p:cNvPr id="5" name="Content Placeholder 2"/>
          <p:cNvSpPr txBox="1">
            <a:spLocks/>
          </p:cNvSpPr>
          <p:nvPr/>
        </p:nvSpPr>
        <p:spPr>
          <a:xfrm>
            <a:off x="-45156" y="1825625"/>
            <a:ext cx="4820356"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1:</a:t>
            </a:r>
          </a:p>
          <a:p>
            <a:pPr marL="0" indent="0">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init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mThread</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PR_CreateThread</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mMain</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pthread_mutex_lock</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mtInit</a:t>
            </a:r>
            <a:r>
              <a:rPr lang="en-US" sz="2000" dirty="0">
                <a:latin typeface="Consolas" panose="020B0609020204030204" pitchFamily="49" charset="0"/>
                <a:cs typeface="Consolas" panose="020B0609020204030204" pitchFamily="49" charset="0"/>
              </a:rPr>
              <a:t> = 1;</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pthread_cond_signal</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mtCond</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pthread_mutex_unlock</a:t>
            </a:r>
            <a:r>
              <a:rPr lang="en-US" sz="2000" dirty="0">
                <a:latin typeface="Consolas" panose="020B0609020204030204" pitchFamily="49" charset="0"/>
                <a:cs typeface="Consolas" panose="020B0609020204030204" pitchFamily="49" charset="0"/>
              </a:rPr>
              <a:t>(&amp;</a:t>
            </a:r>
            <a:r>
              <a:rPr lang="en-US" sz="2000" dirty="0" err="1">
                <a:latin typeface="Consolas" panose="020B0609020204030204" pitchFamily="49" charset="0"/>
                <a:cs typeface="Consolas" panose="020B0609020204030204" pitchFamily="49" charset="0"/>
              </a:rPr>
              <a:t>mtLock</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0133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a:t>
            </a:r>
          </a:p>
        </p:txBody>
      </p:sp>
      <p:sp>
        <p:nvSpPr>
          <p:cNvPr id="3" name="Content Placeholder 2"/>
          <p:cNvSpPr>
            <a:spLocks noGrp="1"/>
          </p:cNvSpPr>
          <p:nvPr>
            <p:ph idx="1"/>
          </p:nvPr>
        </p:nvSpPr>
        <p:spPr/>
        <p:txBody>
          <a:bodyPr>
            <a:normAutofit lnSpcReduction="10000"/>
          </a:bodyPr>
          <a:lstStyle/>
          <a:p>
            <a:r>
              <a:rPr lang="en-US" dirty="0"/>
              <a:t>A </a:t>
            </a:r>
            <a:r>
              <a:rPr lang="en-US" b="1" dirty="0"/>
              <a:t>data race</a:t>
            </a:r>
            <a:r>
              <a:rPr lang="en-US" dirty="0"/>
              <a:t> occurs when 2 instructions from different threads access the same memory location, at least one of these accesses is a write and there is no synchronization that is mandating </a:t>
            </a:r>
            <a:r>
              <a:rPr lang="en-US" i="1" dirty="0"/>
              <a:t>any</a:t>
            </a:r>
            <a:r>
              <a:rPr lang="en-US" dirty="0"/>
              <a:t> particular order among these accesses.</a:t>
            </a:r>
          </a:p>
          <a:p>
            <a:r>
              <a:rPr lang="en-US" dirty="0"/>
              <a:t>A </a:t>
            </a:r>
            <a:r>
              <a:rPr lang="en-US" b="1" dirty="0"/>
              <a:t>race condition</a:t>
            </a:r>
            <a:r>
              <a:rPr lang="en-US" dirty="0"/>
              <a:t> is an undesirable situation that occurs when a device or system attempts to perform two or more operations at the same time, but because of the nature of the device or system, the operations must be done in the proper sequence in order to be done correctly.</a:t>
            </a:r>
          </a:p>
        </p:txBody>
      </p:sp>
    </p:spTree>
    <p:extLst>
      <p:ext uri="{BB962C8B-B14F-4D97-AF65-F5344CB8AC3E}">
        <p14:creationId xmlns:p14="http://schemas.microsoft.com/office/powerpoint/2010/main" val="360946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Race</a:t>
            </a:r>
            <a:r>
              <a:rPr lang="en-US" dirty="0"/>
              <a:t>: MySQL</a:t>
            </a:r>
          </a:p>
        </p:txBody>
      </p:sp>
      <p:sp>
        <p:nvSpPr>
          <p:cNvPr id="4" name="Content Placeholder 2"/>
          <p:cNvSpPr txBox="1">
            <a:spLocks/>
          </p:cNvSpPr>
          <p:nvPr/>
        </p:nvSpPr>
        <p:spPr>
          <a:xfrm>
            <a:off x="4572000" y="1825625"/>
            <a:ext cx="50009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 NULL;</a:t>
            </a:r>
          </a:p>
          <a:p>
            <a:pPr marL="0" indent="0">
              <a:buNone/>
            </a:pPr>
            <a:r>
              <a:rPr lang="en-US" sz="2000" dirty="0">
                <a:latin typeface="Consolas" panose="020B0609020204030204" pitchFamily="49" charset="0"/>
                <a:cs typeface="Consolas" panose="020B0609020204030204" pitchFamily="49" charset="0"/>
              </a:rPr>
              <a:t> </a:t>
            </a:r>
          </a:p>
        </p:txBody>
      </p:sp>
      <p:sp>
        <p:nvSpPr>
          <p:cNvPr id="5" name="Content Placeholder 2"/>
          <p:cNvSpPr txBox="1">
            <a:spLocks/>
          </p:cNvSpPr>
          <p:nvPr/>
        </p:nvSpPr>
        <p:spPr>
          <a:xfrm>
            <a:off x="-45156" y="1825625"/>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1:</a:t>
            </a:r>
          </a:p>
          <a:p>
            <a:pPr marL="0" indent="0">
              <a:buNone/>
            </a:pPr>
            <a:r>
              <a:rPr lang="en-US" sz="2000" dirty="0">
                <a:latin typeface="Consolas" panose="020B0609020204030204" pitchFamily="49" charset="0"/>
                <a:cs typeface="Consolas" panose="020B0609020204030204" pitchFamily="49" charset="0"/>
              </a:rPr>
              <a:t>if (</a:t>
            </a: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fputs</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thd</a:t>
            </a:r>
            <a:r>
              <a:rPr lang="en-US" sz="2000" dirty="0">
                <a:latin typeface="Consolas" panose="020B0609020204030204" pitchFamily="49" charset="0"/>
                <a:cs typeface="Consolas" panose="020B0609020204030204" pitchFamily="49" charset="0"/>
              </a:rPr>
              <a:t>-&gt;</a:t>
            </a:r>
            <a:r>
              <a:rPr lang="en-US" sz="2000" dirty="0" err="1">
                <a:latin typeface="Consolas" panose="020B0609020204030204" pitchFamily="49" charset="0"/>
                <a:cs typeface="Consolas" panose="020B0609020204030204" pitchFamily="49" charset="0"/>
              </a:rPr>
              <a:t>proc_info</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2338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Mozilla</a:t>
            </a:r>
          </a:p>
        </p:txBody>
      </p:sp>
      <p:sp>
        <p:nvSpPr>
          <p:cNvPr id="4" name="Content Placeholder 2"/>
          <p:cNvSpPr txBox="1">
            <a:spLocks/>
          </p:cNvSpPr>
          <p:nvPr/>
        </p:nvSpPr>
        <p:spPr>
          <a:xfrm>
            <a:off x="4572000" y="1825625"/>
            <a:ext cx="50009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2:</a:t>
            </a:r>
          </a:p>
          <a:p>
            <a:pPr marL="0" indent="0">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mMain</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mState</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mThread</a:t>
            </a:r>
            <a:r>
              <a:rPr lang="en-US" sz="2000" dirty="0">
                <a:latin typeface="Consolas" panose="020B0609020204030204" pitchFamily="49" charset="0"/>
                <a:cs typeface="Consolas" panose="020B0609020204030204" pitchFamily="49" charset="0"/>
              </a:rPr>
              <a:t>-&gt;State;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p:txBody>
      </p:sp>
      <p:sp>
        <p:nvSpPr>
          <p:cNvPr id="5" name="Content Placeholder 2"/>
          <p:cNvSpPr txBox="1">
            <a:spLocks/>
          </p:cNvSpPr>
          <p:nvPr/>
        </p:nvSpPr>
        <p:spPr>
          <a:xfrm>
            <a:off x="-45156" y="1825625"/>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cs typeface="Consolas" panose="020B0609020204030204" pitchFamily="49" charset="0"/>
              </a:rPr>
              <a:t>Thread 1:</a:t>
            </a:r>
          </a:p>
          <a:p>
            <a:pPr marL="0" indent="0">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init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mThread</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PR_CreateThread</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mMain</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5017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3371987"/>
          </a:xfrm>
        </p:spPr>
        <p:txBody>
          <a:bodyPr/>
          <a:lstStyle/>
          <a:p>
            <a:r>
              <a:rPr lang="en-US" dirty="0"/>
              <a:t>Data Race Free</a:t>
            </a:r>
            <a:br>
              <a:rPr lang="en-US" dirty="0"/>
            </a:br>
            <a:r>
              <a:rPr lang="en-US" dirty="0"/>
              <a:t>DOES not mean</a:t>
            </a:r>
            <a:br>
              <a:rPr lang="en-US" dirty="0"/>
            </a:br>
            <a:r>
              <a:rPr lang="en-US" dirty="0"/>
              <a:t>Concurrency Bug Free</a:t>
            </a:r>
          </a:p>
        </p:txBody>
      </p:sp>
    </p:spTree>
    <p:extLst>
      <p:ext uri="{BB962C8B-B14F-4D97-AF65-F5344CB8AC3E}">
        <p14:creationId xmlns:p14="http://schemas.microsoft.com/office/powerpoint/2010/main" val="167261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Deadlock Example</a:t>
            </a:r>
          </a:p>
        </p:txBody>
      </p:sp>
      <p:sp>
        <p:nvSpPr>
          <p:cNvPr id="3" name="Content Placeholder 2"/>
          <p:cNvSpPr>
            <a:spLocks noGrp="1"/>
          </p:cNvSpPr>
          <p:nvPr>
            <p:ph idx="1"/>
          </p:nvPr>
        </p:nvSpPr>
        <p:spPr/>
        <p:txBody>
          <a:bodyPr/>
          <a:lstStyle/>
          <a:p>
            <a:pPr marL="0" indent="0">
              <a:buNone/>
            </a:pPr>
            <a:r>
              <a:rPr lang="en-US" dirty="0"/>
              <a:t>Thread 1                      Thread 2</a:t>
            </a:r>
          </a:p>
          <a:p>
            <a:pPr marL="0" indent="0">
              <a:buNone/>
            </a:pPr>
            <a:r>
              <a:rPr lang="en-US" dirty="0"/>
              <a:t>lock(&amp;A);                     lock(&amp;B);</a:t>
            </a:r>
          </a:p>
          <a:p>
            <a:pPr marL="0" indent="0">
              <a:buNone/>
            </a:pPr>
            <a:r>
              <a:rPr lang="en-US" dirty="0"/>
              <a:t>lock(&amp;B);                     lock(&amp;A);</a:t>
            </a:r>
          </a:p>
        </p:txBody>
      </p:sp>
    </p:spTree>
    <p:extLst>
      <p:ext uri="{BB962C8B-B14F-4D97-AF65-F5344CB8AC3E}">
        <p14:creationId xmlns:p14="http://schemas.microsoft.com/office/powerpoint/2010/main" val="2518228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latin typeface="Consolas" panose="020B0609020204030204" pitchFamily="49" charset="0"/>
                <a:cs typeface="Consolas" panose="020B0609020204030204" pitchFamily="49" charset="0"/>
              </a:rPr>
              <a:t>set_t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set_union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set_t</a:t>
            </a:r>
            <a:r>
              <a:rPr lang="en-US" dirty="0">
                <a:latin typeface="Consolas" panose="020B0609020204030204" pitchFamily="49" charset="0"/>
                <a:cs typeface="Consolas" panose="020B0609020204030204" pitchFamily="49" charset="0"/>
              </a:rPr>
              <a:t> *s1, </a:t>
            </a:r>
            <a:r>
              <a:rPr lang="en-US" dirty="0" err="1">
                <a:latin typeface="Consolas" panose="020B0609020204030204" pitchFamily="49" charset="0"/>
                <a:cs typeface="Consolas" panose="020B0609020204030204" pitchFamily="49" charset="0"/>
              </a:rPr>
              <a:t>set_t</a:t>
            </a:r>
            <a:r>
              <a:rPr lang="en-US" dirty="0">
                <a:latin typeface="Consolas" panose="020B0609020204030204" pitchFamily="49" charset="0"/>
                <a:cs typeface="Consolas" panose="020B0609020204030204" pitchFamily="49" charset="0"/>
              </a:rPr>
              <a:t> *s2)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set_t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rv</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Malloc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rv</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Mutex_lock</a:t>
            </a:r>
            <a:r>
              <a:rPr lang="en-US" dirty="0">
                <a:latin typeface="Consolas" panose="020B0609020204030204" pitchFamily="49" charset="0"/>
                <a:cs typeface="Consolas" panose="020B0609020204030204" pitchFamily="49" charset="0"/>
              </a:rPr>
              <a:t>(&amp;s1-&gt;lock);</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Mutex_lock</a:t>
            </a:r>
            <a:r>
              <a:rPr lang="en-US" dirty="0">
                <a:latin typeface="Consolas" panose="020B0609020204030204" pitchFamily="49" charset="0"/>
                <a:cs typeface="Consolas" panose="020B0609020204030204" pitchFamily="49" charset="0"/>
              </a:rPr>
              <a:t>(&amp;s2-&gt;lock);</a:t>
            </a:r>
          </a:p>
          <a:p>
            <a:pPr marL="0" indent="0">
              <a:buNone/>
            </a:pPr>
            <a:r>
              <a:rPr lang="en-US" dirty="0">
                <a:latin typeface="Consolas" panose="020B0609020204030204" pitchFamily="49" charset="0"/>
                <a:cs typeface="Consolas" panose="020B0609020204030204" pitchFamily="49" charset="0"/>
              </a:rPr>
              <a:t>  for(</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&lt;s1-&gt;</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if(</a:t>
            </a:r>
            <a:r>
              <a:rPr lang="en-US" dirty="0" err="1">
                <a:latin typeface="Consolas" panose="020B0609020204030204" pitchFamily="49" charset="0"/>
                <a:cs typeface="Consolas" panose="020B0609020204030204" pitchFamily="49" charset="0"/>
              </a:rPr>
              <a:t>set_contains</a:t>
            </a:r>
            <a:r>
              <a:rPr lang="en-US" dirty="0">
                <a:latin typeface="Consolas" panose="020B0609020204030204" pitchFamily="49" charset="0"/>
                <a:cs typeface="Consolas" panose="020B0609020204030204" pitchFamily="49" charset="0"/>
              </a:rPr>
              <a:t>(s2, s1-&gt;items[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set_add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rv</a:t>
            </a:r>
            <a:r>
              <a:rPr lang="en-US" dirty="0">
                <a:latin typeface="Consolas" panose="020B0609020204030204" pitchFamily="49" charset="0"/>
                <a:cs typeface="Consolas" panose="020B0609020204030204" pitchFamily="49" charset="0"/>
              </a:rPr>
              <a:t>, s1-&gt;items[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Mutex_unlock</a:t>
            </a:r>
            <a:r>
              <a:rPr lang="en-US" dirty="0">
                <a:latin typeface="Consolas" panose="020B0609020204030204" pitchFamily="49" charset="0"/>
                <a:cs typeface="Consolas" panose="020B0609020204030204" pitchFamily="49" charset="0"/>
              </a:rPr>
              <a:t>(&amp;s2-&gt;lock);</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Mutex_unlock</a:t>
            </a:r>
            <a:r>
              <a:rPr lang="en-US" dirty="0">
                <a:latin typeface="Consolas" panose="020B0609020204030204" pitchFamily="49" charset="0"/>
                <a:cs typeface="Consolas" panose="020B0609020204030204" pitchFamily="49" charset="0"/>
              </a:rPr>
              <a:t>(&amp;s1-&gt;lock);</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821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p:txBody>
          <a:bodyPr/>
          <a:lstStyle/>
          <a:p>
            <a:r>
              <a:rPr lang="en-US" dirty="0"/>
              <a:t>Semaphores keep extra state, so users sometimes don’t.</a:t>
            </a:r>
          </a:p>
          <a:p>
            <a:r>
              <a:rPr lang="en-US" dirty="0"/>
              <a:t>Unlike CV, signal is not lost due to some race condition!</a:t>
            </a:r>
          </a:p>
          <a:p>
            <a:r>
              <a:rPr lang="en-US" dirty="0"/>
              <a:t>Generalized concurrency primitive: can be used as both locks and condition variables.</a:t>
            </a:r>
          </a:p>
        </p:txBody>
      </p:sp>
    </p:spTree>
    <p:extLst>
      <p:ext uri="{BB962C8B-B14F-4D97-AF65-F5344CB8AC3E}">
        <p14:creationId xmlns:p14="http://schemas.microsoft.com/office/powerpoint/2010/main" val="278962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a:t>
            </a:r>
          </a:p>
        </p:txBody>
      </p:sp>
      <p:sp>
        <p:nvSpPr>
          <p:cNvPr id="3" name="Content Placeholder 2"/>
          <p:cNvSpPr>
            <a:spLocks noGrp="1"/>
          </p:cNvSpPr>
          <p:nvPr>
            <p:ph idx="1"/>
          </p:nvPr>
        </p:nvSpPr>
        <p:spPr>
          <a:xfrm>
            <a:off x="628650" y="1825625"/>
            <a:ext cx="8515350" cy="4351338"/>
          </a:xfrm>
        </p:spPr>
        <p:txBody>
          <a:bodyPr/>
          <a:lstStyle/>
          <a:p>
            <a:r>
              <a:rPr lang="en-US" dirty="0"/>
              <a:t>Modularity can make it harder to see deadlocks.</a:t>
            </a:r>
          </a:p>
          <a:p>
            <a:pPr marL="0" indent="0">
              <a:buNone/>
            </a:pPr>
            <a:r>
              <a:rPr lang="en-US" dirty="0"/>
              <a:t>Thread 1                                   Thread 2</a:t>
            </a:r>
          </a:p>
          <a:p>
            <a:pPr marL="0" indent="0">
              <a:buNone/>
            </a:pPr>
            <a:r>
              <a:rPr lang="en-US" dirty="0" err="1"/>
              <a:t>rv</a:t>
            </a:r>
            <a:r>
              <a:rPr lang="en-US" dirty="0"/>
              <a:t> = </a:t>
            </a:r>
            <a:r>
              <a:rPr lang="en-US" dirty="0" err="1"/>
              <a:t>set_union</a:t>
            </a:r>
            <a:r>
              <a:rPr lang="en-US" dirty="0"/>
              <a:t>(</a:t>
            </a:r>
            <a:r>
              <a:rPr lang="en-US" dirty="0" err="1"/>
              <a:t>setA</a:t>
            </a:r>
            <a:r>
              <a:rPr lang="en-US" dirty="0"/>
              <a:t>, </a:t>
            </a:r>
            <a:r>
              <a:rPr lang="en-US" dirty="0" err="1"/>
              <a:t>setB</a:t>
            </a:r>
            <a:r>
              <a:rPr lang="en-US" dirty="0"/>
              <a:t>);    </a:t>
            </a:r>
            <a:r>
              <a:rPr lang="en-US" dirty="0" err="1"/>
              <a:t>rv</a:t>
            </a:r>
            <a:r>
              <a:rPr lang="en-US" dirty="0"/>
              <a:t> = </a:t>
            </a:r>
            <a:r>
              <a:rPr lang="en-US" dirty="0" err="1"/>
              <a:t>set_union</a:t>
            </a:r>
            <a:r>
              <a:rPr lang="en-US" dirty="0"/>
              <a:t>(</a:t>
            </a:r>
            <a:r>
              <a:rPr lang="en-US" dirty="0" err="1"/>
              <a:t>setB</a:t>
            </a:r>
            <a:r>
              <a:rPr lang="en-US" dirty="0"/>
              <a:t>, </a:t>
            </a:r>
            <a:r>
              <a:rPr lang="en-US" dirty="0" err="1"/>
              <a:t>setA</a:t>
            </a:r>
            <a:r>
              <a:rPr lang="en-US" dirty="0"/>
              <a:t>); </a:t>
            </a:r>
          </a:p>
        </p:txBody>
      </p:sp>
    </p:spTree>
    <p:extLst>
      <p:ext uri="{BB962C8B-B14F-4D97-AF65-F5344CB8AC3E}">
        <p14:creationId xmlns:p14="http://schemas.microsoft.com/office/powerpoint/2010/main" val="2453633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Theory </a:t>
            </a:r>
          </a:p>
        </p:txBody>
      </p:sp>
      <p:sp>
        <p:nvSpPr>
          <p:cNvPr id="3" name="Content Placeholder 2"/>
          <p:cNvSpPr>
            <a:spLocks noGrp="1"/>
          </p:cNvSpPr>
          <p:nvPr>
            <p:ph idx="1"/>
          </p:nvPr>
        </p:nvSpPr>
        <p:spPr/>
        <p:txBody>
          <a:bodyPr/>
          <a:lstStyle/>
          <a:p>
            <a:r>
              <a:rPr lang="en-US" dirty="0"/>
              <a:t>Deadlocks can only happen with these four conditions:</a:t>
            </a:r>
          </a:p>
          <a:p>
            <a:pPr lvl="1"/>
            <a:r>
              <a:rPr lang="en-US" dirty="0"/>
              <a:t>mutual exclusion</a:t>
            </a:r>
          </a:p>
          <a:p>
            <a:pPr lvl="1"/>
            <a:r>
              <a:rPr lang="en-US" dirty="0"/>
              <a:t>hold-and-wait</a:t>
            </a:r>
          </a:p>
          <a:p>
            <a:pPr lvl="1"/>
            <a:r>
              <a:rPr lang="en-US" dirty="0"/>
              <a:t>no preemption</a:t>
            </a:r>
          </a:p>
          <a:p>
            <a:pPr lvl="1"/>
            <a:r>
              <a:rPr lang="en-US" dirty="0"/>
              <a:t>circular wait</a:t>
            </a:r>
          </a:p>
          <a:p>
            <a:r>
              <a:rPr lang="en-US" dirty="0"/>
              <a:t>Eliminate deadlock by eliminating one condition.</a:t>
            </a:r>
          </a:p>
        </p:txBody>
      </p:sp>
    </p:spTree>
    <p:extLst>
      <p:ext uri="{BB962C8B-B14F-4D97-AF65-F5344CB8AC3E}">
        <p14:creationId xmlns:p14="http://schemas.microsoft.com/office/powerpoint/2010/main" val="27805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a:t>
            </a:r>
          </a:p>
        </p:txBody>
      </p:sp>
      <p:sp>
        <p:nvSpPr>
          <p:cNvPr id="3" name="Content Placeholder 2"/>
          <p:cNvSpPr>
            <a:spLocks noGrp="1"/>
          </p:cNvSpPr>
          <p:nvPr>
            <p:ph idx="1"/>
          </p:nvPr>
        </p:nvSpPr>
        <p:spPr/>
        <p:txBody>
          <a:bodyPr/>
          <a:lstStyle/>
          <a:p>
            <a:r>
              <a:rPr lang="en-US" dirty="0" err="1"/>
              <a:t>Def</a:t>
            </a:r>
            <a:r>
              <a:rPr lang="en-US" dirty="0"/>
              <a:t>: Threads claim exclusive control of resources that they require (e.g., thread grabs a lock).</a:t>
            </a:r>
          </a:p>
        </p:txBody>
      </p:sp>
    </p:spTree>
    <p:extLst>
      <p:ext uri="{BB962C8B-B14F-4D97-AF65-F5344CB8AC3E}">
        <p14:creationId xmlns:p14="http://schemas.microsoft.com/office/powerpoint/2010/main" val="101442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Wait-Free Algorithms </a:t>
            </a:r>
          </a:p>
        </p:txBody>
      </p:sp>
      <p:sp>
        <p:nvSpPr>
          <p:cNvPr id="3" name="Content Placeholder 2"/>
          <p:cNvSpPr>
            <a:spLocks noGrp="1"/>
          </p:cNvSpPr>
          <p:nvPr>
            <p:ph idx="1"/>
          </p:nvPr>
        </p:nvSpPr>
        <p:spPr>
          <a:xfrm>
            <a:off x="628650" y="1825625"/>
            <a:ext cx="7886700" cy="1812520"/>
          </a:xfrm>
        </p:spPr>
        <p:txBody>
          <a:bodyPr/>
          <a:lstStyle/>
          <a:p>
            <a:r>
              <a:rPr lang="en-US" dirty="0"/>
              <a:t>Strategy: eliminate lock use.</a:t>
            </a:r>
          </a:p>
          <a:p>
            <a:r>
              <a:rPr lang="en-US" dirty="0"/>
              <a:t>Assume we have:</a:t>
            </a:r>
          </a:p>
          <a:p>
            <a:pPr lvl="1"/>
            <a:r>
              <a:rPr lang="en-US" dirty="0" err="1"/>
              <a:t>int</a:t>
            </a:r>
            <a:r>
              <a:rPr lang="en-US" dirty="0"/>
              <a:t> </a:t>
            </a:r>
            <a:r>
              <a:rPr lang="en-US" dirty="0" err="1"/>
              <a:t>CompAndSwap</a:t>
            </a:r>
            <a:r>
              <a:rPr lang="en-US" dirty="0"/>
              <a:t>(</a:t>
            </a:r>
            <a:r>
              <a:rPr lang="en-US" dirty="0" err="1"/>
              <a:t>int</a:t>
            </a:r>
            <a:r>
              <a:rPr lang="en-US" dirty="0"/>
              <a:t> *</a:t>
            </a:r>
            <a:r>
              <a:rPr lang="en-US" dirty="0" err="1"/>
              <a:t>addr</a:t>
            </a:r>
            <a:r>
              <a:rPr lang="en-US" dirty="0"/>
              <a:t>, </a:t>
            </a:r>
            <a:r>
              <a:rPr lang="en-US" dirty="0" err="1"/>
              <a:t>int</a:t>
            </a:r>
            <a:r>
              <a:rPr lang="en-US" dirty="0"/>
              <a:t> expected, </a:t>
            </a:r>
            <a:r>
              <a:rPr lang="en-US" dirty="0" err="1"/>
              <a:t>int</a:t>
            </a:r>
            <a:r>
              <a:rPr lang="en-US" dirty="0"/>
              <a:t> new)</a:t>
            </a:r>
          </a:p>
          <a:p>
            <a:pPr lvl="1"/>
            <a:r>
              <a:rPr lang="en-US" dirty="0"/>
              <a:t>0: fail, 1: success</a:t>
            </a:r>
          </a:p>
        </p:txBody>
      </p:sp>
      <p:sp>
        <p:nvSpPr>
          <p:cNvPr id="4" name="Content Placeholder 2"/>
          <p:cNvSpPr txBox="1">
            <a:spLocks/>
          </p:cNvSpPr>
          <p:nvPr/>
        </p:nvSpPr>
        <p:spPr>
          <a:xfrm>
            <a:off x="116732" y="3638145"/>
            <a:ext cx="3929975" cy="2538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Consolas" panose="020B0609020204030204" pitchFamily="49" charset="0"/>
                <a:cs typeface="Consolas" panose="020B0609020204030204" pitchFamily="49" charset="0"/>
              </a:rPr>
              <a:t>void add_v1(</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val</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amt</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Mutex_lock</a:t>
            </a:r>
            <a:r>
              <a:rPr lang="en-US" sz="2200" dirty="0">
                <a:latin typeface="Consolas" panose="020B0609020204030204" pitchFamily="49" charset="0"/>
                <a:cs typeface="Consolas" panose="020B0609020204030204" pitchFamily="49" charset="0"/>
              </a:rPr>
              <a:t>(&amp;m);</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val</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amt</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Mutex_unlock</a:t>
            </a:r>
            <a:r>
              <a:rPr lang="en-US" sz="2200" dirty="0">
                <a:latin typeface="Consolas" panose="020B0609020204030204" pitchFamily="49" charset="0"/>
                <a:cs typeface="Consolas" panose="020B0609020204030204" pitchFamily="49" charset="0"/>
              </a:rPr>
              <a:t>(&amp;m);</a:t>
            </a:r>
          </a:p>
          <a:p>
            <a:pPr marL="0" indent="0">
              <a:buNone/>
            </a:pPr>
            <a:r>
              <a:rPr lang="en-US" sz="22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4134255" y="3638144"/>
            <a:ext cx="5204297" cy="29474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cs typeface="Consolas" panose="020B0609020204030204" pitchFamily="49" charset="0"/>
              </a:rPr>
              <a:t>void add_v2(</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amt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do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old = *value;</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while(!</a:t>
            </a:r>
            <a:r>
              <a:rPr lang="en-US" dirty="0" err="1">
                <a:latin typeface="Consolas" panose="020B0609020204030204" pitchFamily="49" charset="0"/>
                <a:cs typeface="Consolas" panose="020B0609020204030204" pitchFamily="49" charset="0"/>
              </a:rPr>
              <a:t>CompAndSwap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old, </a:t>
            </a:r>
            <a:r>
              <a:rPr lang="en-US" dirty="0" err="1">
                <a:latin typeface="Consolas" panose="020B0609020204030204" pitchFamily="49" charset="0"/>
                <a:cs typeface="Consolas" panose="020B0609020204030204" pitchFamily="49" charset="0"/>
              </a:rPr>
              <a:t>old+amt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97314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Wait-Free </a:t>
            </a:r>
            <a:r>
              <a:rPr lang="en-US" altLang="zh-CN" dirty="0"/>
              <a:t>Insert</a:t>
            </a:r>
            <a:endParaRPr lang="en-US" dirty="0"/>
          </a:p>
        </p:txBody>
      </p:sp>
      <p:sp>
        <p:nvSpPr>
          <p:cNvPr id="4" name="Content Placeholder 2"/>
          <p:cNvSpPr txBox="1">
            <a:spLocks/>
          </p:cNvSpPr>
          <p:nvPr/>
        </p:nvSpPr>
        <p:spPr>
          <a:xfrm>
            <a:off x="4572000" y="1825625"/>
            <a:ext cx="50009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latin typeface="Consolas" panose="020B0609020204030204" pitchFamily="49" charset="0"/>
                <a:cs typeface="Consolas" panose="020B0609020204030204" pitchFamily="49" charset="0"/>
              </a:rPr>
              <a:t>void insert(</a:t>
            </a:r>
            <a:r>
              <a:rPr lang="en-US" sz="1900" dirty="0" err="1">
                <a:latin typeface="Consolas" panose="020B0609020204030204" pitchFamily="49" charset="0"/>
                <a:cs typeface="Consolas" panose="020B0609020204030204" pitchFamily="49" charset="0"/>
              </a:rPr>
              <a:t>int</a:t>
            </a:r>
            <a:r>
              <a:rPr lang="en-US" sz="1900" dirty="0">
                <a:latin typeface="Consolas" panose="020B0609020204030204" pitchFamily="49" charset="0"/>
                <a:cs typeface="Consolas" panose="020B0609020204030204" pitchFamily="49" charset="0"/>
              </a:rPr>
              <a:t> </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 {</a:t>
            </a:r>
          </a:p>
          <a:p>
            <a:pPr marL="0" indent="0">
              <a:buNone/>
            </a:pPr>
            <a:r>
              <a:rPr lang="en-US" sz="1900" dirty="0">
                <a:latin typeface="Consolas" panose="020B0609020204030204" pitchFamily="49" charset="0"/>
                <a:cs typeface="Consolas" panose="020B0609020204030204" pitchFamily="49" charset="0"/>
              </a:rPr>
              <a:t>  </a:t>
            </a:r>
            <a:r>
              <a:rPr lang="en-US" sz="1900" dirty="0" err="1">
                <a:latin typeface="Consolas" panose="020B0609020204030204" pitchFamily="49" charset="0"/>
                <a:cs typeface="Consolas" panose="020B0609020204030204" pitchFamily="49" charset="0"/>
              </a:rPr>
              <a:t>node_t</a:t>
            </a:r>
            <a:r>
              <a:rPr lang="en-US" sz="1900" dirty="0">
                <a:latin typeface="Consolas" panose="020B0609020204030204" pitchFamily="49" charset="0"/>
                <a:cs typeface="Consolas" panose="020B0609020204030204" pitchFamily="49" charset="0"/>
              </a:rPr>
              <a:t> *n = </a:t>
            </a:r>
            <a:r>
              <a:rPr lang="en-US" sz="1900" dirty="0" err="1">
                <a:latin typeface="Consolas" panose="020B0609020204030204" pitchFamily="49" charset="0"/>
                <a:cs typeface="Consolas" panose="020B0609020204030204" pitchFamily="49" charset="0"/>
              </a:rPr>
              <a:t>Malloc</a:t>
            </a:r>
            <a:r>
              <a:rPr lang="en-US" sz="1900" dirty="0">
                <a:latin typeface="Consolas" panose="020B0609020204030204" pitchFamily="49" charset="0"/>
                <a:cs typeface="Consolas" panose="020B0609020204030204" pitchFamily="49" charset="0"/>
              </a:rPr>
              <a:t>(</a:t>
            </a:r>
            <a:r>
              <a:rPr lang="en-US" sz="1900" dirty="0" err="1">
                <a:latin typeface="Consolas" panose="020B0609020204030204" pitchFamily="49" charset="0"/>
                <a:cs typeface="Consolas" panose="020B0609020204030204" pitchFamily="49" charset="0"/>
              </a:rPr>
              <a:t>sizeof</a:t>
            </a:r>
            <a:r>
              <a:rPr lang="en-US" sz="1900" dirty="0">
                <a:latin typeface="Consolas" panose="020B0609020204030204" pitchFamily="49" charset="0"/>
                <a:cs typeface="Consolas" panose="020B0609020204030204" pitchFamily="49" charset="0"/>
              </a:rPr>
              <a:t>(*n));</a:t>
            </a:r>
          </a:p>
          <a:p>
            <a:pPr marL="0" indent="0">
              <a:buNone/>
            </a:pPr>
            <a:r>
              <a:rPr lang="en-US" sz="1900" dirty="0">
                <a:latin typeface="Consolas" panose="020B0609020204030204" pitchFamily="49" charset="0"/>
                <a:cs typeface="Consolas" panose="020B0609020204030204" pitchFamily="49" charset="0"/>
              </a:rPr>
              <a:t>  n-&gt;</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 = </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a:t>
            </a:r>
          </a:p>
          <a:p>
            <a:pPr marL="0" indent="0">
              <a:buNone/>
            </a:pPr>
            <a:r>
              <a:rPr lang="en-US" sz="1900" dirty="0">
                <a:latin typeface="Consolas" panose="020B0609020204030204" pitchFamily="49" charset="0"/>
                <a:cs typeface="Consolas" panose="020B0609020204030204" pitchFamily="49" charset="0"/>
              </a:rPr>
              <a:t>  do {</a:t>
            </a:r>
          </a:p>
          <a:p>
            <a:pPr marL="0" indent="0">
              <a:buNone/>
            </a:pPr>
            <a:r>
              <a:rPr lang="en-US" sz="1900" dirty="0">
                <a:latin typeface="Consolas" panose="020B0609020204030204" pitchFamily="49" charset="0"/>
                <a:cs typeface="Consolas" panose="020B0609020204030204" pitchFamily="49" charset="0"/>
              </a:rPr>
              <a:t>    n-&gt;next = head;</a:t>
            </a:r>
          </a:p>
          <a:p>
            <a:pPr marL="0" indent="0">
              <a:buNone/>
            </a:pPr>
            <a:r>
              <a:rPr lang="en-US" sz="1900" dirty="0">
                <a:latin typeface="Consolas" panose="020B0609020204030204" pitchFamily="49" charset="0"/>
                <a:cs typeface="Consolas" panose="020B0609020204030204" pitchFamily="49" charset="0"/>
              </a:rPr>
              <a:t>  } while (!</a:t>
            </a:r>
            <a:r>
              <a:rPr lang="en-US" sz="1900" dirty="0" err="1">
                <a:latin typeface="Consolas" panose="020B0609020204030204" pitchFamily="49" charset="0"/>
                <a:cs typeface="Consolas" panose="020B0609020204030204" pitchFamily="49" charset="0"/>
              </a:rPr>
              <a:t>CompAndSwap</a:t>
            </a:r>
            <a:r>
              <a:rPr lang="en-US" sz="1900" dirty="0">
                <a:latin typeface="Consolas" panose="020B0609020204030204" pitchFamily="49" charset="0"/>
                <a:cs typeface="Consolas" panose="020B0609020204030204" pitchFamily="49" charset="0"/>
              </a:rPr>
              <a:t>(&amp;head,</a:t>
            </a:r>
          </a:p>
          <a:p>
            <a:pPr marL="0" indent="0">
              <a:buNone/>
            </a:pPr>
            <a:r>
              <a:rPr lang="en-US" sz="1900" dirty="0">
                <a:latin typeface="Consolas" panose="020B0609020204030204" pitchFamily="49" charset="0"/>
                <a:cs typeface="Consolas" panose="020B0609020204030204" pitchFamily="49" charset="0"/>
              </a:rPr>
              <a:t>                   n-&gt;next, n));</a:t>
            </a:r>
          </a:p>
          <a:p>
            <a:pPr marL="0" indent="0">
              <a:buNone/>
            </a:pPr>
            <a:r>
              <a:rPr lang="en-US" sz="19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45156" y="1825625"/>
            <a:ext cx="48203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latin typeface="Consolas" panose="020B0609020204030204" pitchFamily="49" charset="0"/>
                <a:cs typeface="Consolas" panose="020B0609020204030204" pitchFamily="49" charset="0"/>
              </a:rPr>
              <a:t>void insert(</a:t>
            </a:r>
            <a:r>
              <a:rPr lang="en-US" sz="1900" dirty="0" err="1">
                <a:latin typeface="Consolas" panose="020B0609020204030204" pitchFamily="49" charset="0"/>
                <a:cs typeface="Consolas" panose="020B0609020204030204" pitchFamily="49" charset="0"/>
              </a:rPr>
              <a:t>int</a:t>
            </a:r>
            <a:r>
              <a:rPr lang="en-US" sz="1900" dirty="0">
                <a:latin typeface="Consolas" panose="020B0609020204030204" pitchFamily="49" charset="0"/>
                <a:cs typeface="Consolas" panose="020B0609020204030204" pitchFamily="49" charset="0"/>
              </a:rPr>
              <a:t> </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 {</a:t>
            </a:r>
          </a:p>
          <a:p>
            <a:pPr marL="0" indent="0">
              <a:buNone/>
            </a:pPr>
            <a:r>
              <a:rPr lang="en-US" sz="1900" dirty="0">
                <a:latin typeface="Consolas" panose="020B0609020204030204" pitchFamily="49" charset="0"/>
                <a:cs typeface="Consolas" panose="020B0609020204030204" pitchFamily="49" charset="0"/>
              </a:rPr>
              <a:t>  </a:t>
            </a:r>
            <a:r>
              <a:rPr lang="en-US" sz="1900" dirty="0" err="1">
                <a:latin typeface="Consolas" panose="020B0609020204030204" pitchFamily="49" charset="0"/>
                <a:cs typeface="Consolas" panose="020B0609020204030204" pitchFamily="49" charset="0"/>
              </a:rPr>
              <a:t>node_t</a:t>
            </a:r>
            <a:r>
              <a:rPr lang="en-US" sz="1900" dirty="0">
                <a:latin typeface="Consolas" panose="020B0609020204030204" pitchFamily="49" charset="0"/>
                <a:cs typeface="Consolas" panose="020B0609020204030204" pitchFamily="49" charset="0"/>
              </a:rPr>
              <a:t> *n = </a:t>
            </a:r>
            <a:r>
              <a:rPr lang="en-US" sz="1900" dirty="0" err="1">
                <a:latin typeface="Consolas" panose="020B0609020204030204" pitchFamily="49" charset="0"/>
                <a:cs typeface="Consolas" panose="020B0609020204030204" pitchFamily="49" charset="0"/>
              </a:rPr>
              <a:t>Malloc</a:t>
            </a:r>
            <a:r>
              <a:rPr lang="en-US" sz="1900" dirty="0">
                <a:latin typeface="Consolas" panose="020B0609020204030204" pitchFamily="49" charset="0"/>
                <a:cs typeface="Consolas" panose="020B0609020204030204" pitchFamily="49" charset="0"/>
              </a:rPr>
              <a:t>(</a:t>
            </a:r>
            <a:r>
              <a:rPr lang="en-US" sz="1900" dirty="0" err="1">
                <a:latin typeface="Consolas" panose="020B0609020204030204" pitchFamily="49" charset="0"/>
                <a:cs typeface="Consolas" panose="020B0609020204030204" pitchFamily="49" charset="0"/>
              </a:rPr>
              <a:t>sizeof</a:t>
            </a:r>
            <a:r>
              <a:rPr lang="en-US" sz="1900" dirty="0">
                <a:latin typeface="Consolas" panose="020B0609020204030204" pitchFamily="49" charset="0"/>
                <a:cs typeface="Consolas" panose="020B0609020204030204" pitchFamily="49" charset="0"/>
              </a:rPr>
              <a:t>(*n));</a:t>
            </a:r>
          </a:p>
          <a:p>
            <a:pPr marL="0" indent="0">
              <a:buNone/>
            </a:pPr>
            <a:r>
              <a:rPr lang="en-US" sz="1900" dirty="0">
                <a:latin typeface="Consolas" panose="020B0609020204030204" pitchFamily="49" charset="0"/>
                <a:cs typeface="Consolas" panose="020B0609020204030204" pitchFamily="49" charset="0"/>
              </a:rPr>
              <a:t>  n-&gt;</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 = </a:t>
            </a:r>
            <a:r>
              <a:rPr lang="en-US" sz="1900" dirty="0" err="1">
                <a:latin typeface="Consolas" panose="020B0609020204030204" pitchFamily="49" charset="0"/>
                <a:cs typeface="Consolas" panose="020B0609020204030204" pitchFamily="49" charset="0"/>
              </a:rPr>
              <a:t>val</a:t>
            </a:r>
            <a:r>
              <a:rPr lang="en-US" sz="1900" dirty="0">
                <a:latin typeface="Consolas" panose="020B0609020204030204" pitchFamily="49" charset="0"/>
                <a:cs typeface="Consolas" panose="020B0609020204030204" pitchFamily="49" charset="0"/>
              </a:rPr>
              <a:t>;</a:t>
            </a:r>
          </a:p>
          <a:p>
            <a:pPr marL="0" indent="0">
              <a:buNone/>
            </a:pPr>
            <a:r>
              <a:rPr lang="en-US" sz="1900" dirty="0">
                <a:latin typeface="Consolas" panose="020B0609020204030204" pitchFamily="49" charset="0"/>
                <a:cs typeface="Consolas" panose="020B0609020204030204" pitchFamily="49" charset="0"/>
              </a:rPr>
              <a:t>  lock(&amp;m);</a:t>
            </a:r>
          </a:p>
          <a:p>
            <a:pPr marL="0" indent="0">
              <a:buNone/>
            </a:pPr>
            <a:r>
              <a:rPr lang="en-US" sz="1900" dirty="0">
                <a:latin typeface="Consolas" panose="020B0609020204030204" pitchFamily="49" charset="0"/>
                <a:cs typeface="Consolas" panose="020B0609020204030204" pitchFamily="49" charset="0"/>
              </a:rPr>
              <a:t>  n-&gt;next = head;</a:t>
            </a:r>
          </a:p>
          <a:p>
            <a:pPr marL="0" indent="0">
              <a:buNone/>
            </a:pPr>
            <a:r>
              <a:rPr lang="en-US" sz="1900" dirty="0">
                <a:latin typeface="Consolas" panose="020B0609020204030204" pitchFamily="49" charset="0"/>
                <a:cs typeface="Consolas" panose="020B0609020204030204" pitchFamily="49" charset="0"/>
              </a:rPr>
              <a:t>  head = n;</a:t>
            </a:r>
          </a:p>
          <a:p>
            <a:pPr marL="0" indent="0">
              <a:buNone/>
            </a:pPr>
            <a:r>
              <a:rPr lang="en-US" sz="1900" dirty="0">
                <a:latin typeface="Consolas" panose="020B0609020204030204" pitchFamily="49" charset="0"/>
                <a:cs typeface="Consolas" panose="020B0609020204030204" pitchFamily="49" charset="0"/>
              </a:rPr>
              <a:t>  unlock(&amp;m);</a:t>
            </a:r>
          </a:p>
          <a:p>
            <a:pPr marL="0" indent="0">
              <a:buNone/>
            </a:pPr>
            <a:r>
              <a:rPr lang="en-US" sz="19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30505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Theory </a:t>
            </a:r>
          </a:p>
        </p:txBody>
      </p:sp>
      <p:sp>
        <p:nvSpPr>
          <p:cNvPr id="3" name="Content Placeholder 2"/>
          <p:cNvSpPr>
            <a:spLocks noGrp="1"/>
          </p:cNvSpPr>
          <p:nvPr>
            <p:ph idx="1"/>
          </p:nvPr>
        </p:nvSpPr>
        <p:spPr/>
        <p:txBody>
          <a:bodyPr/>
          <a:lstStyle/>
          <a:p>
            <a:r>
              <a:rPr lang="en-US" dirty="0"/>
              <a:t>Deadlocks can only happen with these four conditions:</a:t>
            </a:r>
          </a:p>
          <a:p>
            <a:pPr lvl="1"/>
            <a:r>
              <a:rPr lang="en-US" dirty="0"/>
              <a:t>mutual exclusion</a:t>
            </a:r>
          </a:p>
          <a:p>
            <a:pPr lvl="1"/>
            <a:r>
              <a:rPr lang="en-US" dirty="0"/>
              <a:t>hold-and-wait</a:t>
            </a:r>
          </a:p>
          <a:p>
            <a:pPr lvl="1"/>
            <a:r>
              <a:rPr lang="en-US" dirty="0"/>
              <a:t>no preemption</a:t>
            </a:r>
          </a:p>
          <a:p>
            <a:pPr lvl="1"/>
            <a:r>
              <a:rPr lang="en-US" dirty="0"/>
              <a:t>circular wait</a:t>
            </a:r>
          </a:p>
          <a:p>
            <a:r>
              <a:rPr lang="en-US" dirty="0"/>
              <a:t>Eliminate deadlock by eliminating one condition.</a:t>
            </a:r>
          </a:p>
        </p:txBody>
      </p:sp>
    </p:spTree>
    <p:extLst>
      <p:ext uri="{BB962C8B-B14F-4D97-AF65-F5344CB8AC3E}">
        <p14:creationId xmlns:p14="http://schemas.microsoft.com/office/powerpoint/2010/main" val="2849561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Hold-and-Wait </a:t>
            </a:r>
          </a:p>
        </p:txBody>
      </p:sp>
      <p:sp>
        <p:nvSpPr>
          <p:cNvPr id="3" name="Content Placeholder 2"/>
          <p:cNvSpPr>
            <a:spLocks noGrp="1"/>
          </p:cNvSpPr>
          <p:nvPr>
            <p:ph idx="1"/>
          </p:nvPr>
        </p:nvSpPr>
        <p:spPr/>
        <p:txBody>
          <a:bodyPr/>
          <a:lstStyle/>
          <a:p>
            <a:r>
              <a:rPr lang="en-US" dirty="0" err="1"/>
              <a:t>Def</a:t>
            </a:r>
            <a:r>
              <a:rPr lang="en-US" dirty="0"/>
              <a:t>: Threads hold resources allocated to them (e.g., locks they have already acquired) while waiting for additional resources (e.g., locks they wish to acquire).</a:t>
            </a:r>
          </a:p>
        </p:txBody>
      </p:sp>
    </p:spTree>
    <p:extLst>
      <p:ext uri="{BB962C8B-B14F-4D97-AF65-F5344CB8AC3E}">
        <p14:creationId xmlns:p14="http://schemas.microsoft.com/office/powerpoint/2010/main" val="61150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Hold-and-Wait </a:t>
            </a:r>
          </a:p>
        </p:txBody>
      </p:sp>
      <p:sp>
        <p:nvSpPr>
          <p:cNvPr id="3" name="Content Placeholder 2"/>
          <p:cNvSpPr>
            <a:spLocks noGrp="1"/>
          </p:cNvSpPr>
          <p:nvPr>
            <p:ph idx="1"/>
          </p:nvPr>
        </p:nvSpPr>
        <p:spPr/>
        <p:txBody>
          <a:bodyPr/>
          <a:lstStyle/>
          <a:p>
            <a:r>
              <a:rPr lang="en-US" dirty="0"/>
              <a:t>Strategy: acquire all locks atomically once</a:t>
            </a:r>
            <a:br>
              <a:rPr lang="en-US" dirty="0"/>
            </a:br>
            <a:r>
              <a:rPr lang="en-US" dirty="0"/>
              <a:t>(cannot acquire again until all have been released).</a:t>
            </a:r>
          </a:p>
          <a:p>
            <a:r>
              <a:rPr lang="en-US" dirty="0"/>
              <a:t>For this, use a meta lock, like this:</a:t>
            </a:r>
          </a:p>
          <a:p>
            <a:pPr marL="457200" lvl="1" indent="0">
              <a:buNone/>
            </a:pPr>
            <a:r>
              <a:rPr lang="en-US" dirty="0"/>
              <a:t>lock(&amp;meta);</a:t>
            </a:r>
          </a:p>
          <a:p>
            <a:pPr marL="457200" lvl="1" indent="0">
              <a:buNone/>
            </a:pPr>
            <a:r>
              <a:rPr lang="en-US" dirty="0"/>
              <a:t>lock(&amp;L1);</a:t>
            </a:r>
          </a:p>
          <a:p>
            <a:pPr marL="457200" lvl="1" indent="0">
              <a:buNone/>
            </a:pPr>
            <a:r>
              <a:rPr lang="en-US" dirty="0"/>
              <a:t>lock(&amp;L2);</a:t>
            </a:r>
          </a:p>
          <a:p>
            <a:pPr marL="457200" lvl="1" indent="0">
              <a:buNone/>
            </a:pPr>
            <a:r>
              <a:rPr lang="en-US" dirty="0"/>
              <a:t>…</a:t>
            </a:r>
          </a:p>
          <a:p>
            <a:pPr marL="457200" lvl="1" indent="0">
              <a:buNone/>
            </a:pPr>
            <a:r>
              <a:rPr lang="en-US" dirty="0"/>
              <a:t>unlock(&amp;meta);</a:t>
            </a:r>
          </a:p>
          <a:p>
            <a:pPr marL="457200" lvl="1" indent="0">
              <a:buNone/>
            </a:pPr>
            <a:endParaRPr lang="en-US" dirty="0"/>
          </a:p>
          <a:p>
            <a:pPr lvl="1"/>
            <a:r>
              <a:rPr lang="en-US" dirty="0"/>
              <a:t>disadvantages?</a:t>
            </a:r>
          </a:p>
        </p:txBody>
      </p:sp>
    </p:spTree>
    <p:extLst>
      <p:ext uri="{BB962C8B-B14F-4D97-AF65-F5344CB8AC3E}">
        <p14:creationId xmlns:p14="http://schemas.microsoft.com/office/powerpoint/2010/main" val="134950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Theory </a:t>
            </a:r>
          </a:p>
        </p:txBody>
      </p:sp>
      <p:sp>
        <p:nvSpPr>
          <p:cNvPr id="3" name="Content Placeholder 2"/>
          <p:cNvSpPr>
            <a:spLocks noGrp="1"/>
          </p:cNvSpPr>
          <p:nvPr>
            <p:ph idx="1"/>
          </p:nvPr>
        </p:nvSpPr>
        <p:spPr/>
        <p:txBody>
          <a:bodyPr/>
          <a:lstStyle/>
          <a:p>
            <a:r>
              <a:rPr lang="en-US" dirty="0"/>
              <a:t>Deadlocks can only happen with these four conditions:</a:t>
            </a:r>
          </a:p>
          <a:p>
            <a:pPr lvl="1"/>
            <a:r>
              <a:rPr lang="en-US" dirty="0"/>
              <a:t>mutual exclusion</a:t>
            </a:r>
          </a:p>
          <a:p>
            <a:pPr lvl="1"/>
            <a:r>
              <a:rPr lang="en-US" dirty="0"/>
              <a:t>hold-and-wait</a:t>
            </a:r>
          </a:p>
          <a:p>
            <a:pPr lvl="1"/>
            <a:r>
              <a:rPr lang="en-US" dirty="0"/>
              <a:t>no preemption</a:t>
            </a:r>
          </a:p>
          <a:p>
            <a:pPr lvl="1"/>
            <a:r>
              <a:rPr lang="en-US" dirty="0"/>
              <a:t>circular wait</a:t>
            </a:r>
          </a:p>
          <a:p>
            <a:r>
              <a:rPr lang="en-US" dirty="0"/>
              <a:t>Eliminate deadlock by eliminating one condition.</a:t>
            </a:r>
          </a:p>
        </p:txBody>
      </p:sp>
    </p:spTree>
    <p:extLst>
      <p:ext uri="{BB962C8B-B14F-4D97-AF65-F5344CB8AC3E}">
        <p14:creationId xmlns:p14="http://schemas.microsoft.com/office/powerpoint/2010/main" val="1475232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preemption </a:t>
            </a:r>
          </a:p>
        </p:txBody>
      </p:sp>
      <p:sp>
        <p:nvSpPr>
          <p:cNvPr id="3" name="Content Placeholder 2"/>
          <p:cNvSpPr>
            <a:spLocks noGrp="1"/>
          </p:cNvSpPr>
          <p:nvPr>
            <p:ph idx="1"/>
          </p:nvPr>
        </p:nvSpPr>
        <p:spPr/>
        <p:txBody>
          <a:bodyPr/>
          <a:lstStyle/>
          <a:p>
            <a:r>
              <a:rPr lang="en-US" dirty="0" err="1"/>
              <a:t>Def</a:t>
            </a:r>
            <a:r>
              <a:rPr lang="en-US" dirty="0"/>
              <a:t>: Resources (e.g., locks) cannot be forcibly removed from threads that are holding them</a:t>
            </a:r>
          </a:p>
        </p:txBody>
      </p:sp>
    </p:spTree>
    <p:extLst>
      <p:ext uri="{BB962C8B-B14F-4D97-AF65-F5344CB8AC3E}">
        <p14:creationId xmlns:p14="http://schemas.microsoft.com/office/powerpoint/2010/main" val="218822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(POSIX)</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latin typeface="Consolas" panose="020B0609020204030204" pitchFamily="49" charset="0"/>
                <a:cs typeface="Consolas" panose="020B0609020204030204" pitchFamily="49" charset="0"/>
              </a:rPr>
              <a:t>sem_init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initval</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s-&gt;value = </a:t>
            </a:r>
            <a:r>
              <a:rPr lang="en-US" dirty="0" err="1">
                <a:latin typeface="Consolas" panose="020B0609020204030204" pitchFamily="49" charset="0"/>
                <a:cs typeface="Consolas" panose="020B0609020204030204" pitchFamily="49" charset="0"/>
              </a:rPr>
              <a:t>initval</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sem_wait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p>
          <a:p>
            <a:pPr marL="0" indent="0">
              <a:buNone/>
            </a:pPr>
            <a:r>
              <a:rPr lang="en-US" dirty="0">
                <a:latin typeface="Consolas" panose="020B0609020204030204" pitchFamily="49" charset="0"/>
                <a:cs typeface="Consolas" panose="020B0609020204030204" pitchFamily="49" charset="0"/>
              </a:rPr>
              <a:t>  s-&gt;value -= 1</a:t>
            </a:r>
          </a:p>
          <a:p>
            <a:pPr marL="0" indent="0">
              <a:buNone/>
            </a:pPr>
            <a:r>
              <a:rPr lang="en-US" dirty="0">
                <a:latin typeface="Consolas" panose="020B0609020204030204" pitchFamily="49" charset="0"/>
                <a:cs typeface="Consolas" panose="020B0609020204030204" pitchFamily="49" charset="0"/>
              </a:rPr>
              <a:t>  wait if s-&gt;value &lt; 0</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sem_post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*s) {</a:t>
            </a:r>
          </a:p>
          <a:p>
            <a:pPr marL="0" indent="0">
              <a:buNone/>
            </a:pPr>
            <a:r>
              <a:rPr lang="en-US" dirty="0">
                <a:latin typeface="Consolas" panose="020B0609020204030204" pitchFamily="49" charset="0"/>
                <a:cs typeface="Consolas" panose="020B0609020204030204" pitchFamily="49" charset="0"/>
              </a:rPr>
              <a:t>  s-&gt;value += 1</a:t>
            </a:r>
          </a:p>
          <a:p>
            <a:pPr marL="0" indent="0">
              <a:buNone/>
            </a:pPr>
            <a:r>
              <a:rPr lang="en-US" dirty="0">
                <a:latin typeface="Consolas" panose="020B0609020204030204" pitchFamily="49" charset="0"/>
                <a:cs typeface="Consolas" panose="020B0609020204030204" pitchFamily="49" charset="0"/>
              </a:rPr>
              <a:t>  wake one waiting thread (if there are any)</a:t>
            </a:r>
          </a:p>
          <a:p>
            <a:pPr marL="0" indent="0">
              <a:buNone/>
            </a:pPr>
            <a:r>
              <a:rPr lang="en-US" dirty="0">
                <a:latin typeface="Consolas" panose="020B0609020204030204" pitchFamily="49" charset="0"/>
                <a:cs typeface="Consolas" panose="020B0609020204030204" pitchFamily="49" charset="0"/>
              </a:rPr>
              <a:t>}</a:t>
            </a:r>
          </a:p>
        </p:txBody>
      </p:sp>
      <p:sp>
        <p:nvSpPr>
          <p:cNvPr id="4" name="Rectangle 3"/>
          <p:cNvSpPr/>
          <p:nvPr/>
        </p:nvSpPr>
        <p:spPr>
          <a:xfrm>
            <a:off x="4775997" y="2702466"/>
            <a:ext cx="4006756" cy="523220"/>
          </a:xfrm>
          <a:prstGeom prst="rect">
            <a:avLst/>
          </a:prstGeom>
        </p:spPr>
        <p:txBody>
          <a:bodyPr wrap="square">
            <a:spAutoFit/>
          </a:bodyPr>
          <a:lstStyle/>
          <a:p>
            <a:r>
              <a:rPr lang="en-US" sz="2800" dirty="0"/>
              <a:t>wait and post are atomic</a:t>
            </a:r>
          </a:p>
        </p:txBody>
      </p:sp>
      <p:sp>
        <p:nvSpPr>
          <p:cNvPr id="5" name="Rectangle 4"/>
          <p:cNvSpPr/>
          <p:nvPr/>
        </p:nvSpPr>
        <p:spPr>
          <a:xfrm>
            <a:off x="4775997" y="3360622"/>
            <a:ext cx="4572000" cy="954107"/>
          </a:xfrm>
          <a:prstGeom prst="rect">
            <a:avLst/>
          </a:prstGeom>
        </p:spPr>
        <p:txBody>
          <a:bodyPr>
            <a:spAutoFit/>
          </a:bodyPr>
          <a:lstStyle/>
          <a:p>
            <a:r>
              <a:rPr lang="en-US" sz="2800" dirty="0"/>
              <a:t>value = 4: 4 waiting signals value = -3: 3 waiting threads</a:t>
            </a:r>
          </a:p>
        </p:txBody>
      </p:sp>
    </p:spTree>
    <p:extLst>
      <p:ext uri="{BB962C8B-B14F-4D97-AF65-F5344CB8AC3E}">
        <p14:creationId xmlns:p14="http://schemas.microsoft.com/office/powerpoint/2010/main" val="29299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Preemption </a:t>
            </a:r>
          </a:p>
        </p:txBody>
      </p:sp>
      <p:sp>
        <p:nvSpPr>
          <p:cNvPr id="3" name="Content Placeholder 2"/>
          <p:cNvSpPr>
            <a:spLocks noGrp="1"/>
          </p:cNvSpPr>
          <p:nvPr>
            <p:ph idx="1"/>
          </p:nvPr>
        </p:nvSpPr>
        <p:spPr/>
        <p:txBody>
          <a:bodyPr>
            <a:normAutofit lnSpcReduction="10000"/>
          </a:bodyPr>
          <a:lstStyle/>
          <a:p>
            <a:r>
              <a:rPr lang="en-US" dirty="0"/>
              <a:t>Strategy: if we can’t get what we want, release what we have. </a:t>
            </a:r>
          </a:p>
          <a:p>
            <a:pPr marL="0" indent="0">
              <a:buNone/>
            </a:pPr>
            <a:r>
              <a:rPr lang="en-US" dirty="0">
                <a:latin typeface="Consolas" panose="020B0609020204030204" pitchFamily="49" charset="0"/>
                <a:cs typeface="Consolas" panose="020B0609020204030204" pitchFamily="49" charset="0"/>
              </a:rPr>
              <a:t>top:</a:t>
            </a:r>
          </a:p>
          <a:p>
            <a:pPr marL="0" indent="0">
              <a:buNone/>
            </a:pPr>
            <a:r>
              <a:rPr lang="en-US" dirty="0">
                <a:latin typeface="Consolas" panose="020B0609020204030204" pitchFamily="49" charset="0"/>
                <a:cs typeface="Consolas" panose="020B0609020204030204" pitchFamily="49" charset="0"/>
              </a:rPr>
              <a:t>  lock(A);</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trylock</a:t>
            </a:r>
            <a:r>
              <a:rPr lang="en-US" dirty="0">
                <a:latin typeface="Consolas" panose="020B0609020204030204" pitchFamily="49" charset="0"/>
                <a:cs typeface="Consolas" panose="020B0609020204030204" pitchFamily="49" charset="0"/>
              </a:rPr>
              <a:t>(B) == -1) {</a:t>
            </a:r>
          </a:p>
          <a:p>
            <a:pPr marL="0" indent="0">
              <a:buNone/>
            </a:pPr>
            <a:r>
              <a:rPr lang="en-US" dirty="0">
                <a:latin typeface="Consolas" panose="020B0609020204030204" pitchFamily="49" charset="0"/>
                <a:cs typeface="Consolas" panose="020B0609020204030204" pitchFamily="49" charset="0"/>
              </a:rPr>
              <a:t>    unlock(A);</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goto</a:t>
            </a:r>
            <a:r>
              <a:rPr lang="en-US" dirty="0">
                <a:latin typeface="Consolas" panose="020B0609020204030204" pitchFamily="49" charset="0"/>
                <a:cs typeface="Consolas" panose="020B0609020204030204" pitchFamily="49" charset="0"/>
              </a:rPr>
              <a:t> top;</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 </a:t>
            </a:r>
          </a:p>
        </p:txBody>
      </p:sp>
    </p:spTree>
    <p:extLst>
      <p:ext uri="{BB962C8B-B14F-4D97-AF65-F5344CB8AC3E}">
        <p14:creationId xmlns:p14="http://schemas.microsoft.com/office/powerpoint/2010/main" val="2295692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Theory </a:t>
            </a:r>
          </a:p>
        </p:txBody>
      </p:sp>
      <p:sp>
        <p:nvSpPr>
          <p:cNvPr id="3" name="Content Placeholder 2"/>
          <p:cNvSpPr>
            <a:spLocks noGrp="1"/>
          </p:cNvSpPr>
          <p:nvPr>
            <p:ph idx="1"/>
          </p:nvPr>
        </p:nvSpPr>
        <p:spPr/>
        <p:txBody>
          <a:bodyPr/>
          <a:lstStyle/>
          <a:p>
            <a:r>
              <a:rPr lang="en-US" dirty="0"/>
              <a:t>Deadlocks can only happen with these four conditions:</a:t>
            </a:r>
          </a:p>
          <a:p>
            <a:pPr lvl="1"/>
            <a:r>
              <a:rPr lang="en-US" dirty="0"/>
              <a:t>mutual exclusion</a:t>
            </a:r>
          </a:p>
          <a:p>
            <a:pPr lvl="1"/>
            <a:r>
              <a:rPr lang="en-US" dirty="0"/>
              <a:t>hold-and-wait</a:t>
            </a:r>
          </a:p>
          <a:p>
            <a:pPr lvl="1"/>
            <a:r>
              <a:rPr lang="en-US" dirty="0"/>
              <a:t>no preemption</a:t>
            </a:r>
          </a:p>
          <a:p>
            <a:pPr lvl="1"/>
            <a:r>
              <a:rPr lang="en-US" dirty="0"/>
              <a:t>circular wait</a:t>
            </a:r>
          </a:p>
          <a:p>
            <a:r>
              <a:rPr lang="en-US" dirty="0"/>
              <a:t>Eliminate deadlock by eliminating one condition.</a:t>
            </a:r>
          </a:p>
        </p:txBody>
      </p:sp>
    </p:spTree>
    <p:extLst>
      <p:ext uri="{BB962C8B-B14F-4D97-AF65-F5344CB8AC3E}">
        <p14:creationId xmlns:p14="http://schemas.microsoft.com/office/powerpoint/2010/main" val="269768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Wait </a:t>
            </a:r>
          </a:p>
        </p:txBody>
      </p:sp>
      <p:sp>
        <p:nvSpPr>
          <p:cNvPr id="3" name="Content Placeholder 2"/>
          <p:cNvSpPr>
            <a:spLocks noGrp="1"/>
          </p:cNvSpPr>
          <p:nvPr>
            <p:ph idx="1"/>
          </p:nvPr>
        </p:nvSpPr>
        <p:spPr/>
        <p:txBody>
          <a:bodyPr/>
          <a:lstStyle/>
          <a:p>
            <a:r>
              <a:rPr lang="en-US" dirty="0" err="1"/>
              <a:t>Def</a:t>
            </a:r>
            <a:r>
              <a:rPr lang="en-US" dirty="0"/>
              <a:t>: There exists a circular chain of threads such that each thread holds a resource (e.g., lock) being requested by next thread in the chain.</a:t>
            </a:r>
          </a:p>
        </p:txBody>
      </p:sp>
    </p:spTree>
    <p:extLst>
      <p:ext uri="{BB962C8B-B14F-4D97-AF65-F5344CB8AC3E}">
        <p14:creationId xmlns:p14="http://schemas.microsoft.com/office/powerpoint/2010/main" val="1084778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Circular Wait </a:t>
            </a:r>
          </a:p>
        </p:txBody>
      </p:sp>
      <p:sp>
        <p:nvSpPr>
          <p:cNvPr id="3" name="Content Placeholder 2"/>
          <p:cNvSpPr>
            <a:spLocks noGrp="1"/>
          </p:cNvSpPr>
          <p:nvPr>
            <p:ph idx="1"/>
          </p:nvPr>
        </p:nvSpPr>
        <p:spPr/>
        <p:txBody>
          <a:bodyPr/>
          <a:lstStyle/>
          <a:p>
            <a:r>
              <a:rPr lang="en-US" dirty="0"/>
              <a:t>Strategy:</a:t>
            </a:r>
          </a:p>
          <a:p>
            <a:pPr lvl="1"/>
            <a:r>
              <a:rPr lang="en-US" dirty="0"/>
              <a:t>decide which locks should be acquired before others</a:t>
            </a:r>
          </a:p>
          <a:p>
            <a:pPr lvl="1"/>
            <a:r>
              <a:rPr lang="en-US" dirty="0"/>
              <a:t>if A before B, never acquire A if B is already held!</a:t>
            </a:r>
          </a:p>
          <a:p>
            <a:pPr lvl="1"/>
            <a:r>
              <a:rPr lang="en-US" dirty="0"/>
              <a:t>document this, and write code accordingly </a:t>
            </a:r>
          </a:p>
        </p:txBody>
      </p:sp>
    </p:spTree>
    <p:extLst>
      <p:ext uri="{BB962C8B-B14F-4D97-AF65-F5344CB8AC3E}">
        <p14:creationId xmlns:p14="http://schemas.microsoft.com/office/powerpoint/2010/main" val="1753092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Other approaches</a:t>
            </a:r>
            <a:endParaRPr lang="en-US" dirty="0"/>
          </a:p>
        </p:txBody>
      </p:sp>
      <p:sp>
        <p:nvSpPr>
          <p:cNvPr id="3" name="Content Placeholder 2"/>
          <p:cNvSpPr>
            <a:spLocks noGrp="1"/>
          </p:cNvSpPr>
          <p:nvPr>
            <p:ph idx="1"/>
          </p:nvPr>
        </p:nvSpPr>
        <p:spPr/>
        <p:txBody>
          <a:bodyPr/>
          <a:lstStyle/>
          <a:p>
            <a:r>
              <a:rPr lang="en-US" dirty="0"/>
              <a:t>Deadlock avoidance vis scheduling</a:t>
            </a:r>
          </a:p>
          <a:p>
            <a:r>
              <a:rPr lang="en-US" dirty="0"/>
              <a:t>Detect and recover</a:t>
            </a:r>
          </a:p>
        </p:txBody>
      </p:sp>
    </p:spTree>
    <p:extLst>
      <p:ext uri="{BB962C8B-B14F-4D97-AF65-F5344CB8AC3E}">
        <p14:creationId xmlns:p14="http://schemas.microsoft.com/office/powerpoint/2010/main" val="33566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locks with semaphores…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__</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sem_t</a:t>
            </a:r>
            <a:r>
              <a:rPr lang="en-US" dirty="0">
                <a:latin typeface="Consolas" panose="020B0609020204030204" pitchFamily="49" charset="0"/>
                <a:cs typeface="Consolas" panose="020B0609020204030204" pitchFamily="49" charset="0"/>
              </a:rPr>
              <a:t> m;</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init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*lock)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sem_init</a:t>
            </a:r>
            <a:r>
              <a:rPr lang="en-US" dirty="0">
                <a:latin typeface="Consolas" panose="020B0609020204030204" pitchFamily="49" charset="0"/>
                <a:cs typeface="Consolas" panose="020B0609020204030204" pitchFamily="49" charset="0"/>
              </a:rPr>
              <a:t>(&amp;m, </a:t>
            </a:r>
            <a:r>
              <a:rPr lang="en-US" b="1" dirty="0">
                <a:latin typeface="Consolas" panose="020B0609020204030204" pitchFamily="49" charset="0"/>
                <a:cs typeface="Consolas" panose="020B0609020204030204" pitchFamily="49" charset="0"/>
              </a:rPr>
              <a:t>X</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void acquire(</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*lock)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sem_wait</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void release(</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*lock)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sem_post</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5220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B12D-3D8E-9141-942F-F133722FFB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E2B30AC-A9EC-CC4F-AB89-80FA946FAE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794179"/>
            <a:ext cx="7886700" cy="5269642"/>
          </a:xfrm>
        </p:spPr>
      </p:pic>
    </p:spTree>
    <p:extLst>
      <p:ext uri="{BB962C8B-B14F-4D97-AF65-F5344CB8AC3E}">
        <p14:creationId xmlns:p14="http://schemas.microsoft.com/office/powerpoint/2010/main" val="71236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487" y="1381126"/>
            <a:ext cx="3062817" cy="1325563"/>
          </a:xfrm>
        </p:spPr>
        <p:txBody>
          <a:bodyPr/>
          <a:lstStyle/>
          <a:p>
            <a:r>
              <a:rPr lang="en-US" dirty="0"/>
              <a:t>Join with CV </a:t>
            </a:r>
          </a:p>
        </p:txBody>
      </p:sp>
      <p:sp>
        <p:nvSpPr>
          <p:cNvPr id="3" name="Content Placeholder 2"/>
          <p:cNvSpPr>
            <a:spLocks noGrp="1"/>
          </p:cNvSpPr>
          <p:nvPr>
            <p:ph idx="1"/>
          </p:nvPr>
        </p:nvSpPr>
        <p:spPr>
          <a:xfrm>
            <a:off x="628650" y="365126"/>
            <a:ext cx="7886700" cy="5811837"/>
          </a:xfrm>
        </p:spPr>
        <p:txBody>
          <a:bodyPr>
            <a:normAutofit fontScale="70000" lnSpcReduction="20000"/>
          </a:bodyPr>
          <a:lstStyle/>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done = 0;</a:t>
            </a:r>
          </a:p>
          <a:p>
            <a:pPr marL="0" indent="0">
              <a:buNone/>
            </a:pPr>
            <a:r>
              <a:rPr lang="en-US" dirty="0" err="1">
                <a:latin typeface="Consolas" panose="020B0609020204030204" pitchFamily="49" charset="0"/>
                <a:cs typeface="Consolas" panose="020B0609020204030204" pitchFamily="49" charset="0"/>
              </a:rPr>
              <a:t>mutex_t</a:t>
            </a:r>
            <a:r>
              <a:rPr lang="en-US" dirty="0">
                <a:latin typeface="Consolas" panose="020B0609020204030204" pitchFamily="49" charset="0"/>
                <a:cs typeface="Consolas" panose="020B0609020204030204" pitchFamily="49" charset="0"/>
              </a:rPr>
              <a:t> m = MUTEX_INIT; </a:t>
            </a:r>
            <a:r>
              <a:rPr lang="en-US" dirty="0" err="1">
                <a:latin typeface="Consolas" panose="020B0609020204030204" pitchFamily="49" charset="0"/>
                <a:cs typeface="Consolas" panose="020B0609020204030204" pitchFamily="49" charset="0"/>
              </a:rPr>
              <a:t>cond_t</a:t>
            </a:r>
            <a:r>
              <a:rPr lang="en-US" dirty="0">
                <a:latin typeface="Consolas" panose="020B0609020204030204" pitchFamily="49" charset="0"/>
                <a:cs typeface="Consolas" panose="020B0609020204030204" pitchFamily="49" charset="0"/>
              </a:rPr>
              <a:t> c = COND_INIT;</a:t>
            </a:r>
          </a:p>
          <a:p>
            <a:pPr marL="0" indent="0">
              <a:buNone/>
            </a:pPr>
            <a:r>
              <a:rPr lang="en-US" dirty="0">
                <a:latin typeface="Consolas" panose="020B0609020204030204" pitchFamily="49" charset="0"/>
                <a:cs typeface="Consolas" panose="020B0609020204030204" pitchFamily="49" charset="0"/>
              </a:rPr>
              <a:t>void *child(void *</a:t>
            </a:r>
            <a:r>
              <a:rPr lang="en-US" dirty="0" err="1">
                <a:latin typeface="Consolas" panose="020B0609020204030204" pitchFamily="49" charset="0"/>
                <a:cs typeface="Consolas" panose="020B0609020204030204" pitchFamily="49" charset="0"/>
              </a:rPr>
              <a:t>arg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Mutex_lock</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  done = 1;</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cond_signal</a:t>
            </a:r>
            <a:r>
              <a:rPr lang="en-US" dirty="0">
                <a:latin typeface="Consolas" panose="020B0609020204030204" pitchFamily="49" charset="0"/>
                <a:cs typeface="Consolas" panose="020B0609020204030204" pitchFamily="49" charset="0"/>
              </a:rPr>
              <a:t>(&amp;c);</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Mutex_unlock</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pthread_t</a:t>
            </a:r>
            <a:r>
              <a:rPr lang="en-US" dirty="0">
                <a:latin typeface="Consolas" panose="020B0609020204030204" pitchFamily="49" charset="0"/>
                <a:cs typeface="Consolas" panose="020B0609020204030204" pitchFamily="49" charset="0"/>
              </a:rPr>
              <a:t> c;</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Pthread_create</a:t>
            </a:r>
            <a:r>
              <a:rPr lang="en-US" dirty="0">
                <a:latin typeface="Consolas" panose="020B0609020204030204" pitchFamily="49" charset="0"/>
                <a:cs typeface="Consolas" panose="020B0609020204030204" pitchFamily="49" charset="0"/>
              </a:rPr>
              <a:t>(c, NULL, child, NULL);</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Mutex_lock</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  while(done == 0)</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Cond_wait</a:t>
            </a:r>
            <a:r>
              <a:rPr lang="en-US" dirty="0">
                <a:latin typeface="Consolas" panose="020B0609020204030204" pitchFamily="49" charset="0"/>
                <a:cs typeface="Consolas" panose="020B0609020204030204" pitchFamily="49" charset="0"/>
              </a:rPr>
              <a:t>(&amp;c, &amp;m);</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Mutex_unlock</a:t>
            </a:r>
            <a:r>
              <a:rPr lang="en-US" dirty="0">
                <a:latin typeface="Consolas" panose="020B0609020204030204" pitchFamily="49" charset="0"/>
                <a:cs typeface="Consolas" panose="020B0609020204030204" pitchFamily="49" charset="0"/>
              </a:rPr>
              <a:t>(&amp;m);</a:t>
            </a:r>
          </a:p>
          <a:p>
            <a:pPr marL="0" indent="0">
              <a:buNone/>
            </a:pPr>
            <a:r>
              <a:rPr lang="en-US" dirty="0">
                <a:latin typeface="Consolas" panose="020B0609020204030204" pitchFamily="49" charset="0"/>
                <a:cs typeface="Consolas" panose="020B0609020204030204" pitchFamily="49" charset="0"/>
              </a:rPr>
              <a:t>  return 0;</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1159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442" y="557037"/>
            <a:ext cx="3352802" cy="1325563"/>
          </a:xfrm>
        </p:spPr>
        <p:txBody>
          <a:bodyPr/>
          <a:lstStyle/>
          <a:p>
            <a:r>
              <a:rPr lang="en-US" dirty="0"/>
              <a:t>Join with Semaphore</a:t>
            </a:r>
          </a:p>
        </p:txBody>
      </p:sp>
      <p:sp>
        <p:nvSpPr>
          <p:cNvPr id="3" name="Content Placeholder 2"/>
          <p:cNvSpPr>
            <a:spLocks noGrp="1"/>
          </p:cNvSpPr>
          <p:nvPr>
            <p:ph idx="1"/>
          </p:nvPr>
        </p:nvSpPr>
        <p:spPr>
          <a:xfrm>
            <a:off x="628650" y="365126"/>
            <a:ext cx="7886700" cy="5811837"/>
          </a:xfrm>
        </p:spPr>
        <p:txBody>
          <a:bodyPr>
            <a:normAutofit/>
          </a:bodyPr>
          <a:lstStyle/>
          <a:p>
            <a:pPr marL="0" indent="0">
              <a:buNone/>
            </a:pPr>
            <a:r>
              <a:rPr lang="en-US" sz="2400" dirty="0" err="1"/>
              <a:t>sem_t</a:t>
            </a:r>
            <a:r>
              <a:rPr lang="en-US" sz="2400" dirty="0"/>
              <a:t> s; </a:t>
            </a: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void *child(void *</a:t>
            </a:r>
            <a:r>
              <a:rPr lang="en-US" sz="2400" dirty="0" err="1">
                <a:latin typeface="Consolas" panose="020B0609020204030204" pitchFamily="49" charset="0"/>
                <a:cs typeface="Consolas" panose="020B0609020204030204" pitchFamily="49" charset="0"/>
              </a:rPr>
              <a:t>arg</a:t>
            </a:r>
            <a:r>
              <a:rPr lang="en-US" sz="2400" dirty="0">
                <a:latin typeface="Consolas" panose="020B0609020204030204" pitchFamily="49" charset="0"/>
                <a:cs typeface="Consolas" panose="020B0609020204030204" pitchFamily="49" charset="0"/>
              </a:rPr>
              <a:t>) {</a:t>
            </a:r>
          </a:p>
          <a:p>
            <a:pPr marL="0" indent="0">
              <a:buNone/>
            </a:pPr>
            <a:r>
              <a:rPr lang="en-US" sz="2400" dirty="0">
                <a:latin typeface="Consolas" panose="020B0609020204030204" pitchFamily="49" charset="0"/>
                <a:cs typeface="Consolas" panose="020B0609020204030204" pitchFamily="49" charset="0"/>
              </a:rPr>
              <a:t>  </a:t>
            </a:r>
            <a:r>
              <a:rPr lang="en-US" sz="2400" dirty="0" err="1"/>
              <a:t>sem_post</a:t>
            </a:r>
            <a:r>
              <a:rPr lang="en-US" sz="2400" dirty="0"/>
              <a:t>(&amp;s);</a:t>
            </a:r>
          </a:p>
          <a:p>
            <a:pPr marL="0" indent="0">
              <a:buNone/>
            </a:pPr>
            <a:r>
              <a:rPr lang="en-US" sz="2400" dirty="0">
                <a:latin typeface="Consolas" panose="020B0609020204030204" pitchFamily="49" charset="0"/>
                <a:cs typeface="Consolas" panose="020B0609020204030204" pitchFamily="49" charset="0"/>
              </a:rPr>
              <a:t>}</a:t>
            </a:r>
          </a:p>
          <a:p>
            <a:pPr marL="0" indent="0">
              <a:buNone/>
            </a:pP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main(</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argc</a:t>
            </a:r>
            <a:r>
              <a:rPr lang="en-US" sz="2400" dirty="0">
                <a:latin typeface="Consolas" panose="020B0609020204030204" pitchFamily="49" charset="0"/>
                <a:cs typeface="Consolas" panose="020B0609020204030204" pitchFamily="49" charset="0"/>
              </a:rPr>
              <a:t>, char *</a:t>
            </a:r>
            <a:r>
              <a:rPr lang="en-US" sz="2400" dirty="0" err="1">
                <a:latin typeface="Consolas" panose="020B0609020204030204" pitchFamily="49" charset="0"/>
                <a:cs typeface="Consolas" panose="020B0609020204030204" pitchFamily="49" charset="0"/>
              </a:rPr>
              <a:t>argv</a:t>
            </a:r>
            <a:r>
              <a:rPr lang="en-US" sz="2400" dirty="0">
                <a:latin typeface="Consolas" panose="020B0609020204030204" pitchFamily="49" charset="0"/>
                <a:cs typeface="Consolas" panose="020B0609020204030204" pitchFamily="49" charset="0"/>
              </a:rPr>
              <a:t>[]) {</a:t>
            </a:r>
          </a:p>
          <a:p>
            <a:pPr marL="0" indent="0">
              <a:buNone/>
            </a:pPr>
            <a:r>
              <a:rPr lang="en-US" sz="2400" dirty="0">
                <a:latin typeface="Consolas" panose="020B0609020204030204" pitchFamily="49" charset="0"/>
                <a:cs typeface="Consolas" panose="020B0609020204030204" pitchFamily="49" charset="0"/>
              </a:rPr>
              <a:t>  </a:t>
            </a:r>
            <a:r>
              <a:rPr lang="en-US" sz="2400" dirty="0" err="1"/>
              <a:t>sem_init</a:t>
            </a:r>
            <a:r>
              <a:rPr lang="en-US" sz="2400" dirty="0"/>
              <a:t>(&amp;s, </a:t>
            </a:r>
            <a:r>
              <a:rPr lang="en-US" sz="2400" b="1" dirty="0"/>
              <a:t>X</a:t>
            </a:r>
            <a:r>
              <a:rPr lang="en-US" sz="2400" dirty="0"/>
              <a:t>);</a:t>
            </a: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pthread_t</a:t>
            </a:r>
            <a:r>
              <a:rPr lang="en-US" sz="2400" dirty="0">
                <a:latin typeface="Consolas" panose="020B0609020204030204" pitchFamily="49" charset="0"/>
                <a:cs typeface="Consolas" panose="020B0609020204030204" pitchFamily="49" charset="0"/>
              </a:rPr>
              <a:t> c;</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Pthread_create</a:t>
            </a:r>
            <a:r>
              <a:rPr lang="en-US" sz="2400" dirty="0">
                <a:latin typeface="Consolas" panose="020B0609020204030204" pitchFamily="49" charset="0"/>
                <a:cs typeface="Consolas" panose="020B0609020204030204" pitchFamily="49" charset="0"/>
              </a:rPr>
              <a:t>(c, NULL, child, NULL);</a:t>
            </a:r>
          </a:p>
          <a:p>
            <a:pPr marL="0" indent="0">
              <a:buNone/>
            </a:pPr>
            <a:r>
              <a:rPr lang="en-US" sz="2400" dirty="0">
                <a:latin typeface="Consolas" panose="020B0609020204030204" pitchFamily="49" charset="0"/>
                <a:cs typeface="Consolas" panose="020B0609020204030204" pitchFamily="49" charset="0"/>
              </a:rPr>
              <a:t>  </a:t>
            </a:r>
            <a:r>
              <a:rPr lang="en-US" sz="2400" dirty="0" err="1"/>
              <a:t>sem_wait</a:t>
            </a:r>
            <a:r>
              <a:rPr lang="en-US" sz="2400" dirty="0"/>
              <a:t>(&amp;s);</a:t>
            </a:r>
          </a:p>
          <a:p>
            <a:pPr marL="0" indent="0">
              <a:buNone/>
            </a:pP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5604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E6CA-C00A-5F4A-BBBA-4DC0E92C097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357A4D-3945-214C-9BBB-3AE811804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333047"/>
            <a:ext cx="7886700" cy="3798639"/>
          </a:xfrm>
        </p:spPr>
      </p:pic>
    </p:spTree>
    <p:extLst>
      <p:ext uri="{BB962C8B-B14F-4D97-AF65-F5344CB8AC3E}">
        <p14:creationId xmlns:p14="http://schemas.microsoft.com/office/powerpoint/2010/main" val="2631226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2631</TotalTime>
  <Words>2822</Words>
  <Application>Microsoft Macintosh PowerPoint</Application>
  <PresentationFormat>On-screen Show (4:3)</PresentationFormat>
  <Paragraphs>482</Paragraphs>
  <Slides>44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Consolas</vt:lpstr>
      <vt:lpstr>Office Theme</vt:lpstr>
      <vt:lpstr>Lecture 13 Semaphores  /* &amp; Concurrency Bugs */</vt:lpstr>
      <vt:lpstr>Concurrency</vt:lpstr>
      <vt:lpstr>Semaphores</vt:lpstr>
      <vt:lpstr>Definition (POSIX)</vt:lpstr>
      <vt:lpstr>Building locks with semaphores…</vt:lpstr>
      <vt:lpstr>PowerPoint Presentation</vt:lpstr>
      <vt:lpstr>Join with CV </vt:lpstr>
      <vt:lpstr>Join with Semaphore</vt:lpstr>
      <vt:lpstr>PowerPoint Presentation</vt:lpstr>
      <vt:lpstr>PowerPoint Presentation</vt:lpstr>
      <vt:lpstr>Producer Consumer problem</vt:lpstr>
      <vt:lpstr>Solution v4 (final)</vt:lpstr>
      <vt:lpstr>Queue get/put</vt:lpstr>
      <vt:lpstr>P/C problem semaphore v1</vt:lpstr>
      <vt:lpstr>P/C problem semaphore v2</vt:lpstr>
      <vt:lpstr>P/C problem semaphore v3</vt:lpstr>
      <vt:lpstr>Reader-Writer Locks</vt:lpstr>
      <vt:lpstr>The Dining Philosophers</vt:lpstr>
      <vt:lpstr>Build semaphores with locks and CV’s</vt:lpstr>
      <vt:lpstr>Concurrency bugs in history </vt:lpstr>
      <vt:lpstr>Concurrency Bugs are Common and Various </vt:lpstr>
      <vt:lpstr>Atomicity: MySQL</vt:lpstr>
      <vt:lpstr>Ordering: Mozilla</vt:lpstr>
      <vt:lpstr>Race</vt:lpstr>
      <vt:lpstr>Race: MySQL</vt:lpstr>
      <vt:lpstr>Race: Mozilla</vt:lpstr>
      <vt:lpstr>Data Race Free DOES not mean Concurrency Bug Free</vt:lpstr>
      <vt:lpstr>A Simple Deadlock Example</vt:lpstr>
      <vt:lpstr>What’s Wrong? </vt:lpstr>
      <vt:lpstr>Encapsulation </vt:lpstr>
      <vt:lpstr>Deadlock Theory </vt:lpstr>
      <vt:lpstr>Mutual Exclusion </vt:lpstr>
      <vt:lpstr>Wait-Free Algorithms </vt:lpstr>
      <vt:lpstr>Wait-Free Insert</vt:lpstr>
      <vt:lpstr>Deadlock Theory </vt:lpstr>
      <vt:lpstr>Hold-and-Wait </vt:lpstr>
      <vt:lpstr>Eliminate Hold-and-Wait </vt:lpstr>
      <vt:lpstr>Deadlock Theory </vt:lpstr>
      <vt:lpstr>No preemption </vt:lpstr>
      <vt:lpstr>Support Preemption </vt:lpstr>
      <vt:lpstr>Deadlock Theory </vt:lpstr>
      <vt:lpstr>Circular Wait </vt:lpstr>
      <vt:lpstr>Eliminating Circular Wait </vt:lpstr>
      <vt:lpstr>Other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Concurrency Bugs</dc:title>
  <dc:creator>aliang</dc:creator>
  <cp:lastModifiedBy>PATRICK MORRISON</cp:lastModifiedBy>
  <cp:revision>60</cp:revision>
  <dcterms:created xsi:type="dcterms:W3CDTF">2015-02-25T08:04:34Z</dcterms:created>
  <dcterms:modified xsi:type="dcterms:W3CDTF">2019-10-04T00:17:32Z</dcterms:modified>
</cp:coreProperties>
</file>