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0" r:id="rId3"/>
    <p:sldId id="313" r:id="rId4"/>
    <p:sldId id="331" r:id="rId5"/>
    <p:sldId id="314" r:id="rId6"/>
    <p:sldId id="315" r:id="rId7"/>
    <p:sldId id="316" r:id="rId8"/>
    <p:sldId id="317" r:id="rId9"/>
    <p:sldId id="318" r:id="rId10"/>
    <p:sldId id="319" r:id="rId11"/>
    <p:sldId id="304" r:id="rId12"/>
    <p:sldId id="332" r:id="rId13"/>
    <p:sldId id="302" r:id="rId14"/>
    <p:sldId id="301" r:id="rId15"/>
    <p:sldId id="328" r:id="rId16"/>
    <p:sldId id="329" r:id="rId17"/>
    <p:sldId id="330" r:id="rId18"/>
    <p:sldId id="311" r:id="rId19"/>
    <p:sldId id="296" r:id="rId20"/>
    <p:sldId id="297" r:id="rId21"/>
    <p:sldId id="298" r:id="rId22"/>
    <p:sldId id="299" r:id="rId23"/>
    <p:sldId id="312" r:id="rId24"/>
    <p:sldId id="291" r:id="rId25"/>
    <p:sldId id="264" r:id="rId26"/>
    <p:sldId id="265" r:id="rId27"/>
    <p:sldId id="266" r:id="rId28"/>
    <p:sldId id="267" r:id="rId29"/>
    <p:sldId id="268" r:id="rId30"/>
    <p:sldId id="270" r:id="rId31"/>
    <p:sldId id="271" r:id="rId32"/>
    <p:sldId id="289" r:id="rId33"/>
    <p:sldId id="269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884" autoAdjust="0"/>
  </p:normalViewPr>
  <p:slideViewPr>
    <p:cSldViewPr snapToGrid="0">
      <p:cViewPr varScale="1">
        <p:scale>
          <a:sx n="89" d="100"/>
          <a:sy n="89" d="100"/>
        </p:scale>
        <p:origin x="282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965F-13EA-4016-9569-24FBE70D00F3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F5D6-FADF-4B69-9438-B3C2BB7D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  <a:p>
            <a:r>
              <a:rPr lang="en-US" dirty="0"/>
              <a:t>110</a:t>
            </a:r>
          </a:p>
          <a:p>
            <a:endParaRPr lang="en-US" dirty="0"/>
          </a:p>
          <a:p>
            <a:r>
              <a:rPr lang="en-US" dirty="0"/>
              <a:t>Grocery, be 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</a:t>
            </a:r>
          </a:p>
          <a:p>
            <a:r>
              <a:rPr lang="en-US" dirty="0"/>
              <a:t>103.33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40</a:t>
            </a:r>
          </a:p>
          <a:p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F5D6-FADF-4B69-9438-B3C2BB7DB2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2B8F-F715-48C3-A521-7773DA12D6ED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44F2-476A-459B-A46C-70779CC5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pdos/xv6-public/blob/c95bde8163eca7a19c95f3b05156e0ad33312589/swtch.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X86_Assembly/GAS_Synta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cl.ncsu.edu/get-help/documentation/where-to-save-my-fi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501 Lecture 3</a:t>
            </a:r>
            <a:br>
              <a:rPr lang="en-US" dirty="0"/>
            </a:br>
            <a:r>
              <a:rPr lang="en-US" altLang="zh-CN" dirty="0"/>
              <a:t>Process &amp; </a:t>
            </a:r>
            <a:r>
              <a:rPr lang="en-US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1596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0"/>
            <a:ext cx="8717280" cy="6176963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</a:t>
            </a:r>
            <a:r>
              <a:rPr lang="en-US" altLang="ko-KR" sz="18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stdout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a file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now exec "</a:t>
            </a:r>
            <a:r>
              <a:rPr lang="en-US" altLang="ko-KR" sz="18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8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370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20E7-B642-4095-BC4C-FE5B389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C4AA-EA26-4CAB-AD3E-8FB2A978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state</a:t>
            </a:r>
          </a:p>
          <a:p>
            <a:r>
              <a:rPr lang="en-US" dirty="0"/>
              <a:t>Process creation</a:t>
            </a:r>
          </a:p>
          <a:p>
            <a:r>
              <a:rPr lang="en-US" dirty="0"/>
              <a:t>Process APIs</a:t>
            </a:r>
          </a:p>
          <a:p>
            <a:r>
              <a:rPr lang="en-US" dirty="0"/>
              <a:t>Process state</a:t>
            </a:r>
          </a:p>
          <a:p>
            <a:r>
              <a:rPr lang="en-US" dirty="0"/>
              <a:t>Data structure:</a:t>
            </a:r>
          </a:p>
          <a:p>
            <a:pPr marL="0" indent="0">
              <a:buNone/>
            </a:pPr>
            <a:r>
              <a:rPr lang="en-US" dirty="0"/>
              <a:t>	process list and Process Control Block</a:t>
            </a:r>
          </a:p>
          <a:p>
            <a:r>
              <a:rPr lang="en-US" dirty="0"/>
              <a:t>Restricted operations and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imited direct execution</a:t>
            </a:r>
          </a:p>
        </p:txBody>
      </p:sp>
    </p:spTree>
    <p:extLst>
      <p:ext uri="{BB962C8B-B14F-4D97-AF65-F5344CB8AC3E}">
        <p14:creationId xmlns:p14="http://schemas.microsoft.com/office/powerpoint/2010/main" val="26380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9EFE-2FE9-4931-A5AE-82D738EB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stack</a:t>
            </a:r>
            <a:br>
              <a:rPr lang="en-US" dirty="0"/>
            </a:br>
            <a:r>
              <a:rPr lang="en-US" dirty="0"/>
              <a:t>per-process/thread or per-</a:t>
            </a:r>
            <a:r>
              <a:rPr lang="en-US" dirty="0" err="1"/>
              <a:t>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BD6C-F8D0-4894-A109-02E00E92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47797" cy="4351338"/>
          </a:xfrm>
        </p:spPr>
        <p:txBody>
          <a:bodyPr>
            <a:normAutofit/>
          </a:bodyPr>
          <a:lstStyle/>
          <a:p>
            <a:r>
              <a:rPr lang="en-US" dirty="0"/>
              <a:t>Virtual address space is split for user and kernel</a:t>
            </a:r>
          </a:p>
          <a:p>
            <a:r>
              <a:rPr lang="en-US" dirty="0"/>
              <a:t>The kernel space can be mapped to the same physical memory range (per-</a:t>
            </a:r>
            <a:r>
              <a:rPr lang="en-US" dirty="0" err="1"/>
              <a:t>os</a:t>
            </a:r>
            <a:r>
              <a:rPr lang="en-US" dirty="0"/>
              <a:t>) or different ranges (per-process/thread)</a:t>
            </a:r>
          </a:p>
          <a:p>
            <a:r>
              <a:rPr lang="en-US" dirty="0"/>
              <a:t>Our XINU project is per-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vx6 and real-world OSes are likely per-process/thread </a:t>
            </a:r>
          </a:p>
          <a:p>
            <a:r>
              <a:rPr lang="en-US" dirty="0"/>
              <a:t>See some discussion on https://forum.osdev.org/viewtopic.php?f=15&amp;t=31127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37416"/>
            <a:ext cx="7795260" cy="65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0" y="146605"/>
            <a:ext cx="7496380" cy="65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3FA1-CD22-4B6E-824B-F22B292E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swtch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EFCF7-7335-412F-BC1A-F95D5048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72" y="587719"/>
            <a:ext cx="6500423" cy="576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2B3AE-50BB-4D18-A6F7-1C76EEAC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7" y="2324483"/>
            <a:ext cx="178323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D7A-7870-40B2-B922-2D413623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swtch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6DB54-A87C-4D55-A03D-51634607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5" y="639332"/>
            <a:ext cx="6058425" cy="5913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97D87-A195-4858-A8B2-B9805E90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98" y="2628177"/>
            <a:ext cx="2164268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6892-654A-45AD-992A-1DB789BE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38C3-C735-4148-BCF9-17F904F6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https://github.com/mit-pdos/xv6-public/blob/c95bde8163eca7a19c95f3b05156e0ad33312589/swtch.S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first line in Figure 6.4 is buggy</a:t>
            </a:r>
          </a:p>
        </p:txBody>
      </p:sp>
    </p:spTree>
    <p:extLst>
      <p:ext uri="{BB962C8B-B14F-4D97-AF65-F5344CB8AC3E}">
        <p14:creationId xmlns:p14="http://schemas.microsoft.com/office/powerpoint/2010/main" val="283721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“limited” part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Restricted Operations</a:t>
            </a:r>
          </a:p>
          <a:p>
            <a:pPr lvl="1"/>
            <a:r>
              <a:rPr lang="en-US" dirty="0"/>
              <a:t>System calls, which look like procedure calls and they are procedure calls</a:t>
            </a:r>
          </a:p>
          <a:p>
            <a:pPr lvl="1"/>
            <a:r>
              <a:rPr lang="en-US" dirty="0"/>
              <a:t>Underlying system calls, there are traps and return-from-traps</a:t>
            </a:r>
          </a:p>
          <a:p>
            <a:pPr lvl="1"/>
            <a:r>
              <a:rPr lang="en-US" dirty="0"/>
              <a:t>Someone has written the assembly for us</a:t>
            </a:r>
          </a:p>
          <a:p>
            <a:pPr lvl="1"/>
            <a:endParaRPr lang="en-US" dirty="0"/>
          </a:p>
          <a:p>
            <a:r>
              <a:rPr lang="en-US" dirty="0"/>
              <a:t>How to take over control</a:t>
            </a:r>
          </a:p>
          <a:p>
            <a:pPr lvl="1"/>
            <a:r>
              <a:rPr lang="en-US" dirty="0"/>
              <a:t>Timer interrupt</a:t>
            </a:r>
          </a:p>
          <a:p>
            <a:pPr lvl="1"/>
            <a:r>
              <a:rPr lang="en-US" dirty="0"/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42457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PA0</a:t>
            </a:r>
          </a:p>
        </p:txBody>
      </p:sp>
    </p:spTree>
    <p:extLst>
      <p:ext uri="{BB962C8B-B14F-4D97-AF65-F5344CB8AC3E}">
        <p14:creationId xmlns:p14="http://schemas.microsoft.com/office/powerpoint/2010/main" val="350455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20E7-B642-4095-BC4C-FE5B389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C4AA-EA26-4CAB-AD3E-8FB2A978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state</a:t>
            </a:r>
          </a:p>
          <a:p>
            <a:r>
              <a:rPr lang="en-US" dirty="0"/>
              <a:t>Process creation</a:t>
            </a:r>
          </a:p>
          <a:p>
            <a:r>
              <a:rPr lang="en-US" dirty="0"/>
              <a:t>Process APIs</a:t>
            </a:r>
          </a:p>
        </p:txBody>
      </p:sp>
    </p:spTree>
    <p:extLst>
      <p:ext uri="{BB962C8B-B14F-4D97-AF65-F5344CB8AC3E}">
        <p14:creationId xmlns:p14="http://schemas.microsoft.com/office/powerpoint/2010/main" val="92963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PA0. 0-1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99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0.    Step 2, </a:t>
            </a:r>
            <a:r>
              <a:rPr lang="pl-PL" dirty="0"/>
              <a:t>wget -U firefox https://people.engr.ncsu.edu/gjin2/Classes/501/Fall2018/assignments/PA0/csc501-lab0.tgz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      Step </a:t>
            </a:r>
            <a:r>
              <a:rPr lang="en-US" altLang="zh-CN" dirty="0"/>
              <a:t>4</a:t>
            </a:r>
            <a:r>
              <a:rPr lang="en-US" dirty="0"/>
              <a:t>, </a:t>
            </a:r>
            <a:r>
              <a:rPr lang="en-US" altLang="zh-CN" dirty="0"/>
              <a:t>t</a:t>
            </a:r>
            <a:r>
              <a:rPr lang="en-US" dirty="0"/>
              <a:t>yping "Ctrl-a" then "c"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.section        .data</a:t>
            </a:r>
            <a:br>
              <a:rPr lang="en-US" dirty="0"/>
            </a:br>
            <a:r>
              <a:rPr lang="en-US" dirty="0"/>
              <a:t>.section        .text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 </a:t>
            </a:r>
            <a:r>
              <a:rPr lang="en-US" dirty="0" err="1"/>
              <a:t>zfunction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zfunction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pushl</a:t>
            </a:r>
            <a:r>
              <a:rPr lang="en-US" dirty="0"/>
              <a:t>   %</a:t>
            </a:r>
            <a:r>
              <a:rPr lang="en-US" dirty="0" err="1"/>
              <a:t>ebp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movl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br>
              <a:rPr lang="en-US" dirty="0"/>
            </a:br>
            <a:r>
              <a:rPr lang="en-US" dirty="0"/>
              <a:t>	….</a:t>
            </a:r>
            <a:br>
              <a:rPr lang="en-US" dirty="0"/>
            </a:br>
            <a:r>
              <a:rPr lang="en-US" dirty="0"/>
              <a:t>	leave</a:t>
            </a:r>
            <a:br>
              <a:rPr lang="en-US" dirty="0"/>
            </a:br>
            <a:r>
              <a:rPr lang="en-US" dirty="0"/>
              <a:t>	ret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</a:t>
            </a:r>
            <a:r>
              <a:rPr lang="en-US" dirty="0">
                <a:hlinkClick r:id="rId2"/>
              </a:rPr>
              <a:t>http://en.wikibooks.org/wiki/X86_Assembly/GAS_Syntax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C, we count from 0</a:t>
            </a:r>
          </a:p>
        </p:txBody>
      </p:sp>
    </p:spTree>
    <p:extLst>
      <p:ext uri="{BB962C8B-B14F-4D97-AF65-F5344CB8AC3E}">
        <p14:creationId xmlns:p14="http://schemas.microsoft.com/office/powerpoint/2010/main" val="12820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PA0. 2,3, and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99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Try “man </a:t>
            </a:r>
            <a:r>
              <a:rPr lang="en-US" dirty="0" err="1"/>
              <a:t>etext</a:t>
            </a:r>
            <a:r>
              <a:rPr lang="en-US" dirty="0"/>
              <a:t>” and see what you can ge</a:t>
            </a:r>
            <a:r>
              <a:rPr lang="en-US" altLang="zh-CN" dirty="0"/>
              <a:t>t. If you do not see anything on one machine, try another. </a:t>
            </a:r>
            <a:br>
              <a:rPr lang="en-US" altLang="zh-CN" dirty="0"/>
            </a:br>
            <a:r>
              <a:rPr lang="en-US" dirty="0"/>
              <a:t>Use “</a:t>
            </a:r>
            <a:r>
              <a:rPr lang="en-US" dirty="0" err="1"/>
              <a:t>kprint</a:t>
            </a:r>
            <a:r>
              <a:rPr lang="en-US" altLang="zh-CN" dirty="0" err="1"/>
              <a:t>f</a:t>
            </a:r>
            <a:r>
              <a:rPr lang="en-US" dirty="0"/>
              <a:t>” for output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You can use in-line assembly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endParaRPr lang="en-US" dirty="0"/>
          </a:p>
          <a:p>
            <a:pPr marL="514350" indent="-514350">
              <a:buAutoNum type="arabicPeriod" startAt="5"/>
            </a:pPr>
            <a:r>
              <a:rPr lang="en-US" dirty="0" err="1"/>
              <a:t>syscallsummary_start</a:t>
            </a:r>
            <a:r>
              <a:rPr lang="en-US" dirty="0"/>
              <a:t>(): should clear all numbers</a:t>
            </a:r>
            <a:br>
              <a:rPr lang="en-US" dirty="0"/>
            </a:br>
            <a:r>
              <a:rPr lang="en-US" dirty="0" err="1"/>
              <a:t>syscallsummary_stop</a:t>
            </a:r>
            <a:r>
              <a:rPr lang="en-US" dirty="0"/>
              <a:t>(): should keep all numbers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7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sz="2700" dirty="0">
                <a:hlinkClick r:id="rId2"/>
              </a:rPr>
              <a:t>https://vcl.ncsu.edu/get-help/documentation/where-to-save-my-files/</a:t>
            </a:r>
            <a:endParaRPr lang="en-US" sz="2700" dirty="0"/>
          </a:p>
          <a:p>
            <a:endParaRPr lang="en-US" dirty="0"/>
          </a:p>
          <a:p>
            <a:r>
              <a:rPr lang="en-US" dirty="0"/>
              <a:t>Local QUMU setup will be available for later projects.</a:t>
            </a:r>
          </a:p>
        </p:txBody>
      </p:sp>
    </p:spTree>
    <p:extLst>
      <p:ext uri="{BB962C8B-B14F-4D97-AF65-F5344CB8AC3E}">
        <p14:creationId xmlns:p14="http://schemas.microsoft.com/office/powerpoint/2010/main" val="314605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Next: process scheduling</a:t>
            </a:r>
          </a:p>
          <a:p>
            <a:pPr lvl="1"/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</a:t>
            </a:r>
          </a:p>
          <a:p>
            <a:pPr lvl="1"/>
            <a:r>
              <a:rPr lang="en-US" dirty="0"/>
              <a:t>Lottery scheduling</a:t>
            </a:r>
          </a:p>
        </p:txBody>
      </p:sp>
    </p:spTree>
    <p:extLst>
      <p:ext uri="{BB962C8B-B14F-4D97-AF65-F5344CB8AC3E}">
        <p14:creationId xmlns:p14="http://schemas.microsoft.com/office/powerpoint/2010/main" val="34137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assumptions?</a:t>
            </a:r>
          </a:p>
          <a:p>
            <a:r>
              <a:rPr lang="en-US" dirty="0"/>
              <a:t>What metrics are important?</a:t>
            </a:r>
          </a:p>
          <a:p>
            <a:r>
              <a:rPr lang="en-US" dirty="0"/>
              <a:t>What basic approaches have been used in the earliest of computer systems?</a:t>
            </a:r>
          </a:p>
        </p:txBody>
      </p:sp>
    </p:spTree>
    <p:extLst>
      <p:ext uri="{BB962C8B-B14F-4D97-AF65-F5344CB8AC3E}">
        <p14:creationId xmlns:p14="http://schemas.microsoft.com/office/powerpoint/2010/main" val="58021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5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Each job runs for the same amount of time.</a:t>
            </a:r>
          </a:p>
          <a:p>
            <a:pPr marL="0" indent="0">
              <a:buNone/>
            </a:pPr>
            <a:r>
              <a:rPr lang="en-US" dirty="0"/>
              <a:t>2. All jobs arrive at the same time.</a:t>
            </a:r>
          </a:p>
          <a:p>
            <a:pPr marL="0" indent="0">
              <a:buNone/>
            </a:pPr>
            <a:r>
              <a:rPr lang="en-US" dirty="0"/>
              <a:t>3. Once started, each job runs to completion.</a:t>
            </a:r>
          </a:p>
          <a:p>
            <a:pPr marL="0" indent="0">
              <a:buNone/>
            </a:pPr>
            <a:r>
              <a:rPr lang="en-US" dirty="0"/>
              <a:t>4. All jobs only use the CPU (i.e., they perform no I/O).</a:t>
            </a:r>
          </a:p>
          <a:p>
            <a:pPr marL="0" indent="0">
              <a:buNone/>
            </a:pPr>
            <a:r>
              <a:rPr lang="en-US" dirty="0"/>
              <a:t>5. The run-time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19068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turnaround time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T</a:t>
            </a:r>
            <a:r>
              <a:rPr lang="en-US" baseline="-25000" dirty="0"/>
              <a:t>arrival</a:t>
            </a:r>
            <a:r>
              <a:rPr lang="en-US" dirty="0"/>
              <a:t> is now 0, 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/>
          <a:lstStyle/>
          <a:p>
            <a:r>
              <a:rPr lang="en-US" dirty="0"/>
              <a:t>Work well under our assumption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Relax “Each job runs for the same amount of time”</a:t>
            </a:r>
          </a:p>
          <a:p>
            <a:pPr lvl="1"/>
            <a:r>
              <a:rPr lang="en-US" dirty="0"/>
              <a:t>Convoy effect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804357" y="2507836"/>
            <a:ext cx="3535285" cy="968572"/>
            <a:chOff x="2804357" y="2197100"/>
            <a:chExt cx="3535285" cy="968572"/>
          </a:xfrm>
        </p:grpSpPr>
        <p:grpSp>
          <p:nvGrpSpPr>
            <p:cNvPr id="35" name="Group 34"/>
            <p:cNvGrpSpPr/>
            <p:nvPr/>
          </p:nvGrpSpPr>
          <p:grpSpPr>
            <a:xfrm>
              <a:off x="2804357" y="2747010"/>
              <a:ext cx="3535285" cy="418662"/>
              <a:chOff x="2862867" y="4857750"/>
              <a:chExt cx="3535285" cy="4186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2957280" y="2197100"/>
              <a:ext cx="25603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091" y="2197100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69283" y="2197100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5847" y="5208390"/>
            <a:ext cx="3535285" cy="968572"/>
            <a:chOff x="2586025" y="4734364"/>
            <a:chExt cx="3535285" cy="968572"/>
          </a:xfrm>
        </p:grpSpPr>
        <p:grpSp>
          <p:nvGrpSpPr>
            <p:cNvPr id="39" name="Group 38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738948" y="4734364"/>
              <a:ext cx="260245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44614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91356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2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Job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/>
          <a:lstStyle/>
          <a:p>
            <a:r>
              <a:rPr lang="en-US" dirty="0"/>
              <a:t>SJF would be optimal</a:t>
            </a:r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Relax “</a:t>
            </a:r>
            <a:r>
              <a:rPr lang="en-US" dirty="0"/>
              <a:t>All jobs arrive at the same time.</a:t>
            </a:r>
            <a:r>
              <a:rPr lang="en-US" altLang="zh-CN" dirty="0"/>
              <a:t>”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6491" y="2545551"/>
            <a:ext cx="3535285" cy="983803"/>
            <a:chOff x="2755001" y="4743798"/>
            <a:chExt cx="3535285" cy="983803"/>
          </a:xfrm>
        </p:grpSpPr>
        <p:grpSp>
          <p:nvGrpSpPr>
            <p:cNvPr id="39" name="Group 38"/>
            <p:cNvGrpSpPr/>
            <p:nvPr/>
          </p:nvGrpSpPr>
          <p:grpSpPr>
            <a:xfrm>
              <a:off x="2755001" y="5308939"/>
              <a:ext cx="3535285" cy="418662"/>
              <a:chOff x="2862867" y="4857750"/>
              <a:chExt cx="3535285" cy="41866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3425100" y="4750243"/>
              <a:ext cx="2608124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22326" y="4743798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69068" y="4743798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745847" y="5208390"/>
            <a:ext cx="3535285" cy="968572"/>
            <a:chOff x="2586025" y="4734364"/>
            <a:chExt cx="3535285" cy="968572"/>
          </a:xfrm>
        </p:grpSpPr>
        <p:grpSp>
          <p:nvGrpSpPr>
            <p:cNvPr id="60" name="Group 59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738948" y="4734364"/>
              <a:ext cx="260245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44614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91356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804357" y="4341198"/>
            <a:ext cx="72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B/C</a:t>
            </a:r>
          </a:p>
          <a:p>
            <a:pPr algn="ctr"/>
            <a:r>
              <a:rPr lang="en-US" dirty="0"/>
              <a:t>arrive</a:t>
            </a:r>
          </a:p>
        </p:txBody>
      </p:sp>
      <p:cxnSp>
        <p:nvCxnSpPr>
          <p:cNvPr id="7" name="Straight Arrow Connector 6"/>
          <p:cNvCxnSpPr>
            <a:stCxn id="79" idx="2"/>
          </p:cNvCxnSpPr>
          <p:nvPr/>
        </p:nvCxnSpPr>
        <p:spPr>
          <a:xfrm>
            <a:off x="3167277" y="4987529"/>
            <a:ext cx="0" cy="2411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Time-to-Completion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/>
          <a:lstStyle/>
          <a:p>
            <a:r>
              <a:rPr lang="en-US" dirty="0"/>
              <a:t>STCF is preemptive, aka PSJF</a:t>
            </a:r>
          </a:p>
          <a:p>
            <a:pPr lvl="1"/>
            <a:r>
              <a:rPr lang="en-US" dirty="0"/>
              <a:t>“Once started, each job runs to completion” relaxed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59" name="Group 58"/>
          <p:cNvGrpSpPr/>
          <p:nvPr/>
        </p:nvGrpSpPr>
        <p:grpSpPr>
          <a:xfrm>
            <a:off x="2552807" y="3785990"/>
            <a:ext cx="3535285" cy="968572"/>
            <a:chOff x="2586025" y="4734364"/>
            <a:chExt cx="3535285" cy="968572"/>
          </a:xfrm>
        </p:grpSpPr>
        <p:grpSp>
          <p:nvGrpSpPr>
            <p:cNvPr id="60" name="Group 59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738948" y="4734364"/>
              <a:ext cx="26001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07455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54197" y="4734364"/>
              <a:ext cx="25603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611317" y="2918798"/>
            <a:ext cx="72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B/C</a:t>
            </a:r>
          </a:p>
          <a:p>
            <a:pPr algn="ctr"/>
            <a:r>
              <a:rPr lang="en-US" dirty="0"/>
              <a:t>arrive</a:t>
            </a:r>
          </a:p>
        </p:txBody>
      </p:sp>
      <p:cxnSp>
        <p:nvCxnSpPr>
          <p:cNvPr id="7" name="Straight Arrow Connector 6"/>
          <p:cNvCxnSpPr>
            <a:stCxn id="79" idx="2"/>
          </p:cNvCxnSpPr>
          <p:nvPr/>
        </p:nvCxnSpPr>
        <p:spPr>
          <a:xfrm>
            <a:off x="2974237" y="3565129"/>
            <a:ext cx="0" cy="2411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471923" y="3785990"/>
            <a:ext cx="2336563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0776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fork(), exec(), and wait()</a:t>
            </a:r>
          </a:p>
          <a:p>
            <a:r>
              <a:rPr lang="en-US" altLang="zh-CN" dirty="0"/>
              <a:t>Especially useful for implementing a shell</a:t>
            </a:r>
            <a:endParaRPr lang="en-US" dirty="0"/>
          </a:p>
        </p:txBody>
      </p:sp>
      <p:pic>
        <p:nvPicPr>
          <p:cNvPr id="1026" name="Picture 2" descr="http://www.apuebook.com/cov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69862"/>
            <a:ext cx="4389118" cy="5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turnaround time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 T</a:t>
            </a:r>
            <a:r>
              <a:rPr lang="en-US" baseline="-25000" dirty="0"/>
              <a:t>arrival</a:t>
            </a:r>
            <a:r>
              <a:rPr lang="en-US" dirty="0"/>
              <a:t> is now 0, T</a:t>
            </a:r>
            <a:r>
              <a:rPr lang="en-US" baseline="-25000" dirty="0"/>
              <a:t>turnaround</a:t>
            </a:r>
            <a:r>
              <a:rPr lang="en-US" dirty="0"/>
              <a:t> = T</a:t>
            </a:r>
            <a:r>
              <a:rPr lang="en-US" baseline="-25000" dirty="0"/>
              <a:t>completion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Performance: response time</a:t>
            </a:r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firstrun</a:t>
            </a:r>
            <a:r>
              <a:rPr lang="en-US" dirty="0"/>
              <a:t> − T</a:t>
            </a:r>
            <a:r>
              <a:rPr lang="en-US" baseline="-25000" dirty="0"/>
              <a:t>arrival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3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urnaround time or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FIFO, SJF, or STCF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robin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88087" y="2617590"/>
            <a:ext cx="3535285" cy="968572"/>
            <a:chOff x="2586025" y="4734364"/>
            <a:chExt cx="3535285" cy="968572"/>
          </a:xfrm>
        </p:grpSpPr>
        <p:grpSp>
          <p:nvGrpSpPr>
            <p:cNvPr id="5" name="Group 4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738948" y="4734364"/>
              <a:ext cx="1047376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4617" y="4734364"/>
              <a:ext cx="1038860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1770" y="4734364"/>
              <a:ext cx="1005618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28925" y="4734065"/>
            <a:ext cx="3535285" cy="968772"/>
            <a:chOff x="2586025" y="4734164"/>
            <a:chExt cx="3535285" cy="968772"/>
          </a:xfrm>
        </p:grpSpPr>
        <p:grpSp>
          <p:nvGrpSpPr>
            <p:cNvPr id="25" name="Group 24"/>
            <p:cNvGrpSpPr/>
            <p:nvPr/>
          </p:nvGrpSpPr>
          <p:grpSpPr>
            <a:xfrm>
              <a:off x="2586025" y="5284274"/>
              <a:ext cx="3535285" cy="418662"/>
              <a:chOff x="2862867" y="4857750"/>
              <a:chExt cx="3535285" cy="41866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964180" y="4907280"/>
                <a:ext cx="3215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296418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8076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4190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6133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247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00304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83610" y="4857750"/>
                <a:ext cx="99060" cy="99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62867" y="4907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62428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3494" y="490708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23788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47795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40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371802" y="4907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60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5810" y="49068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en-US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738948" y="4734364"/>
              <a:ext cx="210312" cy="578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51604" y="4734164"/>
              <a:ext cx="210312" cy="5787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54678" y="4734164"/>
              <a:ext cx="210312" cy="57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612530" y="47342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25186" y="47340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28260" y="47340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31795" y="47342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44451" y="47340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7525" y="47340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61610" y="47340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74266" y="47338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77340" y="47338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0875" y="4734065"/>
            <a:ext cx="21031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693531" y="4733865"/>
            <a:ext cx="21031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96605" y="4733865"/>
            <a:ext cx="210312" cy="578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4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Minimizing response time</a:t>
            </a:r>
          </a:p>
          <a:p>
            <a:pPr lvl="1"/>
            <a:r>
              <a:rPr lang="en-US" dirty="0"/>
              <a:t>requires more context switches for many processes</a:t>
            </a:r>
          </a:p>
          <a:p>
            <a:pPr lvl="1"/>
            <a:r>
              <a:rPr lang="en-US" dirty="0"/>
              <a:t>incur more scheduling overhead </a:t>
            </a:r>
          </a:p>
          <a:p>
            <a:pPr lvl="1"/>
            <a:r>
              <a:rPr lang="en-US" dirty="0"/>
              <a:t>decrease system throughput</a:t>
            </a:r>
          </a:p>
          <a:p>
            <a:pPr lvl="1"/>
            <a:r>
              <a:rPr lang="en-US" dirty="0"/>
              <a:t>Increase turnaround time</a:t>
            </a:r>
          </a:p>
          <a:p>
            <a:endParaRPr lang="en-US" dirty="0"/>
          </a:p>
          <a:p>
            <a:r>
              <a:rPr lang="en-US" dirty="0"/>
              <a:t>Scheduling algorithm depends on nature of system</a:t>
            </a:r>
          </a:p>
          <a:p>
            <a:pPr lvl="1"/>
            <a:r>
              <a:rPr lang="en-US" dirty="0"/>
              <a:t>Batch vs. interactive</a:t>
            </a:r>
          </a:p>
          <a:p>
            <a:pPr lvl="1"/>
            <a:r>
              <a:rPr lang="en-US" dirty="0"/>
              <a:t>Designing a generic AND efficient scheduler is difficult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9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Poor use of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Overlap allows better use of resources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3153" y="3538224"/>
            <a:ext cx="3535285" cy="418662"/>
            <a:chOff x="2862867" y="4857750"/>
            <a:chExt cx="3535285" cy="41866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17667" y="2366505"/>
            <a:ext cx="57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42531" y="23383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00126" y="297839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57721" y="23383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15316" y="297839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72911" y="23385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30506" y="297859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88101" y="2338312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44133" y="2347699"/>
            <a:ext cx="1035531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73153" y="5762688"/>
            <a:ext cx="3535285" cy="418662"/>
            <a:chOff x="2862867" y="4857750"/>
            <a:chExt cx="3535285" cy="41866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964180" y="4907280"/>
              <a:ext cx="32156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96418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8076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04190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6133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247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0304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483610" y="4857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2867" y="4907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2428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23494" y="49070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23788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47795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71802" y="4907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60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5810" y="49068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217667" y="4590969"/>
            <a:ext cx="57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42531" y="45627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00126" y="520285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57721" y="45627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715316" y="520285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72911" y="45629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230506" y="520305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88101" y="4562776"/>
            <a:ext cx="256032" cy="57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44134" y="4572163"/>
            <a:ext cx="259158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00126" y="4562376"/>
            <a:ext cx="25603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715316" y="4562376"/>
            <a:ext cx="25603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230506" y="4562576"/>
            <a:ext cx="256032" cy="57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on PA0</a:t>
            </a:r>
            <a:endParaRPr lang="en-US" dirty="0"/>
          </a:p>
          <a:p>
            <a:r>
              <a:rPr lang="en-US" altLang="zh-CN" dirty="0"/>
              <a:t>MLFQ</a:t>
            </a:r>
          </a:p>
          <a:p>
            <a:r>
              <a:rPr lang="en-US" dirty="0"/>
              <a:t>Lottery scheduling</a:t>
            </a:r>
          </a:p>
          <a:p>
            <a:r>
              <a:rPr lang="en-US" altLang="zh-CN" dirty="0"/>
              <a:t>Start memory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Process Creation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UNIX examples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fork</a:t>
            </a:r>
            <a:r>
              <a:rPr lang="en-US" altLang="en-US" dirty="0">
                <a:ea typeface="ＭＳ Ｐゴシック" panose="020B0600070205080204" pitchFamily="34" charset="-128"/>
              </a:rPr>
              <a:t> system call creates new process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exec</a:t>
            </a:r>
            <a:r>
              <a:rPr lang="en-US" altLang="en-US" dirty="0">
                <a:ea typeface="ＭＳ Ｐゴシック" panose="020B0600070205080204" pitchFamily="34" charset="-128"/>
              </a:rPr>
              <a:t> system call used after a </a:t>
            </a:r>
            <a:r>
              <a:rPr lang="en-US" altLang="en-US" b="1" dirty="0">
                <a:ea typeface="ＭＳ Ｐゴシック" panose="020B0600070205080204" pitchFamily="34" charset="-128"/>
              </a:rPr>
              <a:t>fork</a:t>
            </a:r>
            <a:r>
              <a:rPr lang="en-US" altLang="en-US" dirty="0">
                <a:ea typeface="ＭＳ Ｐゴシック" panose="020B0600070205080204" pitchFamily="34" charset="-128"/>
              </a:rPr>
              <a:t> to replace new process’ memory space with a new program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3653618"/>
            <a:ext cx="7546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04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fork()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" y="1411097"/>
            <a:ext cx="8814816" cy="4351338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8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Explosion: 8 Points 3"/>
          <p:cNvSpPr/>
          <p:nvPr/>
        </p:nvSpPr>
        <p:spPr>
          <a:xfrm>
            <a:off x="5559552" y="0"/>
            <a:ext cx="3755136" cy="277977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Output is not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3404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28928"/>
            <a:ext cx="8827008" cy="4848035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8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8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8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Explosion: 8 Points 3"/>
          <p:cNvSpPr/>
          <p:nvPr/>
        </p:nvSpPr>
        <p:spPr>
          <a:xfrm>
            <a:off x="5559552" y="0"/>
            <a:ext cx="4059936" cy="277977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Output is now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278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6963"/>
          </a:xfrm>
        </p:spPr>
        <p:txBody>
          <a:bodyPr>
            <a:noAutofit/>
          </a:bodyPr>
          <a:lstStyle/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7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7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7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7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7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7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7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lv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7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23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Of The Above With Redirection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4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3689</TotalTime>
  <Words>1043</Words>
  <Application>Microsoft Macintosh PowerPoint</Application>
  <PresentationFormat>On-screen Show (4:3)</PresentationFormat>
  <Paragraphs>336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CSC 501 Lecture 3 Process &amp; Scheduling</vt:lpstr>
      <vt:lpstr>Process</vt:lpstr>
      <vt:lpstr>Process API</vt:lpstr>
      <vt:lpstr>Process Creation</vt:lpstr>
      <vt:lpstr>The fork() System Call</vt:lpstr>
      <vt:lpstr>The wait() System Call</vt:lpstr>
      <vt:lpstr>The exec() System Call</vt:lpstr>
      <vt:lpstr>PowerPoint Presentation</vt:lpstr>
      <vt:lpstr>All Of The Above With Redirection</vt:lpstr>
      <vt:lpstr>PowerPoint Presentation</vt:lpstr>
      <vt:lpstr>Process</vt:lpstr>
      <vt:lpstr>Kernel stack per-process/thread or per-os?</vt:lpstr>
      <vt:lpstr>PowerPoint Presentation</vt:lpstr>
      <vt:lpstr>PowerPoint Presentation</vt:lpstr>
      <vt:lpstr>swtch</vt:lpstr>
      <vt:lpstr>swtch 2</vt:lpstr>
      <vt:lpstr>The problem:</vt:lpstr>
      <vt:lpstr>The “limited” part</vt:lpstr>
      <vt:lpstr>PA0</vt:lpstr>
      <vt:lpstr>PA0. 0-1</vt:lpstr>
      <vt:lpstr>PA0. 2,3, and 5</vt:lpstr>
      <vt:lpstr>Others</vt:lpstr>
      <vt:lpstr>PowerPoint Presentation</vt:lpstr>
      <vt:lpstr>How to develop scheduling policy</vt:lpstr>
      <vt:lpstr>Workload Assumptions</vt:lpstr>
      <vt:lpstr>Scheduling Metrics</vt:lpstr>
      <vt:lpstr>First In, First Out</vt:lpstr>
      <vt:lpstr>Shortest Job First</vt:lpstr>
      <vt:lpstr>Shortest Time-to-Completion First</vt:lpstr>
      <vt:lpstr>Scheduling Metrics</vt:lpstr>
      <vt:lpstr>Turnaround time or response time</vt:lpstr>
      <vt:lpstr>Conflicting criteria</vt:lpstr>
      <vt:lpstr>Incorporating I/O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PATRICK MORRISON</cp:lastModifiedBy>
  <cp:revision>97</cp:revision>
  <dcterms:created xsi:type="dcterms:W3CDTF">2015-01-13T03:32:52Z</dcterms:created>
  <dcterms:modified xsi:type="dcterms:W3CDTF">2019-09-28T16:51:58Z</dcterms:modified>
</cp:coreProperties>
</file>