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29" r:id="rId3"/>
    <p:sldId id="330" r:id="rId4"/>
    <p:sldId id="314" r:id="rId5"/>
    <p:sldId id="315" r:id="rId6"/>
    <p:sldId id="316" r:id="rId7"/>
    <p:sldId id="317" r:id="rId8"/>
    <p:sldId id="318" r:id="rId9"/>
    <p:sldId id="319" r:id="rId10"/>
    <p:sldId id="320" r:id="rId11"/>
    <p:sldId id="346" r:id="rId12"/>
    <p:sldId id="348" r:id="rId13"/>
    <p:sldId id="349" r:id="rId14"/>
    <p:sldId id="350" r:id="rId15"/>
    <p:sldId id="351" r:id="rId16"/>
    <p:sldId id="347" r:id="rId17"/>
    <p:sldId id="321" r:id="rId18"/>
    <p:sldId id="322" r:id="rId19"/>
    <p:sldId id="323" r:id="rId20"/>
    <p:sldId id="324" r:id="rId21"/>
    <p:sldId id="325" r:id="rId22"/>
    <p:sldId id="340" r:id="rId23"/>
    <p:sldId id="341" r:id="rId24"/>
    <p:sldId id="342" r:id="rId25"/>
    <p:sldId id="343" r:id="rId26"/>
    <p:sldId id="327" r:id="rId27"/>
    <p:sldId id="278" r:id="rId28"/>
    <p:sldId id="279" r:id="rId29"/>
    <p:sldId id="280" r:id="rId30"/>
    <p:sldId id="281" r:id="rId31"/>
    <p:sldId id="291" r:id="rId32"/>
    <p:sldId id="292" r:id="rId33"/>
    <p:sldId id="293" r:id="rId34"/>
    <p:sldId id="304" r:id="rId35"/>
    <p:sldId id="302" r:id="rId36"/>
    <p:sldId id="299" r:id="rId37"/>
    <p:sldId id="300" r:id="rId38"/>
    <p:sldId id="301" r:id="rId39"/>
    <p:sldId id="305" r:id="rId40"/>
    <p:sldId id="303" r:id="rId41"/>
    <p:sldId id="294" r:id="rId42"/>
    <p:sldId id="296" r:id="rId43"/>
    <p:sldId id="297" r:id="rId44"/>
    <p:sldId id="298" r:id="rId45"/>
    <p:sldId id="295" r:id="rId46"/>
    <p:sldId id="344" r:id="rId47"/>
    <p:sldId id="34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4"/>
    <p:restoredTop sz="77089" autoAdjust="0"/>
  </p:normalViewPr>
  <p:slideViewPr>
    <p:cSldViewPr snapToGrid="0">
      <p:cViewPr varScale="1">
        <p:scale>
          <a:sx n="86" d="100"/>
          <a:sy n="86" d="100"/>
        </p:scale>
        <p:origin x="2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2968C-EAD4-4E77-A922-88A906F1BC43}" type="datetimeFigureOut">
              <a:rPr lang="en-US" smtClean="0"/>
              <a:t>9/24/19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8F5F3-4E7C-4C87-A3E1-E05D978AD5C1}" type="slidenum">
              <a:rPr lang="en-US" smtClean="0"/>
              <a:t>‹#›</a:t>
            </a:fld>
            <a:endParaRPr lang="en-US"/>
          </a:p>
        </p:txBody>
      </p:sp>
    </p:spTree>
    <p:extLst>
      <p:ext uri="{BB962C8B-B14F-4D97-AF65-F5344CB8AC3E}">
        <p14:creationId xmlns:p14="http://schemas.microsoft.com/office/powerpoint/2010/main" val="2984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to support a single large address space for a process</a:t>
            </a:r>
          </a:p>
          <a:p>
            <a:r>
              <a:rPr lang="en-US" dirty="0"/>
              <a:t>Ease</a:t>
            </a:r>
            <a:r>
              <a:rPr lang="en-US" baseline="0" dirty="0"/>
              <a:t> one program</a:t>
            </a:r>
          </a:p>
          <a:p>
            <a:r>
              <a:rPr lang="en-US" baseline="0" dirty="0"/>
              <a:t>Ease multi program</a:t>
            </a:r>
            <a:endParaRPr lang="en-US" dirty="0"/>
          </a:p>
        </p:txBody>
      </p:sp>
      <p:sp>
        <p:nvSpPr>
          <p:cNvPr id="4" name="Slide Number Placeholder 3"/>
          <p:cNvSpPr>
            <a:spLocks noGrp="1"/>
          </p:cNvSpPr>
          <p:nvPr>
            <p:ph type="sldNum" sz="quarter" idx="10"/>
          </p:nvPr>
        </p:nvSpPr>
        <p:spPr/>
        <p:txBody>
          <a:bodyPr/>
          <a:lstStyle/>
          <a:p>
            <a:fld id="{99B6AE0C-5C25-4028-ABF3-B1F624AAA7E8}" type="slidenum">
              <a:rPr lang="en-US" smtClean="0"/>
              <a:t>3</a:t>
            </a:fld>
            <a:endParaRPr lang="en-US"/>
          </a:p>
        </p:txBody>
      </p:sp>
    </p:spTree>
    <p:extLst>
      <p:ext uri="{BB962C8B-B14F-4D97-AF65-F5344CB8AC3E}">
        <p14:creationId xmlns:p14="http://schemas.microsoft.com/office/powerpoint/2010/main" val="420009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workload example in the book</a:t>
            </a:r>
          </a:p>
        </p:txBody>
      </p:sp>
      <p:sp>
        <p:nvSpPr>
          <p:cNvPr id="4" name="Slide Number Placeholder 3"/>
          <p:cNvSpPr>
            <a:spLocks noGrp="1"/>
          </p:cNvSpPr>
          <p:nvPr>
            <p:ph type="sldNum" sz="quarter" idx="10"/>
          </p:nvPr>
        </p:nvSpPr>
        <p:spPr/>
        <p:txBody>
          <a:bodyPr/>
          <a:lstStyle/>
          <a:p>
            <a:fld id="{99B6AE0C-5C25-4028-ABF3-B1F624AAA7E8}" type="slidenum">
              <a:rPr lang="en-US" smtClean="0"/>
              <a:t>17</a:t>
            </a:fld>
            <a:endParaRPr lang="en-US"/>
          </a:p>
        </p:txBody>
      </p:sp>
    </p:spTree>
    <p:extLst>
      <p:ext uri="{BB962C8B-B14F-4D97-AF65-F5344CB8AC3E}">
        <p14:creationId xmlns:p14="http://schemas.microsoft.com/office/powerpoint/2010/main" val="250739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workload example in the book</a:t>
            </a:r>
          </a:p>
          <a:p>
            <a:endParaRPr lang="en-US" dirty="0"/>
          </a:p>
        </p:txBody>
      </p:sp>
      <p:sp>
        <p:nvSpPr>
          <p:cNvPr id="4" name="Slide Number Placeholder 3"/>
          <p:cNvSpPr>
            <a:spLocks noGrp="1"/>
          </p:cNvSpPr>
          <p:nvPr>
            <p:ph type="sldNum" sz="quarter" idx="10"/>
          </p:nvPr>
        </p:nvSpPr>
        <p:spPr/>
        <p:txBody>
          <a:bodyPr/>
          <a:lstStyle/>
          <a:p>
            <a:fld id="{99B6AE0C-5C25-4028-ABF3-B1F624AAA7E8}" type="slidenum">
              <a:rPr lang="en-US" smtClean="0"/>
              <a:t>18</a:t>
            </a:fld>
            <a:endParaRPr lang="en-US"/>
          </a:p>
        </p:txBody>
      </p:sp>
    </p:spTree>
    <p:extLst>
      <p:ext uri="{BB962C8B-B14F-4D97-AF65-F5344CB8AC3E}">
        <p14:creationId xmlns:p14="http://schemas.microsoft.com/office/powerpoint/2010/main" val="387434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have seen the development of the basic abstractions that the OS performs. We have seen how to take a single physical CPU and turn it into multiple virtual CPUs, thus enabling the illusion of multiple programs running at the same time. We have also seen how to create the illusion of a large, private virtual memory for each process; this abstraction of the address space enables each program to behave as if it has its own memory when indeed the OS is secretly multiplexing address spaces across physical memory (and sometimes, disk).</a:t>
            </a:r>
          </a:p>
        </p:txBody>
      </p:sp>
      <p:sp>
        <p:nvSpPr>
          <p:cNvPr id="4" name="Slide Number Placeholder 3"/>
          <p:cNvSpPr>
            <a:spLocks noGrp="1"/>
          </p:cNvSpPr>
          <p:nvPr>
            <p:ph type="sldNum" sz="quarter" idx="10"/>
          </p:nvPr>
        </p:nvSpPr>
        <p:spPr/>
        <p:txBody>
          <a:bodyPr/>
          <a:lstStyle/>
          <a:p>
            <a:fld id="{6738F5F3-4E7C-4C87-A3E1-E05D978AD5C1}" type="slidenum">
              <a:rPr lang="en-US" smtClean="0"/>
              <a:t>31</a:t>
            </a:fld>
            <a:endParaRPr lang="en-US"/>
          </a:p>
        </p:txBody>
      </p:sp>
    </p:spTree>
    <p:extLst>
      <p:ext uri="{BB962C8B-B14F-4D97-AF65-F5344CB8AC3E}">
        <p14:creationId xmlns:p14="http://schemas.microsoft.com/office/powerpoint/2010/main" val="148553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Tlb</a:t>
            </a:r>
            <a:r>
              <a:rPr lang="en-US" dirty="0"/>
              <a:t>?</a:t>
            </a:r>
          </a:p>
        </p:txBody>
      </p:sp>
      <p:sp>
        <p:nvSpPr>
          <p:cNvPr id="4" name="Slide Number Placeholder 3"/>
          <p:cNvSpPr>
            <a:spLocks noGrp="1"/>
          </p:cNvSpPr>
          <p:nvPr>
            <p:ph type="sldNum" sz="quarter" idx="10"/>
          </p:nvPr>
        </p:nvSpPr>
        <p:spPr/>
        <p:txBody>
          <a:bodyPr/>
          <a:lstStyle/>
          <a:p>
            <a:fld id="{99B6AE0C-5C25-4028-ABF3-B1F624AAA7E8}" type="slidenum">
              <a:rPr lang="en-US" smtClean="0"/>
              <a:t>5</a:t>
            </a:fld>
            <a:endParaRPr lang="en-US"/>
          </a:p>
        </p:txBody>
      </p:sp>
    </p:spTree>
    <p:extLst>
      <p:ext uri="{BB962C8B-B14F-4D97-AF65-F5344CB8AC3E}">
        <p14:creationId xmlns:p14="http://schemas.microsoft.com/office/powerpoint/2010/main" val="39616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10</a:t>
            </a:fld>
            <a:endParaRPr lang="en-US"/>
          </a:p>
        </p:txBody>
      </p:sp>
    </p:spTree>
    <p:extLst>
      <p:ext uri="{BB962C8B-B14F-4D97-AF65-F5344CB8AC3E}">
        <p14:creationId xmlns:p14="http://schemas.microsoft.com/office/powerpoint/2010/main" val="141512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11</a:t>
            </a:fld>
            <a:endParaRPr lang="en-US"/>
          </a:p>
        </p:txBody>
      </p:sp>
    </p:spTree>
    <p:extLst>
      <p:ext uri="{BB962C8B-B14F-4D97-AF65-F5344CB8AC3E}">
        <p14:creationId xmlns:p14="http://schemas.microsoft.com/office/powerpoint/2010/main" val="341705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12</a:t>
            </a:fld>
            <a:endParaRPr lang="en-US"/>
          </a:p>
        </p:txBody>
      </p:sp>
    </p:spTree>
    <p:extLst>
      <p:ext uri="{BB962C8B-B14F-4D97-AF65-F5344CB8AC3E}">
        <p14:creationId xmlns:p14="http://schemas.microsoft.com/office/powerpoint/2010/main" val="284664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13</a:t>
            </a:fld>
            <a:endParaRPr lang="en-US"/>
          </a:p>
        </p:txBody>
      </p:sp>
    </p:spTree>
    <p:extLst>
      <p:ext uri="{BB962C8B-B14F-4D97-AF65-F5344CB8AC3E}">
        <p14:creationId xmlns:p14="http://schemas.microsoft.com/office/powerpoint/2010/main" val="110548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14</a:t>
            </a:fld>
            <a:endParaRPr lang="en-US"/>
          </a:p>
        </p:txBody>
      </p:sp>
    </p:spTree>
    <p:extLst>
      <p:ext uri="{BB962C8B-B14F-4D97-AF65-F5344CB8AC3E}">
        <p14:creationId xmlns:p14="http://schemas.microsoft.com/office/powerpoint/2010/main" val="95881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15</a:t>
            </a:fld>
            <a:endParaRPr lang="en-US"/>
          </a:p>
        </p:txBody>
      </p:sp>
    </p:spTree>
    <p:extLst>
      <p:ext uri="{BB962C8B-B14F-4D97-AF65-F5344CB8AC3E}">
        <p14:creationId xmlns:p14="http://schemas.microsoft.com/office/powerpoint/2010/main" val="398616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bad?</a:t>
            </a:r>
          </a:p>
        </p:txBody>
      </p:sp>
      <p:sp>
        <p:nvSpPr>
          <p:cNvPr id="4" name="Slide Number Placeholder 3"/>
          <p:cNvSpPr>
            <a:spLocks noGrp="1"/>
          </p:cNvSpPr>
          <p:nvPr>
            <p:ph type="sldNum" sz="quarter" idx="10"/>
          </p:nvPr>
        </p:nvSpPr>
        <p:spPr/>
        <p:txBody>
          <a:bodyPr/>
          <a:lstStyle/>
          <a:p>
            <a:fld id="{99B6AE0C-5C25-4028-ABF3-B1F624AAA7E8}" type="slidenum">
              <a:rPr lang="en-US" smtClean="0"/>
              <a:t>16</a:t>
            </a:fld>
            <a:endParaRPr lang="en-US"/>
          </a:p>
        </p:txBody>
      </p:sp>
    </p:spTree>
    <p:extLst>
      <p:ext uri="{BB962C8B-B14F-4D97-AF65-F5344CB8AC3E}">
        <p14:creationId xmlns:p14="http://schemas.microsoft.com/office/powerpoint/2010/main" val="223820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6BA272-82B9-4E4A-94B2-8C960303F55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260301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BA272-82B9-4E4A-94B2-8C960303F55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360723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BA272-82B9-4E4A-94B2-8C960303F55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177814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BA272-82B9-4E4A-94B2-8C960303F55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29702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A272-82B9-4E4A-94B2-8C960303F55F}" type="datetimeFigureOut">
              <a:rPr lang="en-US" smtClean="0"/>
              <a:t>9/24/19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240235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6BA272-82B9-4E4A-94B2-8C960303F55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327891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6BA272-82B9-4E4A-94B2-8C960303F55F}" type="datetimeFigureOut">
              <a:rPr lang="en-US" smtClean="0"/>
              <a:t>9/24/19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298275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6BA272-82B9-4E4A-94B2-8C960303F55F}" type="datetimeFigureOut">
              <a:rPr lang="en-US" smtClean="0"/>
              <a:t>9/24/19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76701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BA272-82B9-4E4A-94B2-8C960303F55F}" type="datetimeFigureOut">
              <a:rPr lang="en-US" smtClean="0"/>
              <a:t>9/24/19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325739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BA272-82B9-4E4A-94B2-8C960303F55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241435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BA272-82B9-4E4A-94B2-8C960303F55F}" type="datetimeFigureOut">
              <a:rPr lang="en-US" smtClean="0"/>
              <a:t>9/24/19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E6B9D-C8E3-4527-88C0-2EC5C2F78D7E}" type="slidenum">
              <a:rPr lang="en-US" smtClean="0"/>
              <a:t>‹#›</a:t>
            </a:fld>
            <a:endParaRPr lang="en-US"/>
          </a:p>
        </p:txBody>
      </p:sp>
    </p:spTree>
    <p:extLst>
      <p:ext uri="{BB962C8B-B14F-4D97-AF65-F5344CB8AC3E}">
        <p14:creationId xmlns:p14="http://schemas.microsoft.com/office/powerpoint/2010/main" val="60777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BA272-82B9-4E4A-94B2-8C960303F55F}" type="datetimeFigureOut">
              <a:rPr lang="en-US" smtClean="0"/>
              <a:t>9/24/19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E6B9D-C8E3-4527-88C0-2EC5C2F78D7E}" type="slidenum">
              <a:rPr lang="en-US" smtClean="0"/>
              <a:t>‹#›</a:t>
            </a:fld>
            <a:endParaRPr lang="en-US"/>
          </a:p>
        </p:txBody>
      </p:sp>
    </p:spTree>
    <p:extLst>
      <p:ext uri="{BB962C8B-B14F-4D97-AF65-F5344CB8AC3E}">
        <p14:creationId xmlns:p14="http://schemas.microsoft.com/office/powerpoint/2010/main" val="263132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Lecture 10</a:t>
            </a:r>
            <a:br>
              <a:rPr lang="en-US" altLang="zh-CN" dirty="0"/>
            </a:br>
            <a:r>
              <a:rPr lang="en-US" altLang="zh-CN" dirty="0"/>
              <a:t>Virtual Memory Finale  </a:t>
            </a:r>
            <a:br>
              <a:rPr lang="en-US" altLang="zh-CN" dirty="0"/>
            </a:br>
            <a:r>
              <a:rPr lang="en-US" altLang="zh-CN" dirty="0"/>
              <a:t>Concurrency Intro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96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a:t>
            </a:r>
          </a:p>
        </p:txBody>
      </p:sp>
      <p:sp>
        <p:nvSpPr>
          <p:cNvPr id="3" name="Content Placeholder 2"/>
          <p:cNvSpPr>
            <a:spLocks noGrp="1"/>
          </p:cNvSpPr>
          <p:nvPr>
            <p:ph idx="1"/>
          </p:nvPr>
        </p:nvSpPr>
        <p:spPr/>
        <p:txBody>
          <a:bodyPr/>
          <a:lstStyle/>
          <a:p>
            <a:r>
              <a:rPr lang="en-US" altLang="zh-CN" dirty="0"/>
              <a:t>Given </a:t>
            </a:r>
            <a:r>
              <a:rPr lang="en-US" dirty="0"/>
              <a:t>0, 1, 2, 0, 1, 3, 0, 3, 1, 2, 1, hit rate?</a:t>
            </a:r>
          </a:p>
          <a:p>
            <a:pPr lvl="1"/>
            <a:r>
              <a:rPr lang="en-US" dirty="0"/>
              <a:t>Assume cache for three pages</a:t>
            </a:r>
          </a:p>
          <a:p>
            <a:endParaRPr lang="en-US" dirty="0"/>
          </a:p>
          <a:p>
            <a:r>
              <a:rPr lang="en-US" dirty="0" err="1"/>
              <a:t>Belady’s</a:t>
            </a:r>
            <a:r>
              <a:rPr lang="en-US" dirty="0"/>
              <a:t> Anomaly</a:t>
            </a:r>
          </a:p>
          <a:p>
            <a:pPr lvl="1"/>
            <a:r>
              <a:rPr lang="en-US" dirty="0"/>
              <a:t>1, 2, 3, 4, 1, 2, 5, 1, 2, 3, 4, 5, hit rate if 3-page cache</a:t>
            </a:r>
          </a:p>
          <a:p>
            <a:pPr lvl="1"/>
            <a:r>
              <a:rPr lang="en-US" dirty="0"/>
              <a:t>1, 2, 3, 4, 1, 2, 5, 1, 2, 3, 4, 5, hit rate if 4-page cache</a:t>
            </a:r>
          </a:p>
          <a:p>
            <a:endParaRPr lang="en-US" dirty="0"/>
          </a:p>
          <a:p>
            <a:r>
              <a:rPr lang="en-US" dirty="0"/>
              <a:t>Random</a:t>
            </a:r>
          </a:p>
        </p:txBody>
      </p:sp>
    </p:spTree>
    <p:extLst>
      <p:ext uri="{BB962C8B-B14F-4D97-AF65-F5344CB8AC3E}">
        <p14:creationId xmlns:p14="http://schemas.microsoft.com/office/powerpoint/2010/main" val="34614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 </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extLst>
              <p:ext uri="{D42A27DB-BD31-4B8C-83A1-F6EECF244321}">
                <p14:modId xmlns:p14="http://schemas.microsoft.com/office/powerpoint/2010/main" val="2564630673"/>
              </p:ext>
            </p:extLst>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23446672"/>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60539129"/>
                  </a:ext>
                </a:extLst>
              </a:tr>
              <a:tr h="370840">
                <a:tc>
                  <a:txBody>
                    <a:bodyPr/>
                    <a:lstStyle/>
                    <a:p>
                      <a:r>
                        <a:rPr lang="en-US" dirty="0"/>
                        <a:t>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2017238"/>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372022"/>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6921"/>
                  </a:ext>
                </a:extLst>
              </a:tr>
              <a:tr h="370840">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224784"/>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161186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extLst>
              <p:ext uri="{D42A27DB-BD31-4B8C-83A1-F6EECF244321}">
                <p14:modId xmlns:p14="http://schemas.microsoft.com/office/powerpoint/2010/main" val="1022600694"/>
              </p:ext>
            </p:extLst>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r>
                        <a:rPr lang="en-US" dirty="0"/>
                        <a:t>1,2 (miss)</a:t>
                      </a:r>
                    </a:p>
                  </a:txBody>
                  <a:tcPr/>
                </a:tc>
                <a:tc>
                  <a:txBody>
                    <a:bodyPr/>
                    <a:lstStyle/>
                    <a:p>
                      <a:r>
                        <a:rPr lang="en-US" dirty="0"/>
                        <a:t>1,2 (miss)</a:t>
                      </a:r>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r>
                        <a:rPr lang="en-US" dirty="0"/>
                        <a:t>1,2,3 (miss)</a:t>
                      </a:r>
                    </a:p>
                  </a:txBody>
                  <a:tcPr/>
                </a:tc>
                <a:tc>
                  <a:txBody>
                    <a:bodyPr/>
                    <a:lstStyle/>
                    <a:p>
                      <a:r>
                        <a:rPr lang="en-US" dirty="0"/>
                        <a:t>1,2,3 (miss)</a:t>
                      </a:r>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r>
                        <a:rPr lang="en-US" dirty="0"/>
                        <a:t>4,2,3 (miss)</a:t>
                      </a:r>
                    </a:p>
                  </a:txBody>
                  <a:tcPr/>
                </a:tc>
                <a:tc>
                  <a:txBody>
                    <a:bodyPr/>
                    <a:lstStyle/>
                    <a:p>
                      <a:r>
                        <a:rPr lang="en-US" dirty="0"/>
                        <a:t>1,2,3,4 (miss)</a:t>
                      </a:r>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23446672"/>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60539129"/>
                  </a:ext>
                </a:extLst>
              </a:tr>
              <a:tr h="370840">
                <a:tc>
                  <a:txBody>
                    <a:bodyPr/>
                    <a:lstStyle/>
                    <a:p>
                      <a:r>
                        <a:rPr lang="en-US" dirty="0"/>
                        <a:t>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2017238"/>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372022"/>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6921"/>
                  </a:ext>
                </a:extLst>
              </a:tr>
              <a:tr h="370840">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224784"/>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265057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extLst>
              <p:ext uri="{D42A27DB-BD31-4B8C-83A1-F6EECF244321}">
                <p14:modId xmlns:p14="http://schemas.microsoft.com/office/powerpoint/2010/main" val="2847747031"/>
              </p:ext>
            </p:extLst>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r>
                        <a:rPr lang="en-US" dirty="0"/>
                        <a:t>1,2 (miss)</a:t>
                      </a:r>
                    </a:p>
                  </a:txBody>
                  <a:tcPr/>
                </a:tc>
                <a:tc>
                  <a:txBody>
                    <a:bodyPr/>
                    <a:lstStyle/>
                    <a:p>
                      <a:r>
                        <a:rPr lang="en-US" dirty="0"/>
                        <a:t>1,2 (miss)</a:t>
                      </a:r>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r>
                        <a:rPr lang="en-US" dirty="0"/>
                        <a:t>1,2,3 (miss)</a:t>
                      </a:r>
                    </a:p>
                  </a:txBody>
                  <a:tcPr/>
                </a:tc>
                <a:tc>
                  <a:txBody>
                    <a:bodyPr/>
                    <a:lstStyle/>
                    <a:p>
                      <a:r>
                        <a:rPr lang="en-US" dirty="0"/>
                        <a:t>1,2,3 (miss)</a:t>
                      </a:r>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r>
                        <a:rPr lang="en-US" dirty="0"/>
                        <a:t>4,2,3 (miss)</a:t>
                      </a:r>
                    </a:p>
                  </a:txBody>
                  <a:tcPr/>
                </a:tc>
                <a:tc>
                  <a:txBody>
                    <a:bodyPr/>
                    <a:lstStyle/>
                    <a:p>
                      <a:r>
                        <a:rPr lang="en-US" dirty="0"/>
                        <a:t>1,2,3,4 (miss)</a:t>
                      </a:r>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4,1,3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23446672"/>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60539129"/>
                  </a:ext>
                </a:extLst>
              </a:tr>
              <a:tr h="370840">
                <a:tc>
                  <a:txBody>
                    <a:bodyPr/>
                    <a:lstStyle/>
                    <a:p>
                      <a:r>
                        <a:rPr lang="en-US" dirty="0"/>
                        <a:t>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2017238"/>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372022"/>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6921"/>
                  </a:ext>
                </a:extLst>
              </a:tr>
              <a:tr h="370840">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224784"/>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19134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extLst>
              <p:ext uri="{D42A27DB-BD31-4B8C-83A1-F6EECF244321}">
                <p14:modId xmlns:p14="http://schemas.microsoft.com/office/powerpoint/2010/main" val="244502652"/>
              </p:ext>
            </p:extLst>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r>
                        <a:rPr lang="en-US" dirty="0"/>
                        <a:t>1,2 (miss)</a:t>
                      </a:r>
                    </a:p>
                  </a:txBody>
                  <a:tcPr/>
                </a:tc>
                <a:tc>
                  <a:txBody>
                    <a:bodyPr/>
                    <a:lstStyle/>
                    <a:p>
                      <a:r>
                        <a:rPr lang="en-US" dirty="0"/>
                        <a:t>1,2 (miss)</a:t>
                      </a:r>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r>
                        <a:rPr lang="en-US" dirty="0"/>
                        <a:t>1,2,3 (miss)</a:t>
                      </a:r>
                    </a:p>
                  </a:txBody>
                  <a:tcPr/>
                </a:tc>
                <a:tc>
                  <a:txBody>
                    <a:bodyPr/>
                    <a:lstStyle/>
                    <a:p>
                      <a:r>
                        <a:rPr lang="en-US" dirty="0"/>
                        <a:t>1,2,3 (miss)</a:t>
                      </a:r>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r>
                        <a:rPr lang="en-US" dirty="0"/>
                        <a:t>4,2,3 (miss)</a:t>
                      </a:r>
                    </a:p>
                  </a:txBody>
                  <a:tcPr/>
                </a:tc>
                <a:tc>
                  <a:txBody>
                    <a:bodyPr/>
                    <a:lstStyle/>
                    <a:p>
                      <a:r>
                        <a:rPr lang="en-US" dirty="0"/>
                        <a:t>1,2,3,4 (miss)</a:t>
                      </a:r>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4,1,3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r>
                        <a:rPr lang="en-US" dirty="0"/>
                        <a:t>4,1,2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2344667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6053912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2017238"/>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37202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692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282247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268639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r>
                        <a:rPr lang="en-US" dirty="0"/>
                        <a:t>1,2 (miss)</a:t>
                      </a:r>
                    </a:p>
                  </a:txBody>
                  <a:tcPr/>
                </a:tc>
                <a:tc>
                  <a:txBody>
                    <a:bodyPr/>
                    <a:lstStyle/>
                    <a:p>
                      <a:r>
                        <a:rPr lang="en-US" dirty="0"/>
                        <a:t>1,2 (miss)</a:t>
                      </a:r>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r>
                        <a:rPr lang="en-US" dirty="0"/>
                        <a:t>1,2,3 (miss)</a:t>
                      </a:r>
                    </a:p>
                  </a:txBody>
                  <a:tcPr/>
                </a:tc>
                <a:tc>
                  <a:txBody>
                    <a:bodyPr/>
                    <a:lstStyle/>
                    <a:p>
                      <a:r>
                        <a:rPr lang="en-US" dirty="0"/>
                        <a:t>1,2,3 (miss)</a:t>
                      </a:r>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r>
                        <a:rPr lang="en-US" dirty="0"/>
                        <a:t>4,2,3 (miss)</a:t>
                      </a:r>
                    </a:p>
                  </a:txBody>
                  <a:tcPr/>
                </a:tc>
                <a:tc>
                  <a:txBody>
                    <a:bodyPr/>
                    <a:lstStyle/>
                    <a:p>
                      <a:r>
                        <a:rPr lang="en-US" dirty="0"/>
                        <a:t>1,2,3,4 (miss)</a:t>
                      </a:r>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4,1,3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r>
                        <a:rPr lang="en-US" dirty="0"/>
                        <a:t>4,1,2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23446672"/>
                  </a:ext>
                </a:extLst>
              </a:tr>
              <a:tr h="370840">
                <a:tc>
                  <a:txBody>
                    <a:bodyPr/>
                    <a:lstStyle/>
                    <a:p>
                      <a:r>
                        <a:rPr lang="en-US" dirty="0"/>
                        <a:t>5</a:t>
                      </a:r>
                    </a:p>
                  </a:txBody>
                  <a:tcPr/>
                </a:tc>
                <a:tc>
                  <a:txBody>
                    <a:bodyPr/>
                    <a:lstStyle/>
                    <a:p>
                      <a:r>
                        <a:rPr lang="en-US" dirty="0"/>
                        <a:t>5,1,2 (miss)</a:t>
                      </a:r>
                    </a:p>
                  </a:txBody>
                  <a:tcPr/>
                </a:tc>
                <a:tc>
                  <a:txBody>
                    <a:bodyPr/>
                    <a:lstStyle/>
                    <a:p>
                      <a:r>
                        <a:rPr lang="en-US" dirty="0"/>
                        <a:t>5,2,3,4 (miss)</a:t>
                      </a:r>
                    </a:p>
                  </a:txBody>
                  <a:tcPr/>
                </a:tc>
                <a:extLst>
                  <a:ext uri="{0D108BD9-81ED-4DB2-BD59-A6C34878D82A}">
                    <a16:rowId xmlns:a16="http://schemas.microsoft.com/office/drawing/2014/main" val="2860539129"/>
                  </a:ext>
                </a:extLst>
              </a:tr>
              <a:tr h="370840">
                <a:tc>
                  <a:txBody>
                    <a:bodyPr/>
                    <a:lstStyle/>
                    <a:p>
                      <a:r>
                        <a:rPr lang="en-US" dirty="0"/>
                        <a:t>1</a:t>
                      </a:r>
                    </a:p>
                  </a:txBody>
                  <a:tcPr/>
                </a:tc>
                <a:tc>
                  <a:txBody>
                    <a:bodyPr/>
                    <a:lstStyle/>
                    <a:p>
                      <a:r>
                        <a:rPr lang="en-US" dirty="0"/>
                        <a:t>5,1,2 (hit)</a:t>
                      </a:r>
                    </a:p>
                  </a:txBody>
                  <a:tcPr/>
                </a:tc>
                <a:tc>
                  <a:txBody>
                    <a:bodyPr/>
                    <a:lstStyle/>
                    <a:p>
                      <a:r>
                        <a:rPr lang="en-US" dirty="0"/>
                        <a:t>5,1,3,4 (miss)</a:t>
                      </a:r>
                    </a:p>
                  </a:txBody>
                  <a:tcPr/>
                </a:tc>
                <a:extLst>
                  <a:ext uri="{0D108BD9-81ED-4DB2-BD59-A6C34878D82A}">
                    <a16:rowId xmlns:a16="http://schemas.microsoft.com/office/drawing/2014/main" val="652017238"/>
                  </a:ext>
                </a:extLst>
              </a:tr>
              <a:tr h="370840">
                <a:tc>
                  <a:txBody>
                    <a:bodyPr/>
                    <a:lstStyle/>
                    <a:p>
                      <a:r>
                        <a:rPr lang="en-US" dirty="0"/>
                        <a:t>2</a:t>
                      </a:r>
                    </a:p>
                  </a:txBody>
                  <a:tcPr/>
                </a:tc>
                <a:tc>
                  <a:txBody>
                    <a:bodyPr/>
                    <a:lstStyle/>
                    <a:p>
                      <a:r>
                        <a:rPr lang="en-US" dirty="0"/>
                        <a:t>5,1,2 (hit)</a:t>
                      </a:r>
                    </a:p>
                  </a:txBody>
                  <a:tcPr/>
                </a:tc>
                <a:tc>
                  <a:txBody>
                    <a:bodyPr/>
                    <a:lstStyle/>
                    <a:p>
                      <a:r>
                        <a:rPr lang="en-US" dirty="0"/>
                        <a:t>5,1,2,4 (miss)</a:t>
                      </a:r>
                    </a:p>
                  </a:txBody>
                  <a:tcPr/>
                </a:tc>
                <a:extLst>
                  <a:ext uri="{0D108BD9-81ED-4DB2-BD59-A6C34878D82A}">
                    <a16:rowId xmlns:a16="http://schemas.microsoft.com/office/drawing/2014/main" val="1783372022"/>
                  </a:ext>
                </a:extLst>
              </a:tr>
              <a:tr h="370840">
                <a:tc>
                  <a:txBody>
                    <a:bodyPr/>
                    <a:lstStyle/>
                    <a:p>
                      <a:r>
                        <a:rPr lang="en-US" dirty="0"/>
                        <a:t>3</a:t>
                      </a:r>
                    </a:p>
                  </a:txBody>
                  <a:tcPr/>
                </a:tc>
                <a:tc>
                  <a:txBody>
                    <a:bodyPr/>
                    <a:lstStyle/>
                    <a:p>
                      <a:r>
                        <a:rPr lang="en-US" dirty="0"/>
                        <a:t>5,3,2 (miss)</a:t>
                      </a:r>
                    </a:p>
                  </a:txBody>
                  <a:tcPr/>
                </a:tc>
                <a:tc>
                  <a:txBody>
                    <a:bodyPr/>
                    <a:lstStyle/>
                    <a:p>
                      <a:r>
                        <a:rPr lang="en-US" dirty="0"/>
                        <a:t>5,1,2,3 (miss)</a:t>
                      </a:r>
                    </a:p>
                  </a:txBody>
                  <a:tcPr/>
                </a:tc>
                <a:extLst>
                  <a:ext uri="{0D108BD9-81ED-4DB2-BD59-A6C34878D82A}">
                    <a16:rowId xmlns:a16="http://schemas.microsoft.com/office/drawing/2014/main" val="2556921"/>
                  </a:ext>
                </a:extLst>
              </a:tr>
              <a:tr h="370840">
                <a:tc>
                  <a:txBody>
                    <a:bodyPr/>
                    <a:lstStyle/>
                    <a:p>
                      <a:r>
                        <a:rPr lang="en-US" dirty="0"/>
                        <a:t>4</a:t>
                      </a:r>
                    </a:p>
                  </a:txBody>
                  <a:tcPr/>
                </a:tc>
                <a:tc>
                  <a:txBody>
                    <a:bodyPr/>
                    <a:lstStyle/>
                    <a:p>
                      <a:r>
                        <a:rPr lang="en-US" dirty="0"/>
                        <a:t>5,3,4 (miss)</a:t>
                      </a:r>
                    </a:p>
                  </a:txBody>
                  <a:tcPr/>
                </a:tc>
                <a:tc>
                  <a:txBody>
                    <a:bodyPr/>
                    <a:lstStyle/>
                    <a:p>
                      <a:r>
                        <a:rPr lang="en-US" dirty="0"/>
                        <a:t>4,1,2,3 (miss)</a:t>
                      </a:r>
                    </a:p>
                  </a:txBody>
                  <a:tcPr/>
                </a:tc>
                <a:extLst>
                  <a:ext uri="{0D108BD9-81ED-4DB2-BD59-A6C34878D82A}">
                    <a16:rowId xmlns:a16="http://schemas.microsoft.com/office/drawing/2014/main" val="2928224784"/>
                  </a:ext>
                </a:extLst>
              </a:tr>
              <a:tr h="370840">
                <a:tc>
                  <a:txBody>
                    <a:bodyPr/>
                    <a:lstStyle/>
                    <a:p>
                      <a:r>
                        <a:rPr lang="en-US" dirty="0"/>
                        <a:t>5</a:t>
                      </a:r>
                    </a:p>
                  </a:txBody>
                  <a:tcPr/>
                </a:tc>
                <a:tc>
                  <a:txBody>
                    <a:bodyPr/>
                    <a:lstStyle/>
                    <a:p>
                      <a:r>
                        <a:rPr lang="en-US" dirty="0"/>
                        <a:t>5,3,4 (hit)</a:t>
                      </a:r>
                    </a:p>
                  </a:txBody>
                  <a:tcPr/>
                </a:tc>
                <a:tc>
                  <a:txBody>
                    <a:bodyPr/>
                    <a:lstStyle/>
                    <a:p>
                      <a:r>
                        <a:rPr lang="en-US" dirty="0"/>
                        <a:t>4,5,2,3 (miss)</a:t>
                      </a:r>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3121657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FIFO: </a:t>
            </a:r>
            <a:r>
              <a:rPr lang="en-US" dirty="0" err="1"/>
              <a:t>Belady’s</a:t>
            </a:r>
            <a:r>
              <a:rPr lang="en-US" dirty="0"/>
              <a:t> Anomaly</a:t>
            </a:r>
            <a:br>
              <a:rPr lang="en-US" dirty="0"/>
            </a:br>
            <a:r>
              <a:rPr lang="en-US" dirty="0"/>
              <a:t>Trace: 1, 2, 3, 4, 1, 2, 5, 1, 2, 3, 4, 5</a:t>
            </a:r>
          </a:p>
        </p:txBody>
      </p:sp>
      <p:sp>
        <p:nvSpPr>
          <p:cNvPr id="3" name="Content Placeholder 2"/>
          <p:cNvSpPr>
            <a:spLocks noGrp="1"/>
          </p:cNvSpPr>
          <p:nvPr>
            <p:ph idx="1"/>
          </p:nvPr>
        </p:nvSpPr>
        <p:spPr/>
        <p:txBody>
          <a:bodyPr/>
          <a:lstStyle/>
          <a:p>
            <a:pPr marL="457200" lvl="1" indent="0">
              <a:buNone/>
            </a:pPr>
            <a:endParaRPr lang="en-US" dirty="0"/>
          </a:p>
        </p:txBody>
      </p:sp>
      <p:graphicFrame>
        <p:nvGraphicFramePr>
          <p:cNvPr id="4" name="Table 3">
            <a:extLst>
              <a:ext uri="{FF2B5EF4-FFF2-40B4-BE49-F238E27FC236}">
                <a16:creationId xmlns:a16="http://schemas.microsoft.com/office/drawing/2014/main" id="{C42929A8-D47D-0746-8EA9-29E4D739B01A}"/>
              </a:ext>
            </a:extLst>
          </p:cNvPr>
          <p:cNvGraphicFramePr>
            <a:graphicFrameLocks noGrp="1"/>
          </p:cNvGraphicFramePr>
          <p:nvPr/>
        </p:nvGraphicFramePr>
        <p:xfrm>
          <a:off x="1404080" y="1516921"/>
          <a:ext cx="6096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66365020"/>
                    </a:ext>
                  </a:extLst>
                </a:gridCol>
                <a:gridCol w="2032000">
                  <a:extLst>
                    <a:ext uri="{9D8B030D-6E8A-4147-A177-3AD203B41FA5}">
                      <a16:colId xmlns:a16="http://schemas.microsoft.com/office/drawing/2014/main" val="732022720"/>
                    </a:ext>
                  </a:extLst>
                </a:gridCol>
                <a:gridCol w="2032000">
                  <a:extLst>
                    <a:ext uri="{9D8B030D-6E8A-4147-A177-3AD203B41FA5}">
                      <a16:colId xmlns:a16="http://schemas.microsoft.com/office/drawing/2014/main" val="3348520092"/>
                    </a:ext>
                  </a:extLst>
                </a:gridCol>
              </a:tblGrid>
              <a:tr h="370840">
                <a:tc>
                  <a:txBody>
                    <a:bodyPr/>
                    <a:lstStyle/>
                    <a:p>
                      <a:r>
                        <a:rPr lang="en-US" dirty="0"/>
                        <a:t>Page</a:t>
                      </a:r>
                    </a:p>
                  </a:txBody>
                  <a:tcPr/>
                </a:tc>
                <a:tc>
                  <a:txBody>
                    <a:bodyPr/>
                    <a:lstStyle/>
                    <a:p>
                      <a:r>
                        <a:rPr lang="en-US" dirty="0"/>
                        <a:t>Three-page cache</a:t>
                      </a:r>
                    </a:p>
                  </a:txBody>
                  <a:tcPr/>
                </a:tc>
                <a:tc>
                  <a:txBody>
                    <a:bodyPr/>
                    <a:lstStyle/>
                    <a:p>
                      <a:r>
                        <a:rPr lang="en-US" dirty="0"/>
                        <a:t>Four-page cache</a:t>
                      </a:r>
                    </a:p>
                  </a:txBody>
                  <a:tcPr/>
                </a:tc>
                <a:extLst>
                  <a:ext uri="{0D108BD9-81ED-4DB2-BD59-A6C34878D82A}">
                    <a16:rowId xmlns:a16="http://schemas.microsoft.com/office/drawing/2014/main" val="3226079980"/>
                  </a:ext>
                </a:extLst>
              </a:tr>
              <a:tr h="370840">
                <a:tc>
                  <a:txBody>
                    <a:bodyPr/>
                    <a:lstStyle/>
                    <a:p>
                      <a:r>
                        <a:rPr lang="en-US" dirty="0"/>
                        <a:t>1</a:t>
                      </a:r>
                    </a:p>
                  </a:txBody>
                  <a:tcPr/>
                </a:tc>
                <a:tc>
                  <a:txBody>
                    <a:bodyPr/>
                    <a:lstStyle/>
                    <a:p>
                      <a:r>
                        <a:rPr lang="en-US" dirty="0"/>
                        <a:t>1 (miss)</a:t>
                      </a:r>
                    </a:p>
                  </a:txBody>
                  <a:tcPr/>
                </a:tc>
                <a:tc>
                  <a:txBody>
                    <a:bodyPr/>
                    <a:lstStyle/>
                    <a:p>
                      <a:r>
                        <a:rPr lang="en-US" dirty="0"/>
                        <a:t>1 (miss)</a:t>
                      </a:r>
                    </a:p>
                  </a:txBody>
                  <a:tcPr/>
                </a:tc>
                <a:extLst>
                  <a:ext uri="{0D108BD9-81ED-4DB2-BD59-A6C34878D82A}">
                    <a16:rowId xmlns:a16="http://schemas.microsoft.com/office/drawing/2014/main" val="3881737293"/>
                  </a:ext>
                </a:extLst>
              </a:tr>
              <a:tr h="370840">
                <a:tc>
                  <a:txBody>
                    <a:bodyPr/>
                    <a:lstStyle/>
                    <a:p>
                      <a:r>
                        <a:rPr lang="en-US" dirty="0"/>
                        <a:t>2</a:t>
                      </a:r>
                    </a:p>
                  </a:txBody>
                  <a:tcPr/>
                </a:tc>
                <a:tc>
                  <a:txBody>
                    <a:bodyPr/>
                    <a:lstStyle/>
                    <a:p>
                      <a:r>
                        <a:rPr lang="en-US" dirty="0"/>
                        <a:t>1,2 (miss)</a:t>
                      </a:r>
                    </a:p>
                  </a:txBody>
                  <a:tcPr/>
                </a:tc>
                <a:tc>
                  <a:txBody>
                    <a:bodyPr/>
                    <a:lstStyle/>
                    <a:p>
                      <a:r>
                        <a:rPr lang="en-US" dirty="0"/>
                        <a:t>1,2 (miss)</a:t>
                      </a:r>
                    </a:p>
                  </a:txBody>
                  <a:tcPr/>
                </a:tc>
                <a:extLst>
                  <a:ext uri="{0D108BD9-81ED-4DB2-BD59-A6C34878D82A}">
                    <a16:rowId xmlns:a16="http://schemas.microsoft.com/office/drawing/2014/main" val="751130170"/>
                  </a:ext>
                </a:extLst>
              </a:tr>
              <a:tr h="370840">
                <a:tc>
                  <a:txBody>
                    <a:bodyPr/>
                    <a:lstStyle/>
                    <a:p>
                      <a:r>
                        <a:rPr lang="en-US" dirty="0"/>
                        <a:t>3</a:t>
                      </a:r>
                    </a:p>
                  </a:txBody>
                  <a:tcPr/>
                </a:tc>
                <a:tc>
                  <a:txBody>
                    <a:bodyPr/>
                    <a:lstStyle/>
                    <a:p>
                      <a:r>
                        <a:rPr lang="en-US" dirty="0"/>
                        <a:t>1,2,3 (miss)</a:t>
                      </a:r>
                    </a:p>
                  </a:txBody>
                  <a:tcPr/>
                </a:tc>
                <a:tc>
                  <a:txBody>
                    <a:bodyPr/>
                    <a:lstStyle/>
                    <a:p>
                      <a:r>
                        <a:rPr lang="en-US" dirty="0"/>
                        <a:t>1,2,3 (miss)</a:t>
                      </a:r>
                    </a:p>
                  </a:txBody>
                  <a:tcPr/>
                </a:tc>
                <a:extLst>
                  <a:ext uri="{0D108BD9-81ED-4DB2-BD59-A6C34878D82A}">
                    <a16:rowId xmlns:a16="http://schemas.microsoft.com/office/drawing/2014/main" val="813014436"/>
                  </a:ext>
                </a:extLst>
              </a:tr>
              <a:tr h="370840">
                <a:tc>
                  <a:txBody>
                    <a:bodyPr/>
                    <a:lstStyle/>
                    <a:p>
                      <a:r>
                        <a:rPr lang="en-US" dirty="0"/>
                        <a:t>4</a:t>
                      </a:r>
                    </a:p>
                  </a:txBody>
                  <a:tcPr/>
                </a:tc>
                <a:tc>
                  <a:txBody>
                    <a:bodyPr/>
                    <a:lstStyle/>
                    <a:p>
                      <a:r>
                        <a:rPr lang="en-US" dirty="0"/>
                        <a:t>4,2,3 (miss)</a:t>
                      </a:r>
                    </a:p>
                  </a:txBody>
                  <a:tcPr/>
                </a:tc>
                <a:tc>
                  <a:txBody>
                    <a:bodyPr/>
                    <a:lstStyle/>
                    <a:p>
                      <a:r>
                        <a:rPr lang="en-US" dirty="0"/>
                        <a:t>1,2,3,4 (miss)</a:t>
                      </a:r>
                    </a:p>
                  </a:txBody>
                  <a:tcPr/>
                </a:tc>
                <a:extLst>
                  <a:ext uri="{0D108BD9-81ED-4DB2-BD59-A6C34878D82A}">
                    <a16:rowId xmlns:a16="http://schemas.microsoft.com/office/drawing/2014/main" val="241586604"/>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4,1,3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62598281"/>
                  </a:ext>
                </a:extLst>
              </a:tr>
              <a:tr h="370840">
                <a:tc>
                  <a:txBody>
                    <a:bodyPr/>
                    <a:lstStyle/>
                    <a:p>
                      <a:r>
                        <a:rPr lang="en-US" dirty="0"/>
                        <a:t>2</a:t>
                      </a:r>
                    </a:p>
                  </a:txBody>
                  <a:tcPr/>
                </a:tc>
                <a:tc>
                  <a:txBody>
                    <a:bodyPr/>
                    <a:lstStyle/>
                    <a:p>
                      <a:r>
                        <a:rPr lang="en-US" dirty="0"/>
                        <a:t>4,1,2 (miss)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1,2,3,4 (hit)</a:t>
                      </a:r>
                    </a:p>
                  </a:txBody>
                  <a:tcPr/>
                </a:tc>
                <a:extLst>
                  <a:ext uri="{0D108BD9-81ED-4DB2-BD59-A6C34878D82A}">
                    <a16:rowId xmlns:a16="http://schemas.microsoft.com/office/drawing/2014/main" val="1023446672"/>
                  </a:ext>
                </a:extLst>
              </a:tr>
              <a:tr h="370840">
                <a:tc>
                  <a:txBody>
                    <a:bodyPr/>
                    <a:lstStyle/>
                    <a:p>
                      <a:r>
                        <a:rPr lang="en-US" dirty="0"/>
                        <a:t>5</a:t>
                      </a:r>
                    </a:p>
                  </a:txBody>
                  <a:tcPr/>
                </a:tc>
                <a:tc>
                  <a:txBody>
                    <a:bodyPr/>
                    <a:lstStyle/>
                    <a:p>
                      <a:r>
                        <a:rPr lang="en-US" dirty="0"/>
                        <a:t>5,1,2 (miss)</a:t>
                      </a:r>
                    </a:p>
                  </a:txBody>
                  <a:tcPr/>
                </a:tc>
                <a:tc>
                  <a:txBody>
                    <a:bodyPr/>
                    <a:lstStyle/>
                    <a:p>
                      <a:r>
                        <a:rPr lang="en-US" dirty="0"/>
                        <a:t>5,2,3,4 (miss)</a:t>
                      </a:r>
                    </a:p>
                  </a:txBody>
                  <a:tcPr/>
                </a:tc>
                <a:extLst>
                  <a:ext uri="{0D108BD9-81ED-4DB2-BD59-A6C34878D82A}">
                    <a16:rowId xmlns:a16="http://schemas.microsoft.com/office/drawing/2014/main" val="2860539129"/>
                  </a:ext>
                </a:extLst>
              </a:tr>
              <a:tr h="370840">
                <a:tc>
                  <a:txBody>
                    <a:bodyPr/>
                    <a:lstStyle/>
                    <a:p>
                      <a:r>
                        <a:rPr lang="en-US" dirty="0"/>
                        <a:t>1</a:t>
                      </a:r>
                    </a:p>
                  </a:txBody>
                  <a:tcPr/>
                </a:tc>
                <a:tc>
                  <a:txBody>
                    <a:bodyPr/>
                    <a:lstStyle/>
                    <a:p>
                      <a:r>
                        <a:rPr lang="en-US" dirty="0"/>
                        <a:t>5,1,2 (hit)</a:t>
                      </a:r>
                    </a:p>
                  </a:txBody>
                  <a:tcPr/>
                </a:tc>
                <a:tc>
                  <a:txBody>
                    <a:bodyPr/>
                    <a:lstStyle/>
                    <a:p>
                      <a:r>
                        <a:rPr lang="en-US" dirty="0"/>
                        <a:t>5,1,3,4 (miss)</a:t>
                      </a:r>
                    </a:p>
                  </a:txBody>
                  <a:tcPr/>
                </a:tc>
                <a:extLst>
                  <a:ext uri="{0D108BD9-81ED-4DB2-BD59-A6C34878D82A}">
                    <a16:rowId xmlns:a16="http://schemas.microsoft.com/office/drawing/2014/main" val="652017238"/>
                  </a:ext>
                </a:extLst>
              </a:tr>
              <a:tr h="370840">
                <a:tc>
                  <a:txBody>
                    <a:bodyPr/>
                    <a:lstStyle/>
                    <a:p>
                      <a:r>
                        <a:rPr lang="en-US" dirty="0"/>
                        <a:t>2</a:t>
                      </a:r>
                    </a:p>
                  </a:txBody>
                  <a:tcPr/>
                </a:tc>
                <a:tc>
                  <a:txBody>
                    <a:bodyPr/>
                    <a:lstStyle/>
                    <a:p>
                      <a:r>
                        <a:rPr lang="en-US" dirty="0"/>
                        <a:t>5,1,2 (hit)</a:t>
                      </a:r>
                    </a:p>
                  </a:txBody>
                  <a:tcPr/>
                </a:tc>
                <a:tc>
                  <a:txBody>
                    <a:bodyPr/>
                    <a:lstStyle/>
                    <a:p>
                      <a:r>
                        <a:rPr lang="en-US" dirty="0"/>
                        <a:t>5,1,2,4 (miss)</a:t>
                      </a:r>
                    </a:p>
                  </a:txBody>
                  <a:tcPr/>
                </a:tc>
                <a:extLst>
                  <a:ext uri="{0D108BD9-81ED-4DB2-BD59-A6C34878D82A}">
                    <a16:rowId xmlns:a16="http://schemas.microsoft.com/office/drawing/2014/main" val="1783372022"/>
                  </a:ext>
                </a:extLst>
              </a:tr>
              <a:tr h="370840">
                <a:tc>
                  <a:txBody>
                    <a:bodyPr/>
                    <a:lstStyle/>
                    <a:p>
                      <a:r>
                        <a:rPr lang="en-US" dirty="0"/>
                        <a:t>3</a:t>
                      </a:r>
                    </a:p>
                  </a:txBody>
                  <a:tcPr/>
                </a:tc>
                <a:tc>
                  <a:txBody>
                    <a:bodyPr/>
                    <a:lstStyle/>
                    <a:p>
                      <a:r>
                        <a:rPr lang="en-US" dirty="0"/>
                        <a:t>5,3,2 (miss)</a:t>
                      </a:r>
                    </a:p>
                  </a:txBody>
                  <a:tcPr/>
                </a:tc>
                <a:tc>
                  <a:txBody>
                    <a:bodyPr/>
                    <a:lstStyle/>
                    <a:p>
                      <a:r>
                        <a:rPr lang="en-US" dirty="0"/>
                        <a:t>5,1,2,3 (miss)</a:t>
                      </a:r>
                    </a:p>
                  </a:txBody>
                  <a:tcPr/>
                </a:tc>
                <a:extLst>
                  <a:ext uri="{0D108BD9-81ED-4DB2-BD59-A6C34878D82A}">
                    <a16:rowId xmlns:a16="http://schemas.microsoft.com/office/drawing/2014/main" val="2556921"/>
                  </a:ext>
                </a:extLst>
              </a:tr>
              <a:tr h="370840">
                <a:tc>
                  <a:txBody>
                    <a:bodyPr/>
                    <a:lstStyle/>
                    <a:p>
                      <a:r>
                        <a:rPr lang="en-US" dirty="0"/>
                        <a:t>4</a:t>
                      </a:r>
                    </a:p>
                  </a:txBody>
                  <a:tcPr/>
                </a:tc>
                <a:tc>
                  <a:txBody>
                    <a:bodyPr/>
                    <a:lstStyle/>
                    <a:p>
                      <a:r>
                        <a:rPr lang="en-US" dirty="0"/>
                        <a:t>5,3,4 (miss)</a:t>
                      </a:r>
                    </a:p>
                  </a:txBody>
                  <a:tcPr/>
                </a:tc>
                <a:tc>
                  <a:txBody>
                    <a:bodyPr/>
                    <a:lstStyle/>
                    <a:p>
                      <a:r>
                        <a:rPr lang="en-US" dirty="0"/>
                        <a:t>4,1,2,3 (miss)</a:t>
                      </a:r>
                    </a:p>
                  </a:txBody>
                  <a:tcPr/>
                </a:tc>
                <a:extLst>
                  <a:ext uri="{0D108BD9-81ED-4DB2-BD59-A6C34878D82A}">
                    <a16:rowId xmlns:a16="http://schemas.microsoft.com/office/drawing/2014/main" val="2928224784"/>
                  </a:ext>
                </a:extLst>
              </a:tr>
              <a:tr h="370840">
                <a:tc>
                  <a:txBody>
                    <a:bodyPr/>
                    <a:lstStyle/>
                    <a:p>
                      <a:r>
                        <a:rPr lang="en-US" dirty="0"/>
                        <a:t>5</a:t>
                      </a:r>
                    </a:p>
                  </a:txBody>
                  <a:tcPr/>
                </a:tc>
                <a:tc>
                  <a:txBody>
                    <a:bodyPr/>
                    <a:lstStyle/>
                    <a:p>
                      <a:r>
                        <a:rPr lang="en-US" dirty="0"/>
                        <a:t>5,3,4 (hit)</a:t>
                      </a:r>
                    </a:p>
                  </a:txBody>
                  <a:tcPr/>
                </a:tc>
                <a:tc>
                  <a:txBody>
                    <a:bodyPr/>
                    <a:lstStyle/>
                    <a:p>
                      <a:r>
                        <a:rPr lang="en-US" dirty="0"/>
                        <a:t>4,5,2,3 (miss)</a:t>
                      </a:r>
                    </a:p>
                  </a:txBody>
                  <a:tcPr/>
                </a:tc>
                <a:extLst>
                  <a:ext uri="{0D108BD9-81ED-4DB2-BD59-A6C34878D82A}">
                    <a16:rowId xmlns:a16="http://schemas.microsoft.com/office/drawing/2014/main" val="2620837650"/>
                  </a:ext>
                </a:extLst>
              </a:tr>
              <a:tr h="370840">
                <a:tc>
                  <a:txBody>
                    <a:bodyPr/>
                    <a:lstStyle/>
                    <a:p>
                      <a:r>
                        <a:rPr lang="en-US" dirty="0"/>
                        <a:t>Hit rate</a:t>
                      </a:r>
                    </a:p>
                  </a:txBody>
                  <a:tcPr/>
                </a:tc>
                <a:tc>
                  <a:txBody>
                    <a:bodyPr/>
                    <a:lstStyle/>
                    <a:p>
                      <a:r>
                        <a:rPr lang="en-US" dirty="0"/>
                        <a:t>.75 (9/12)</a:t>
                      </a:r>
                    </a:p>
                  </a:txBody>
                  <a:tcPr/>
                </a:tc>
                <a:tc>
                  <a:txBody>
                    <a:bodyPr/>
                    <a:lstStyle/>
                    <a:p>
                      <a:r>
                        <a:rPr lang="en-US" dirty="0"/>
                        <a:t>.67 (8/12)</a:t>
                      </a:r>
                    </a:p>
                  </a:txBody>
                  <a:tcPr/>
                </a:tc>
                <a:extLst>
                  <a:ext uri="{0D108BD9-81ED-4DB2-BD59-A6C34878D82A}">
                    <a16:rowId xmlns:a16="http://schemas.microsoft.com/office/drawing/2014/main" val="2719616708"/>
                  </a:ext>
                </a:extLst>
              </a:tr>
            </a:tbl>
          </a:graphicData>
        </a:graphic>
      </p:graphicFrame>
    </p:spTree>
    <p:extLst>
      <p:ext uri="{BB962C8B-B14F-4D97-AF65-F5344CB8AC3E}">
        <p14:creationId xmlns:p14="http://schemas.microsoft.com/office/powerpoint/2010/main" val="161976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Consider History</a:t>
            </a:r>
          </a:p>
        </p:txBody>
      </p:sp>
      <p:sp>
        <p:nvSpPr>
          <p:cNvPr id="3" name="Content Placeholder 2"/>
          <p:cNvSpPr>
            <a:spLocks noGrp="1"/>
          </p:cNvSpPr>
          <p:nvPr>
            <p:ph idx="1"/>
          </p:nvPr>
        </p:nvSpPr>
        <p:spPr/>
        <p:txBody>
          <a:bodyPr>
            <a:normAutofit lnSpcReduction="10000"/>
          </a:bodyPr>
          <a:lstStyle/>
          <a:p>
            <a:r>
              <a:rPr lang="en-US" dirty="0"/>
              <a:t>Principle of locality: spatial and temporal</a:t>
            </a:r>
          </a:p>
          <a:p>
            <a:endParaRPr lang="en-US" dirty="0"/>
          </a:p>
          <a:p>
            <a:r>
              <a:rPr lang="en-US" dirty="0"/>
              <a:t>LRU evicts least-recently used</a:t>
            </a:r>
          </a:p>
          <a:p>
            <a:r>
              <a:rPr lang="en-US" altLang="zh-CN" dirty="0"/>
              <a:t>LFU evicts least-frequently used</a:t>
            </a:r>
          </a:p>
          <a:p>
            <a:endParaRPr lang="en-US" altLang="zh-CN" dirty="0"/>
          </a:p>
          <a:p>
            <a:r>
              <a:rPr lang="en-US" altLang="zh-CN" dirty="0"/>
              <a:t>Given </a:t>
            </a:r>
            <a:r>
              <a:rPr lang="en-US" dirty="0"/>
              <a:t>0, 1, 2, 0, 1, 3, 0, 3, 1, 2, 1, LRU hit rate?</a:t>
            </a:r>
          </a:p>
          <a:p>
            <a:pPr lvl="1"/>
            <a:r>
              <a:rPr lang="en-US" dirty="0"/>
              <a:t>Assume cache for three pages</a:t>
            </a:r>
          </a:p>
          <a:p>
            <a:endParaRPr lang="en-US" dirty="0"/>
          </a:p>
          <a:p>
            <a:r>
              <a:rPr lang="en-US" dirty="0"/>
              <a:t>MRU, MFU</a:t>
            </a:r>
          </a:p>
        </p:txBody>
      </p:sp>
    </p:spTree>
    <p:extLst>
      <p:ext uri="{BB962C8B-B14F-4D97-AF65-F5344CB8AC3E}">
        <p14:creationId xmlns:p14="http://schemas.microsoft.com/office/powerpoint/2010/main" val="256993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Historical Algorithms</a:t>
            </a:r>
          </a:p>
        </p:txBody>
      </p:sp>
      <p:sp>
        <p:nvSpPr>
          <p:cNvPr id="3" name="Content Placeholder 2"/>
          <p:cNvSpPr>
            <a:spLocks noGrp="1"/>
          </p:cNvSpPr>
          <p:nvPr>
            <p:ph idx="1"/>
          </p:nvPr>
        </p:nvSpPr>
        <p:spPr/>
        <p:txBody>
          <a:bodyPr/>
          <a:lstStyle/>
          <a:p>
            <a:r>
              <a:rPr lang="en-US" dirty="0"/>
              <a:t>Need to track every page access</a:t>
            </a:r>
          </a:p>
          <a:p>
            <a:pPr lvl="1"/>
            <a:r>
              <a:rPr lang="en-US" dirty="0"/>
              <a:t>Accurate implementation is expensive</a:t>
            </a:r>
          </a:p>
          <a:p>
            <a:endParaRPr lang="en-US" dirty="0"/>
          </a:p>
          <a:p>
            <a:r>
              <a:rPr lang="en-US" dirty="0"/>
              <a:t>Approximating LRU</a:t>
            </a:r>
          </a:p>
          <a:p>
            <a:pPr lvl="1"/>
            <a:r>
              <a:rPr lang="en-US" dirty="0"/>
              <a:t>Adding reference bit: set upon access, cleared by OS</a:t>
            </a:r>
          </a:p>
          <a:p>
            <a:pPr lvl="1"/>
            <a:r>
              <a:rPr lang="en-US" dirty="0"/>
              <a:t>Clock algorithm</a:t>
            </a:r>
          </a:p>
        </p:txBody>
      </p:sp>
    </p:spTree>
    <p:extLst>
      <p:ext uri="{BB962C8B-B14F-4D97-AF65-F5344CB8AC3E}">
        <p14:creationId xmlns:p14="http://schemas.microsoft.com/office/powerpoint/2010/main" val="278600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bit</a:t>
            </a:r>
          </a:p>
        </p:txBody>
      </p:sp>
      <p:sp>
        <p:nvSpPr>
          <p:cNvPr id="3" name="Content Placeholder 2"/>
          <p:cNvSpPr>
            <a:spLocks noGrp="1"/>
          </p:cNvSpPr>
          <p:nvPr>
            <p:ph idx="1"/>
          </p:nvPr>
        </p:nvSpPr>
        <p:spPr/>
        <p:txBody>
          <a:bodyPr/>
          <a:lstStyle/>
          <a:p>
            <a:r>
              <a:rPr lang="en-US" dirty="0"/>
              <a:t>Assume page is both in RAM and on disk</a:t>
            </a:r>
          </a:p>
          <a:p>
            <a:endParaRPr lang="en-US" dirty="0"/>
          </a:p>
          <a:p>
            <a:r>
              <a:rPr lang="en-US" dirty="0"/>
              <a:t>Do we have to write to disk for eviction?</a:t>
            </a:r>
          </a:p>
          <a:p>
            <a:pPr lvl="1"/>
            <a:r>
              <a:rPr lang="en-US" dirty="0"/>
              <a:t>not if page is clean</a:t>
            </a:r>
          </a:p>
          <a:p>
            <a:pPr lvl="1"/>
            <a:r>
              <a:rPr lang="en-US" dirty="0"/>
              <a:t>track with dirty bit</a:t>
            </a:r>
          </a:p>
        </p:txBody>
      </p:sp>
    </p:spTree>
    <p:extLst>
      <p:ext uri="{BB962C8B-B14F-4D97-AF65-F5344CB8AC3E}">
        <p14:creationId xmlns:p14="http://schemas.microsoft.com/office/powerpoint/2010/main" val="33642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Approaches</a:t>
            </a:r>
          </a:p>
        </p:txBody>
      </p:sp>
      <p:sp>
        <p:nvSpPr>
          <p:cNvPr id="3" name="Content Placeholder 2"/>
          <p:cNvSpPr>
            <a:spLocks noGrp="1"/>
          </p:cNvSpPr>
          <p:nvPr>
            <p:ph idx="1"/>
          </p:nvPr>
        </p:nvSpPr>
        <p:spPr/>
        <p:txBody>
          <a:bodyPr/>
          <a:lstStyle/>
          <a:p>
            <a:r>
              <a:rPr lang="en-US" dirty="0"/>
              <a:t>Time Sharing, Static Relocation, Base, </a:t>
            </a:r>
            <a:r>
              <a:rPr lang="en-US" dirty="0" err="1"/>
              <a:t>Base+Bounds</a:t>
            </a:r>
            <a:endParaRPr lang="en-US" dirty="0">
              <a:solidFill>
                <a:schemeClr val="bg1"/>
              </a:solidFill>
            </a:endParaRPr>
          </a:p>
          <a:p>
            <a:r>
              <a:rPr lang="en-US" dirty="0"/>
              <a:t>Segmentation</a:t>
            </a:r>
          </a:p>
          <a:p>
            <a:r>
              <a:rPr lang="en-US" dirty="0"/>
              <a:t>Paging</a:t>
            </a:r>
            <a:endParaRPr lang="en-US" dirty="0">
              <a:solidFill>
                <a:schemeClr val="bg1"/>
              </a:solidFill>
            </a:endParaRPr>
          </a:p>
          <a:p>
            <a:pPr lvl="1"/>
            <a:r>
              <a:rPr lang="en-US" dirty="0"/>
              <a:t>Too slow – TLB</a:t>
            </a:r>
          </a:p>
          <a:p>
            <a:pPr lvl="1"/>
            <a:r>
              <a:rPr lang="en-US" dirty="0"/>
              <a:t>Too big – smaller, multi-level, tables</a:t>
            </a:r>
          </a:p>
          <a:p>
            <a:r>
              <a:rPr lang="en-US" dirty="0"/>
              <a:t>Swapping</a:t>
            </a:r>
          </a:p>
        </p:txBody>
      </p:sp>
    </p:spTree>
    <p:extLst>
      <p:ext uri="{BB962C8B-B14F-4D97-AF65-F5344CB8AC3E}">
        <p14:creationId xmlns:p14="http://schemas.microsoft.com/office/powerpoint/2010/main" val="256973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VM Policies</a:t>
            </a:r>
          </a:p>
        </p:txBody>
      </p:sp>
      <p:sp>
        <p:nvSpPr>
          <p:cNvPr id="3" name="Content Placeholder 2"/>
          <p:cNvSpPr>
            <a:spLocks noGrp="1"/>
          </p:cNvSpPr>
          <p:nvPr>
            <p:ph idx="1"/>
          </p:nvPr>
        </p:nvSpPr>
        <p:spPr>
          <a:xfrm>
            <a:off x="628650" y="1825624"/>
            <a:ext cx="7886700" cy="4744857"/>
          </a:xfrm>
        </p:spPr>
        <p:txBody>
          <a:bodyPr>
            <a:normAutofit lnSpcReduction="10000"/>
          </a:bodyPr>
          <a:lstStyle/>
          <a:p>
            <a:r>
              <a:rPr lang="en-US" dirty="0"/>
              <a:t>Demand paging</a:t>
            </a:r>
          </a:p>
          <a:p>
            <a:pPr lvl="1"/>
            <a:r>
              <a:rPr lang="en-US" dirty="0"/>
              <a:t>Don’t load pages into memory until they are first used</a:t>
            </a:r>
          </a:p>
          <a:p>
            <a:pPr lvl="1"/>
            <a:r>
              <a:rPr lang="en-US" dirty="0"/>
              <a:t>Less I/O needed, less memory needed </a:t>
            </a:r>
          </a:p>
          <a:p>
            <a:pPr lvl="1"/>
            <a:r>
              <a:rPr lang="en-US" dirty="0"/>
              <a:t>Faster response, more users</a:t>
            </a:r>
          </a:p>
          <a:p>
            <a:r>
              <a:rPr lang="en-US" dirty="0"/>
              <a:t>Demand zeroing</a:t>
            </a:r>
          </a:p>
          <a:p>
            <a:pPr lvl="1"/>
            <a:r>
              <a:rPr lang="en-US" dirty="0"/>
              <a:t>Zero one page only if it is accessed</a:t>
            </a:r>
          </a:p>
          <a:p>
            <a:r>
              <a:rPr lang="en-US" dirty="0"/>
              <a:t>Copy-on-write (COW)</a:t>
            </a:r>
          </a:p>
          <a:p>
            <a:pPr lvl="1"/>
            <a:r>
              <a:rPr lang="en-US" dirty="0"/>
              <a:t>For copying pages that are rarely changed</a:t>
            </a:r>
          </a:p>
          <a:p>
            <a:pPr lvl="1"/>
            <a:r>
              <a:rPr lang="en-US" dirty="0"/>
              <a:t>On process creation</a:t>
            </a:r>
          </a:p>
          <a:p>
            <a:r>
              <a:rPr lang="en-US" dirty="0"/>
              <a:t>Prefetching</a:t>
            </a:r>
          </a:p>
          <a:p>
            <a:r>
              <a:rPr lang="en-US" dirty="0"/>
              <a:t>Clustering/grouping</a:t>
            </a:r>
          </a:p>
          <a:p>
            <a:endParaRPr lang="en-US" dirty="0"/>
          </a:p>
        </p:txBody>
      </p:sp>
    </p:spTree>
    <p:extLst>
      <p:ext uri="{BB962C8B-B14F-4D97-AF65-F5344CB8AC3E}">
        <p14:creationId xmlns:p14="http://schemas.microsoft.com/office/powerpoint/2010/main" val="290898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Thrashing</a:t>
            </a:r>
          </a:p>
        </p:txBody>
      </p:sp>
      <p:sp>
        <p:nvSpPr>
          <p:cNvPr id="3" name="Content Placeholder 2"/>
          <p:cNvSpPr>
            <a:spLocks noGrp="1"/>
          </p:cNvSpPr>
          <p:nvPr>
            <p:ph idx="1"/>
          </p:nvPr>
        </p:nvSpPr>
        <p:spPr/>
        <p:txBody>
          <a:bodyPr/>
          <a:lstStyle/>
          <a:p>
            <a:r>
              <a:rPr lang="en-US" dirty="0"/>
              <a:t>A machine is thrashing when there is not enough RAM, and we constantly swap in/out pages</a:t>
            </a:r>
          </a:p>
          <a:p>
            <a:endParaRPr lang="en-US" dirty="0"/>
          </a:p>
          <a:p>
            <a:r>
              <a:rPr lang="en-US" dirty="0"/>
              <a:t>Solutions?</a:t>
            </a:r>
          </a:p>
          <a:p>
            <a:pPr lvl="1"/>
            <a:r>
              <a:rPr lang="en-US" dirty="0"/>
              <a:t>admission control</a:t>
            </a:r>
          </a:p>
          <a:p>
            <a:pPr lvl="1"/>
            <a:r>
              <a:rPr lang="en-US" dirty="0"/>
              <a:t>buy more memory</a:t>
            </a:r>
          </a:p>
          <a:p>
            <a:pPr lvl="1"/>
            <a:r>
              <a:rPr lang="en-US" dirty="0"/>
              <a:t>Linux out-of-memory killer!</a:t>
            </a:r>
          </a:p>
        </p:txBody>
      </p:sp>
    </p:spTree>
    <p:extLst>
      <p:ext uri="{BB962C8B-B14F-4D97-AF65-F5344CB8AC3E}">
        <p14:creationId xmlns:p14="http://schemas.microsoft.com/office/powerpoint/2010/main" val="392294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Set </a:t>
            </a:r>
          </a:p>
        </p:txBody>
      </p:sp>
      <p:sp>
        <p:nvSpPr>
          <p:cNvPr id="3" name="Content Placeholder 2"/>
          <p:cNvSpPr>
            <a:spLocks noGrp="1"/>
          </p:cNvSpPr>
          <p:nvPr>
            <p:ph idx="1"/>
          </p:nvPr>
        </p:nvSpPr>
        <p:spPr>
          <a:xfrm>
            <a:off x="628650" y="1825625"/>
            <a:ext cx="7886700" cy="4400364"/>
          </a:xfrm>
        </p:spPr>
        <p:txBody>
          <a:bodyPr>
            <a:normAutofit/>
          </a:bodyPr>
          <a:lstStyle/>
          <a:p>
            <a:pPr marL="228600" lvl="1">
              <a:spcBef>
                <a:spcPts val="1000"/>
              </a:spcBef>
            </a:pPr>
            <a:r>
              <a:rPr lang="en-US" sz="2800" dirty="0"/>
              <a:t>Locality of Reference – a process references only a small fraction of its pages during any particular phase of its execution.</a:t>
            </a:r>
          </a:p>
          <a:p>
            <a:pPr marL="228600" lvl="1">
              <a:spcBef>
                <a:spcPts val="1000"/>
              </a:spcBef>
            </a:pPr>
            <a:r>
              <a:rPr lang="en-US" sz="2800" dirty="0"/>
              <a:t>The set of pages that a process is currently using is called the working set.</a:t>
            </a:r>
          </a:p>
          <a:p>
            <a:pPr marL="228600" lvl="1">
              <a:spcBef>
                <a:spcPts val="1000"/>
              </a:spcBef>
            </a:pPr>
            <a:r>
              <a:rPr lang="en-US" sz="2800" dirty="0"/>
              <a:t>Locality model</a:t>
            </a:r>
          </a:p>
          <a:p>
            <a:pPr marL="685800" lvl="2">
              <a:spcBef>
                <a:spcPts val="1000"/>
              </a:spcBef>
            </a:pPr>
            <a:r>
              <a:rPr lang="en-US" sz="2400" dirty="0"/>
              <a:t>Process migrates from one locality to another</a:t>
            </a:r>
          </a:p>
          <a:p>
            <a:pPr marL="685800" lvl="2">
              <a:spcBef>
                <a:spcPts val="1000"/>
              </a:spcBef>
            </a:pPr>
            <a:r>
              <a:rPr lang="en-US" sz="2400" dirty="0"/>
              <a:t>Localities may overlap</a:t>
            </a:r>
          </a:p>
          <a:p>
            <a:pPr marL="228600" lvl="1">
              <a:spcBef>
                <a:spcPts val="1000"/>
              </a:spcBef>
            </a:pPr>
            <a:endParaRPr lang="en-US" sz="2800" dirty="0"/>
          </a:p>
          <a:p>
            <a:pPr marL="228600" lvl="1">
              <a:spcBef>
                <a:spcPts val="1000"/>
              </a:spcBef>
            </a:pPr>
            <a:endParaRPr lang="en-US" sz="2800" dirty="0"/>
          </a:p>
          <a:p>
            <a:endParaRPr lang="en-US" dirty="0"/>
          </a:p>
        </p:txBody>
      </p:sp>
    </p:spTree>
    <p:extLst>
      <p:ext uri="{BB962C8B-B14F-4D97-AF65-F5344CB8AC3E}">
        <p14:creationId xmlns:p14="http://schemas.microsoft.com/office/powerpoint/2010/main" val="4010213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Working-Set Model</a:t>
            </a:r>
          </a:p>
        </p:txBody>
      </p:sp>
      <p:sp>
        <p:nvSpPr>
          <p:cNvPr id="3" name="Content Placeholder 2"/>
          <p:cNvSpPr>
            <a:spLocks noGrp="1"/>
          </p:cNvSpPr>
          <p:nvPr>
            <p:ph idx="1"/>
          </p:nvPr>
        </p:nvSpPr>
        <p:spPr/>
        <p:txBody>
          <a:bodyPr>
            <a:normAutofit/>
          </a:bodyPr>
          <a:lstStyle/>
          <a:p>
            <a:r>
              <a:rPr lang="en-US" dirty="0"/>
              <a:t>∆: working-set window, a fixed number of page references. E.g. 10,000 instructions</a:t>
            </a:r>
          </a:p>
          <a:p>
            <a:r>
              <a:rPr lang="en-US" dirty="0" err="1"/>
              <a:t>WSi</a:t>
            </a:r>
            <a:r>
              <a:rPr lang="en-US" dirty="0"/>
              <a:t> (working set of Process Pi) =</a:t>
            </a:r>
            <a:br>
              <a:rPr lang="en-US" dirty="0"/>
            </a:br>
            <a:r>
              <a:rPr lang="en-US" dirty="0"/>
              <a:t>number of pages referenced in the most recent ∆</a:t>
            </a:r>
          </a:p>
          <a:p>
            <a:pPr lvl="1"/>
            <a:r>
              <a:rPr lang="en-US" dirty="0"/>
              <a:t>if ∆ too small will not encompass entire locality</a:t>
            </a:r>
          </a:p>
          <a:p>
            <a:pPr lvl="1"/>
            <a:r>
              <a:rPr lang="en-US" dirty="0"/>
              <a:t>if ∆ too large will encompass several localities</a:t>
            </a:r>
          </a:p>
          <a:p>
            <a:pPr lvl="1"/>
            <a:r>
              <a:rPr lang="en-US" dirty="0"/>
              <a:t>if ∆ = ∞ will encompass entire program</a:t>
            </a:r>
          </a:p>
          <a:p>
            <a:r>
              <a:rPr lang="en-US" dirty="0"/>
              <a:t>D = ∑ </a:t>
            </a:r>
            <a:r>
              <a:rPr lang="en-US" dirty="0" err="1"/>
              <a:t>WSi</a:t>
            </a:r>
            <a:r>
              <a:rPr lang="en-US" dirty="0"/>
              <a:t> : total demand frames </a:t>
            </a:r>
          </a:p>
          <a:p>
            <a:pPr lvl="1"/>
            <a:r>
              <a:rPr lang="en-US" dirty="0"/>
              <a:t>if D &gt; m =&gt; Thrashing</a:t>
            </a:r>
          </a:p>
          <a:p>
            <a:pPr lvl="1"/>
            <a:r>
              <a:rPr lang="en-US" dirty="0"/>
              <a:t>Policy if D &gt; m, then suspend one of the processes</a:t>
            </a:r>
          </a:p>
          <a:p>
            <a:endParaRPr lang="en-US" dirty="0"/>
          </a:p>
        </p:txBody>
      </p:sp>
    </p:spTree>
    <p:extLst>
      <p:ext uri="{BB962C8B-B14F-4D97-AF65-F5344CB8AC3E}">
        <p14:creationId xmlns:p14="http://schemas.microsoft.com/office/powerpoint/2010/main" val="187721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Working-Set Algorithm </a:t>
            </a:r>
          </a:p>
        </p:txBody>
      </p:sp>
      <p:sp>
        <p:nvSpPr>
          <p:cNvPr id="3" name="Content Placeholder 2"/>
          <p:cNvSpPr>
            <a:spLocks noGrp="1"/>
          </p:cNvSpPr>
          <p:nvPr>
            <p:ph idx="1"/>
          </p:nvPr>
        </p:nvSpPr>
        <p:spPr/>
        <p:txBody>
          <a:bodyPr/>
          <a:lstStyle/>
          <a:p>
            <a:r>
              <a:rPr lang="en-US" dirty="0"/>
              <a:t>The working set algorithm is based on determining a working set and evicting any page that is not in the current working set upon a page fault.</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667" t="34560" r="3250" b="34782"/>
          <a:stretch>
            <a:fillRect/>
          </a:stretch>
        </p:blipFill>
        <p:spPr bwMode="auto">
          <a:xfrm>
            <a:off x="474662" y="3590365"/>
            <a:ext cx="8194675" cy="19605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0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Prepaging</a:t>
            </a:r>
            <a:endParaRPr lang="en-US" dirty="0"/>
          </a:p>
        </p:txBody>
      </p:sp>
      <p:sp>
        <p:nvSpPr>
          <p:cNvPr id="3" name="Content Placeholder 2"/>
          <p:cNvSpPr>
            <a:spLocks noGrp="1"/>
          </p:cNvSpPr>
          <p:nvPr>
            <p:ph idx="1"/>
          </p:nvPr>
        </p:nvSpPr>
        <p:spPr/>
        <p:txBody>
          <a:bodyPr/>
          <a:lstStyle/>
          <a:p>
            <a:r>
              <a:rPr lang="en-US" dirty="0"/>
              <a:t>So, what happens in a multiprogramming environment as processes are switched in and out of memory? </a:t>
            </a:r>
          </a:p>
          <a:p>
            <a:pPr lvl="1"/>
            <a:r>
              <a:rPr lang="en-US" dirty="0"/>
              <a:t>Do we have to take a lot of page faults when the process is first started?</a:t>
            </a:r>
          </a:p>
          <a:p>
            <a:pPr lvl="1"/>
            <a:r>
              <a:rPr lang="en-US" dirty="0"/>
              <a:t>It would be nice to have a particular processes working set loaded into memory before it even begins execution. This is called </a:t>
            </a:r>
            <a:r>
              <a:rPr lang="en-US" dirty="0" err="1"/>
              <a:t>prepaging</a:t>
            </a:r>
            <a:r>
              <a:rPr lang="en-US" dirty="0"/>
              <a:t>.</a:t>
            </a:r>
          </a:p>
          <a:p>
            <a:endParaRPr lang="en-US" dirty="0"/>
          </a:p>
          <a:p>
            <a:endParaRPr lang="en-US" dirty="0"/>
          </a:p>
        </p:txBody>
      </p:sp>
    </p:spTree>
    <p:extLst>
      <p:ext uri="{BB962C8B-B14F-4D97-AF65-F5344CB8AC3E}">
        <p14:creationId xmlns:p14="http://schemas.microsoft.com/office/powerpoint/2010/main" val="64210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a:t>
            </a:r>
          </a:p>
        </p:txBody>
      </p:sp>
      <p:sp>
        <p:nvSpPr>
          <p:cNvPr id="3" name="Content Placeholder 2"/>
          <p:cNvSpPr>
            <a:spLocks noGrp="1"/>
          </p:cNvSpPr>
          <p:nvPr>
            <p:ph idx="1"/>
          </p:nvPr>
        </p:nvSpPr>
        <p:spPr/>
        <p:txBody>
          <a:bodyPr>
            <a:normAutofit/>
          </a:bodyPr>
          <a:lstStyle/>
          <a:p>
            <a:r>
              <a:rPr lang="en-US" dirty="0"/>
              <a:t>Can </a:t>
            </a:r>
            <a:r>
              <a:rPr lang="en-US" dirty="0" err="1"/>
              <a:t>Belady’s</a:t>
            </a:r>
            <a:r>
              <a:rPr lang="en-US" dirty="0"/>
              <a:t> anomaly happen with LRU?</a:t>
            </a:r>
          </a:p>
          <a:p>
            <a:r>
              <a:rPr lang="en-US" dirty="0"/>
              <a:t>Stack property: smaller cache always subset of bigger</a:t>
            </a:r>
          </a:p>
          <a:p>
            <a:pPr lvl="1"/>
            <a:r>
              <a:rPr lang="en-US" dirty="0"/>
              <a:t>The set of pages in memory when we have </a:t>
            </a:r>
            <a:r>
              <a:rPr lang="en-US" i="1" dirty="0"/>
              <a:t>f </a:t>
            </a:r>
            <a:r>
              <a:rPr lang="en-US" dirty="0"/>
              <a:t>frames</a:t>
            </a:r>
            <a:br>
              <a:rPr lang="en-US" dirty="0"/>
            </a:br>
            <a:r>
              <a:rPr lang="en-US" dirty="0"/>
              <a:t>			is always a subset of</a:t>
            </a:r>
            <a:br>
              <a:rPr lang="en-US" dirty="0"/>
            </a:br>
            <a:r>
              <a:rPr lang="en-US" dirty="0"/>
              <a:t>The set of pages in memory when we have </a:t>
            </a:r>
            <a:r>
              <a:rPr lang="en-US" i="1" dirty="0"/>
              <a:t>f+1</a:t>
            </a:r>
            <a:r>
              <a:rPr lang="en-US" dirty="0"/>
              <a:t> frames</a:t>
            </a:r>
          </a:p>
          <a:p>
            <a:pPr lvl="1"/>
            <a:r>
              <a:rPr lang="en-US" dirty="0"/>
              <a:t>Said a different way, having more frames will let the algorithm keep additional pages in memory,</a:t>
            </a:r>
            <a:br>
              <a:rPr lang="en-US" dirty="0"/>
            </a:br>
            <a:r>
              <a:rPr lang="en-US" dirty="0"/>
              <a:t>but, it will never choose to throw out a page that would have remained in memory with fewer frames</a:t>
            </a:r>
          </a:p>
          <a:p>
            <a:r>
              <a:rPr lang="en-US" dirty="0"/>
              <a:t>Does optimal have stack property?</a:t>
            </a:r>
          </a:p>
        </p:txBody>
      </p:sp>
    </p:spTree>
    <p:extLst>
      <p:ext uri="{BB962C8B-B14F-4D97-AF65-F5344CB8AC3E}">
        <p14:creationId xmlns:p14="http://schemas.microsoft.com/office/powerpoint/2010/main" val="299795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through VAX/VMS</a:t>
            </a:r>
          </a:p>
        </p:txBody>
      </p:sp>
      <p:sp>
        <p:nvSpPr>
          <p:cNvPr id="3" name="Content Placeholder 2"/>
          <p:cNvSpPr>
            <a:spLocks noGrp="1"/>
          </p:cNvSpPr>
          <p:nvPr>
            <p:ph idx="1"/>
          </p:nvPr>
        </p:nvSpPr>
        <p:spPr/>
        <p:txBody>
          <a:bodyPr/>
          <a:lstStyle/>
          <a:p>
            <a:r>
              <a:rPr lang="en-US" dirty="0"/>
              <a:t>The VAX-11 architecture comes from DEC 1970’s</a:t>
            </a:r>
          </a:p>
          <a:p>
            <a:r>
              <a:rPr lang="en-US" dirty="0"/>
              <a:t>The OS is known as VAX/VMS (or VMS)</a:t>
            </a:r>
          </a:p>
          <a:p>
            <a:pPr lvl="1"/>
            <a:r>
              <a:rPr lang="en-US" dirty="0"/>
              <a:t>One primary architect later led Windows NT</a:t>
            </a:r>
          </a:p>
          <a:p>
            <a:pPr lvl="1"/>
            <a:r>
              <a:rPr lang="en-US" dirty="0"/>
              <a:t>VAX-11 has different implementations</a:t>
            </a:r>
          </a:p>
        </p:txBody>
      </p:sp>
    </p:spTree>
    <p:extLst>
      <p:ext uri="{BB962C8B-B14F-4D97-AF65-F5344CB8AC3E}">
        <p14:creationId xmlns:p14="http://schemas.microsoft.com/office/powerpoint/2010/main" val="799679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a:t>
            </a:r>
          </a:p>
        </p:txBody>
      </p:sp>
      <p:sp>
        <p:nvSpPr>
          <p:cNvPr id="3" name="Content Placeholder 2"/>
          <p:cNvSpPr>
            <a:spLocks noGrp="1"/>
          </p:cNvSpPr>
          <p:nvPr>
            <p:ph idx="1"/>
          </p:nvPr>
        </p:nvSpPr>
        <p:spPr/>
        <p:txBody>
          <a:bodyPr/>
          <a:lstStyle/>
          <a:p>
            <a:r>
              <a:rPr lang="en-US" dirty="0"/>
              <a:t>32-bit virtual address space, 512-byte pages</a:t>
            </a:r>
          </a:p>
          <a:p>
            <a:pPr lvl="1"/>
            <a:r>
              <a:rPr lang="en-US" dirty="0"/>
              <a:t>0-2^31: process space; remaining: system space</a:t>
            </a:r>
          </a:p>
          <a:p>
            <a:pPr lvl="1"/>
            <a:r>
              <a:rPr lang="en-US" dirty="0"/>
              <a:t>23-bit VPN, upper two for segment</a:t>
            </a:r>
          </a:p>
          <a:p>
            <a:pPr lvl="1"/>
            <a:r>
              <a:rPr lang="en-US" dirty="0"/>
              <a:t>User page table in kernel virtual memory</a:t>
            </a:r>
          </a:p>
          <a:p>
            <a:pPr lvl="1"/>
            <a:r>
              <a:rPr lang="en-US" dirty="0"/>
              <a:t>Page 0 is invalid</a:t>
            </a:r>
          </a:p>
          <a:p>
            <a:pPr lvl="1"/>
            <a:r>
              <a:rPr lang="en-US" dirty="0"/>
              <a:t>Kernel virtual address space is part of each user address space, and kernel appears as library</a:t>
            </a:r>
          </a:p>
          <a:p>
            <a:pPr lvl="1"/>
            <a:r>
              <a:rPr lang="en-US" dirty="0"/>
              <a:t>Kernel space is protected</a:t>
            </a:r>
          </a:p>
        </p:txBody>
      </p:sp>
    </p:spTree>
    <p:extLst>
      <p:ext uri="{BB962C8B-B14F-4D97-AF65-F5344CB8AC3E}">
        <p14:creationId xmlns:p14="http://schemas.microsoft.com/office/powerpoint/2010/main" val="20943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Replacement</a:t>
            </a:r>
          </a:p>
        </p:txBody>
      </p:sp>
      <p:sp>
        <p:nvSpPr>
          <p:cNvPr id="3" name="Content Placeholder 2"/>
          <p:cNvSpPr>
            <a:spLocks noGrp="1"/>
          </p:cNvSpPr>
          <p:nvPr>
            <p:ph idx="1"/>
          </p:nvPr>
        </p:nvSpPr>
        <p:spPr/>
        <p:txBody>
          <a:bodyPr/>
          <a:lstStyle/>
          <a:p>
            <a:r>
              <a:rPr lang="en-US" dirty="0"/>
              <a:t>PTE: a valid bit, a protection field (4 bits), a modify (or dirty) bit, a field reserved for OS use (5 bits), and finally PFN, but no reference bit!</a:t>
            </a:r>
          </a:p>
          <a:p>
            <a:r>
              <a:rPr lang="en-US" dirty="0"/>
              <a:t>Segmented FIFO</a:t>
            </a:r>
          </a:p>
          <a:p>
            <a:pPr lvl="1"/>
            <a:r>
              <a:rPr lang="en-US" dirty="0"/>
              <a:t>Each process has a limit on page numbers</a:t>
            </a:r>
          </a:p>
          <a:p>
            <a:pPr lvl="1"/>
            <a:r>
              <a:rPr lang="en-US" dirty="0"/>
              <a:t>Second-chance FIFO with a global clean-page free list and dirty-page list</a:t>
            </a:r>
          </a:p>
          <a:p>
            <a:r>
              <a:rPr lang="en-US" dirty="0"/>
              <a:t>Page Clustering</a:t>
            </a:r>
          </a:p>
          <a:p>
            <a:pPr lvl="1"/>
            <a:r>
              <a:rPr lang="en-US" dirty="0"/>
              <a:t>Groups batches of pages from the global dirty list</a:t>
            </a:r>
          </a:p>
        </p:txBody>
      </p:sp>
    </p:spTree>
    <p:extLst>
      <p:ext uri="{BB962C8B-B14F-4D97-AF65-F5344CB8AC3E}">
        <p14:creationId xmlns:p14="http://schemas.microsoft.com/office/powerpoint/2010/main" val="274096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Memory Hierarchy</a:t>
            </a:r>
          </a:p>
        </p:txBody>
      </p:sp>
      <p:sp>
        <p:nvSpPr>
          <p:cNvPr id="18" name="Rectangle 2" descr="Light horizontal"/>
          <p:cNvSpPr>
            <a:spLocks noChangeArrowheads="1"/>
          </p:cNvSpPr>
          <p:nvPr/>
        </p:nvSpPr>
        <p:spPr bwMode="auto">
          <a:xfrm>
            <a:off x="1610139" y="3650285"/>
            <a:ext cx="762000" cy="609600"/>
          </a:xfrm>
          <a:prstGeom prst="rect">
            <a:avLst/>
          </a:prstGeom>
          <a:pattFill prst="ltHorz">
            <a:fgClr>
              <a:schemeClr val="tx1"/>
            </a:fgClr>
            <a:bgClr>
              <a:schemeClr val="bg1"/>
            </a:bgClr>
          </a:pattFill>
          <a:ln w="19050">
            <a:solidFill>
              <a:schemeClr val="tx1"/>
            </a:solidFill>
            <a:miter lim="800000"/>
            <a:headEnd/>
            <a:tailEnd/>
          </a:ln>
        </p:spPr>
        <p:txBody>
          <a:bodyPr anchor="ctr">
            <a:spAutoFit/>
          </a:bodyPr>
          <a:lstStyle/>
          <a:p>
            <a:endParaRPr lang="en-US"/>
          </a:p>
        </p:txBody>
      </p:sp>
      <p:sp>
        <p:nvSpPr>
          <p:cNvPr id="19" name="Rectangle 3" descr="Light horizontal"/>
          <p:cNvSpPr>
            <a:spLocks noChangeArrowheads="1"/>
          </p:cNvSpPr>
          <p:nvPr/>
        </p:nvSpPr>
        <p:spPr bwMode="auto">
          <a:xfrm>
            <a:off x="3438939" y="3269285"/>
            <a:ext cx="762000" cy="1295400"/>
          </a:xfrm>
          <a:prstGeom prst="rect">
            <a:avLst/>
          </a:prstGeom>
          <a:pattFill prst="ltHorz">
            <a:fgClr>
              <a:schemeClr val="tx1"/>
            </a:fgClr>
            <a:bgClr>
              <a:schemeClr val="bg1"/>
            </a:bgClr>
          </a:pattFill>
          <a:ln w="19050">
            <a:solidFill>
              <a:schemeClr val="tx1"/>
            </a:solidFill>
            <a:miter lim="800000"/>
            <a:headEnd/>
            <a:tailEnd/>
          </a:ln>
        </p:spPr>
        <p:txBody>
          <a:bodyPr anchor="ctr">
            <a:spAutoFit/>
          </a:bodyPr>
          <a:lstStyle/>
          <a:p>
            <a:endParaRPr lang="en-US"/>
          </a:p>
        </p:txBody>
      </p:sp>
      <p:sp>
        <p:nvSpPr>
          <p:cNvPr id="20" name="Rectangle 4" descr="Light horizontal"/>
          <p:cNvSpPr>
            <a:spLocks noChangeArrowheads="1"/>
          </p:cNvSpPr>
          <p:nvPr/>
        </p:nvSpPr>
        <p:spPr bwMode="auto">
          <a:xfrm>
            <a:off x="5267739" y="2735885"/>
            <a:ext cx="762000" cy="2286000"/>
          </a:xfrm>
          <a:prstGeom prst="rect">
            <a:avLst/>
          </a:prstGeom>
          <a:pattFill prst="ltHorz">
            <a:fgClr>
              <a:schemeClr val="tx1"/>
            </a:fgClr>
            <a:bgClr>
              <a:schemeClr val="bg1"/>
            </a:bgClr>
          </a:pattFill>
          <a:ln w="19050">
            <a:solidFill>
              <a:schemeClr val="tx1"/>
            </a:solidFill>
            <a:miter lim="800000"/>
            <a:headEnd/>
            <a:tailEnd/>
          </a:ln>
        </p:spPr>
        <p:txBody>
          <a:bodyPr anchor="ctr">
            <a:spAutoFit/>
          </a:bodyPr>
          <a:lstStyle/>
          <a:p>
            <a:endParaRPr lang="en-US"/>
          </a:p>
        </p:txBody>
      </p:sp>
      <p:sp>
        <p:nvSpPr>
          <p:cNvPr id="21" name="Line 5"/>
          <p:cNvSpPr>
            <a:spLocks noChangeShapeType="1"/>
          </p:cNvSpPr>
          <p:nvPr/>
        </p:nvSpPr>
        <p:spPr bwMode="auto">
          <a:xfrm flipV="1">
            <a:off x="2372139" y="3269285"/>
            <a:ext cx="1066800" cy="3810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2" name="Line 6"/>
          <p:cNvSpPr>
            <a:spLocks noChangeShapeType="1"/>
          </p:cNvSpPr>
          <p:nvPr/>
        </p:nvSpPr>
        <p:spPr bwMode="auto">
          <a:xfrm>
            <a:off x="2372139" y="4259885"/>
            <a:ext cx="1066800" cy="3048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3" name="Line 7"/>
          <p:cNvSpPr>
            <a:spLocks noChangeShapeType="1"/>
          </p:cNvSpPr>
          <p:nvPr/>
        </p:nvSpPr>
        <p:spPr bwMode="auto">
          <a:xfrm flipV="1">
            <a:off x="4200939" y="2735885"/>
            <a:ext cx="1066800" cy="5334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4" name="Line 8"/>
          <p:cNvSpPr>
            <a:spLocks noChangeShapeType="1"/>
          </p:cNvSpPr>
          <p:nvPr/>
        </p:nvSpPr>
        <p:spPr bwMode="auto">
          <a:xfrm>
            <a:off x="4200939" y="4564685"/>
            <a:ext cx="1066800" cy="4572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5" name="Text Box 9"/>
          <p:cNvSpPr txBox="1">
            <a:spLocks noChangeArrowheads="1"/>
          </p:cNvSpPr>
          <p:nvPr/>
        </p:nvSpPr>
        <p:spPr bwMode="auto">
          <a:xfrm>
            <a:off x="1457739" y="3220073"/>
            <a:ext cx="10906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sz="2400">
                <a:solidFill>
                  <a:schemeClr val="tx1"/>
                </a:solidFill>
                <a:latin typeface="Comic Sans MS" charset="0"/>
                <a:ea typeface="ＭＳ Ｐゴシック" charset="0"/>
              </a:defRPr>
            </a:lvl9pPr>
          </a:lstStyle>
          <a:p>
            <a:pPr algn="l"/>
            <a:r>
              <a:rPr lang="en-US" sz="1600">
                <a:solidFill>
                  <a:srgbClr val="CC0000"/>
                </a:solidFill>
              </a:rPr>
              <a:t>Registers</a:t>
            </a:r>
          </a:p>
        </p:txBody>
      </p:sp>
      <p:sp>
        <p:nvSpPr>
          <p:cNvPr id="26" name="Text Box 10"/>
          <p:cNvSpPr txBox="1">
            <a:spLocks noChangeArrowheads="1"/>
          </p:cNvSpPr>
          <p:nvPr/>
        </p:nvSpPr>
        <p:spPr bwMode="auto">
          <a:xfrm>
            <a:off x="3423064" y="2800973"/>
            <a:ext cx="7429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sz="2400">
                <a:solidFill>
                  <a:schemeClr val="tx1"/>
                </a:solidFill>
                <a:latin typeface="Comic Sans MS" charset="0"/>
                <a:ea typeface="ＭＳ Ｐゴシック" charset="0"/>
              </a:defRPr>
            </a:lvl9pPr>
          </a:lstStyle>
          <a:p>
            <a:pPr algn="l"/>
            <a:r>
              <a:rPr lang="en-US" sz="1600">
                <a:solidFill>
                  <a:srgbClr val="CC0000"/>
                </a:solidFill>
              </a:rPr>
              <a:t>Cache</a:t>
            </a:r>
          </a:p>
        </p:txBody>
      </p:sp>
      <p:sp>
        <p:nvSpPr>
          <p:cNvPr id="27" name="Text Box 11"/>
          <p:cNvSpPr txBox="1">
            <a:spLocks noChangeArrowheads="1"/>
          </p:cNvSpPr>
          <p:nvPr/>
        </p:nvSpPr>
        <p:spPr bwMode="auto">
          <a:xfrm>
            <a:off x="4848263" y="2305673"/>
            <a:ext cx="146706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sz="2400">
                <a:solidFill>
                  <a:schemeClr val="tx1"/>
                </a:solidFill>
                <a:latin typeface="Comic Sans MS" charset="0"/>
                <a:ea typeface="ＭＳ Ｐゴシック" charset="0"/>
              </a:defRPr>
            </a:lvl9pPr>
          </a:lstStyle>
          <a:p>
            <a:pPr algn="l"/>
            <a:r>
              <a:rPr lang="en-US" sz="1600" dirty="0">
                <a:solidFill>
                  <a:srgbClr val="CC0000"/>
                </a:solidFill>
              </a:rPr>
              <a:t>Main Memory</a:t>
            </a:r>
          </a:p>
        </p:txBody>
      </p:sp>
      <p:sp>
        <p:nvSpPr>
          <p:cNvPr id="28" name="Rectangle 12" descr="Light horizontal"/>
          <p:cNvSpPr>
            <a:spLocks noChangeArrowheads="1"/>
          </p:cNvSpPr>
          <p:nvPr/>
        </p:nvSpPr>
        <p:spPr bwMode="auto">
          <a:xfrm>
            <a:off x="7020339" y="2278685"/>
            <a:ext cx="762000" cy="3276600"/>
          </a:xfrm>
          <a:prstGeom prst="rect">
            <a:avLst/>
          </a:prstGeom>
          <a:pattFill prst="ltHorz">
            <a:fgClr>
              <a:schemeClr val="tx1"/>
            </a:fgClr>
            <a:bgClr>
              <a:schemeClr val="bg1"/>
            </a:bgClr>
          </a:pattFill>
          <a:ln w="19050">
            <a:solidFill>
              <a:schemeClr val="tx1"/>
            </a:solidFill>
            <a:miter lim="800000"/>
            <a:headEnd/>
            <a:tailEnd/>
          </a:ln>
        </p:spPr>
        <p:txBody>
          <a:bodyPr anchor="ctr">
            <a:spAutoFit/>
          </a:bodyPr>
          <a:lstStyle/>
          <a:p>
            <a:endParaRPr lang="en-US"/>
          </a:p>
        </p:txBody>
      </p:sp>
      <p:sp>
        <p:nvSpPr>
          <p:cNvPr id="29" name="Line 13"/>
          <p:cNvSpPr>
            <a:spLocks noChangeShapeType="1"/>
          </p:cNvSpPr>
          <p:nvPr/>
        </p:nvSpPr>
        <p:spPr bwMode="auto">
          <a:xfrm flipV="1">
            <a:off x="6029739" y="2278685"/>
            <a:ext cx="990600" cy="4572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 name="Line 14"/>
          <p:cNvSpPr>
            <a:spLocks noChangeShapeType="1"/>
          </p:cNvSpPr>
          <p:nvPr/>
        </p:nvSpPr>
        <p:spPr bwMode="auto">
          <a:xfrm>
            <a:off x="6029739" y="5021885"/>
            <a:ext cx="990600" cy="533400"/>
          </a:xfrm>
          <a:prstGeom prst="line">
            <a:avLst/>
          </a:prstGeom>
          <a:noFill/>
          <a:ln w="19050"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1" name="Text Box 15"/>
          <p:cNvSpPr txBox="1">
            <a:spLocks noChangeArrowheads="1"/>
          </p:cNvSpPr>
          <p:nvPr/>
        </p:nvSpPr>
        <p:spPr bwMode="auto">
          <a:xfrm>
            <a:off x="6563139" y="1924673"/>
            <a:ext cx="202401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algn="ctr"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algn="ctr"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algn="ctr"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algn="ctr" eaLnBrk="0" fontAlgn="base" hangingPunct="0">
              <a:spcBef>
                <a:spcPct val="0"/>
              </a:spcBef>
              <a:spcAft>
                <a:spcPct val="0"/>
              </a:spcAft>
              <a:defRPr sz="2400">
                <a:solidFill>
                  <a:schemeClr val="tx1"/>
                </a:solidFill>
                <a:latin typeface="Comic Sans MS" charset="0"/>
                <a:ea typeface="ＭＳ Ｐゴシック" charset="0"/>
              </a:defRPr>
            </a:lvl9pPr>
          </a:lstStyle>
          <a:p>
            <a:pPr algn="l"/>
            <a:r>
              <a:rPr lang="en-US" sz="1600" dirty="0">
                <a:solidFill>
                  <a:srgbClr val="CC0000"/>
                </a:solidFill>
              </a:rPr>
              <a:t>Secondary Storage</a:t>
            </a:r>
            <a:endParaRPr lang="en-US" sz="1600" dirty="0"/>
          </a:p>
        </p:txBody>
      </p:sp>
    </p:spTree>
    <p:extLst>
      <p:ext uri="{BB962C8B-B14F-4D97-AF65-F5344CB8AC3E}">
        <p14:creationId xmlns:p14="http://schemas.microsoft.com/office/powerpoint/2010/main" val="755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Neat VM Tricks</a:t>
            </a:r>
          </a:p>
        </p:txBody>
      </p:sp>
      <p:sp>
        <p:nvSpPr>
          <p:cNvPr id="3" name="Content Placeholder 2"/>
          <p:cNvSpPr>
            <a:spLocks noGrp="1"/>
          </p:cNvSpPr>
          <p:nvPr>
            <p:ph idx="1"/>
          </p:nvPr>
        </p:nvSpPr>
        <p:spPr/>
        <p:txBody>
          <a:bodyPr/>
          <a:lstStyle/>
          <a:p>
            <a:r>
              <a:rPr lang="en-US" dirty="0"/>
              <a:t>Demand zeroing</a:t>
            </a:r>
          </a:p>
          <a:p>
            <a:pPr lvl="1"/>
            <a:r>
              <a:rPr lang="en-US" dirty="0"/>
              <a:t>Zero one page only if it is accessed</a:t>
            </a:r>
          </a:p>
          <a:p>
            <a:r>
              <a:rPr lang="en-US" dirty="0"/>
              <a:t>Copy-on-write (COW)</a:t>
            </a:r>
          </a:p>
          <a:p>
            <a:pPr lvl="1"/>
            <a:r>
              <a:rPr lang="en-US" dirty="0"/>
              <a:t>Copy one page only if it is written</a:t>
            </a:r>
          </a:p>
          <a:p>
            <a:pPr lvl="1"/>
            <a:r>
              <a:rPr lang="en-US" dirty="0"/>
              <a:t>For copying pages that are rarely changed</a:t>
            </a:r>
          </a:p>
          <a:p>
            <a:pPr lvl="1"/>
            <a:r>
              <a:rPr lang="en-US" dirty="0"/>
              <a:t>On process creation</a:t>
            </a:r>
          </a:p>
          <a:p>
            <a:endParaRPr lang="en-US" dirty="0"/>
          </a:p>
          <a:p>
            <a:r>
              <a:rPr lang="en-US" dirty="0"/>
              <a:t>Not everything discussed is implemented in VMS</a:t>
            </a:r>
          </a:p>
          <a:p>
            <a:r>
              <a:rPr lang="en-US" dirty="0"/>
              <a:t>Everything discussed could have alternatives</a:t>
            </a:r>
          </a:p>
        </p:txBody>
      </p:sp>
    </p:spTree>
    <p:extLst>
      <p:ext uri="{BB962C8B-B14F-4D97-AF65-F5344CB8AC3E}">
        <p14:creationId xmlns:p14="http://schemas.microsoft.com/office/powerpoint/2010/main" val="183089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Trends</a:t>
            </a:r>
          </a:p>
        </p:txBody>
      </p:sp>
      <p:sp>
        <p:nvSpPr>
          <p:cNvPr id="3" name="Content Placeholder 2"/>
          <p:cNvSpPr>
            <a:spLocks noGrp="1"/>
          </p:cNvSpPr>
          <p:nvPr>
            <p:ph idx="1"/>
          </p:nvPr>
        </p:nvSpPr>
        <p:spPr/>
        <p:txBody>
          <a:bodyPr/>
          <a:lstStyle/>
          <a:p>
            <a:r>
              <a:rPr lang="en-US" dirty="0"/>
              <a:t>The future:</a:t>
            </a:r>
          </a:p>
          <a:p>
            <a:pPr lvl="1"/>
            <a:r>
              <a:rPr lang="en-US" dirty="0"/>
              <a:t>same speed</a:t>
            </a:r>
          </a:p>
          <a:p>
            <a:pPr lvl="1"/>
            <a:r>
              <a:rPr lang="en-US" dirty="0"/>
              <a:t>more cores</a:t>
            </a:r>
          </a:p>
          <a:p>
            <a:endParaRPr lang="en-US" dirty="0"/>
          </a:p>
          <a:p>
            <a:r>
              <a:rPr lang="en-US" dirty="0"/>
              <a:t>Faster programs =&gt; concurrent execution</a:t>
            </a:r>
          </a:p>
          <a:p>
            <a:endParaRPr lang="en-US" dirty="0"/>
          </a:p>
          <a:p>
            <a:r>
              <a:rPr lang="en-US" dirty="0"/>
              <a:t>Write applications that fully utilize many CPUs …</a:t>
            </a:r>
          </a:p>
        </p:txBody>
      </p:sp>
    </p:spTree>
    <p:extLst>
      <p:ext uri="{BB962C8B-B14F-4D97-AF65-F5344CB8AC3E}">
        <p14:creationId xmlns:p14="http://schemas.microsoft.com/office/powerpoint/2010/main" val="88346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a:t>
            </a:r>
          </a:p>
        </p:txBody>
      </p:sp>
      <p:sp>
        <p:nvSpPr>
          <p:cNvPr id="3" name="Content Placeholder 2"/>
          <p:cNvSpPr>
            <a:spLocks noGrp="1"/>
          </p:cNvSpPr>
          <p:nvPr>
            <p:ph idx="1"/>
          </p:nvPr>
        </p:nvSpPr>
        <p:spPr/>
        <p:txBody>
          <a:bodyPr>
            <a:normAutofit/>
          </a:bodyPr>
          <a:lstStyle/>
          <a:p>
            <a:r>
              <a:rPr lang="en-US" dirty="0"/>
              <a:t>Build applications from many communicating processes</a:t>
            </a:r>
          </a:p>
          <a:p>
            <a:pPr lvl="1"/>
            <a:r>
              <a:rPr lang="en-US" dirty="0"/>
              <a:t>like Chrome (process per tab)</a:t>
            </a:r>
          </a:p>
          <a:p>
            <a:pPr lvl="1"/>
            <a:r>
              <a:rPr lang="en-US" dirty="0"/>
              <a:t>communicate via pipe() or similar</a:t>
            </a:r>
          </a:p>
          <a:p>
            <a:r>
              <a:rPr lang="en-US" dirty="0"/>
              <a:t>Pros/cons?</a:t>
            </a:r>
          </a:p>
          <a:p>
            <a:pPr lvl="1"/>
            <a:r>
              <a:rPr lang="en-US" dirty="0"/>
              <a:t>don’t need new abstractions</a:t>
            </a:r>
          </a:p>
          <a:p>
            <a:pPr lvl="1"/>
            <a:r>
              <a:rPr lang="en-US" dirty="0"/>
              <a:t>cumbersome programming</a:t>
            </a:r>
          </a:p>
          <a:p>
            <a:pPr lvl="1"/>
            <a:r>
              <a:rPr lang="en-US" dirty="0"/>
              <a:t>copying overheads</a:t>
            </a:r>
          </a:p>
          <a:p>
            <a:pPr lvl="1"/>
            <a:r>
              <a:rPr lang="en-US" dirty="0"/>
              <a:t>expensive context switching</a:t>
            </a:r>
          </a:p>
        </p:txBody>
      </p:sp>
    </p:spTree>
    <p:extLst>
      <p:ext uri="{BB962C8B-B14F-4D97-AF65-F5344CB8AC3E}">
        <p14:creationId xmlns:p14="http://schemas.microsoft.com/office/powerpoint/2010/main" val="180368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a:t>
            </a:r>
          </a:p>
        </p:txBody>
      </p:sp>
      <p:sp>
        <p:nvSpPr>
          <p:cNvPr id="3" name="Content Placeholder 2"/>
          <p:cNvSpPr>
            <a:spLocks noGrp="1"/>
          </p:cNvSpPr>
          <p:nvPr>
            <p:ph idx="1"/>
          </p:nvPr>
        </p:nvSpPr>
        <p:spPr/>
        <p:txBody>
          <a:bodyPr>
            <a:normAutofit/>
          </a:bodyPr>
          <a:lstStyle/>
          <a:p>
            <a:r>
              <a:rPr lang="en-US" dirty="0"/>
              <a:t>New abstraction: the thread.</a:t>
            </a:r>
          </a:p>
          <a:p>
            <a:r>
              <a:rPr lang="en-US" dirty="0"/>
              <a:t>Threads are just like processes, but they share the address space</a:t>
            </a:r>
          </a:p>
          <a:p>
            <a:pPr lvl="1"/>
            <a:r>
              <a:rPr lang="en-US" altLang="zh-CN" dirty="0"/>
              <a:t>Same page table</a:t>
            </a:r>
          </a:p>
          <a:p>
            <a:pPr lvl="1"/>
            <a:r>
              <a:rPr lang="en-US" dirty="0"/>
              <a:t>Same code segment, but different IP</a:t>
            </a:r>
          </a:p>
          <a:p>
            <a:pPr lvl="1"/>
            <a:r>
              <a:rPr lang="en-US" dirty="0"/>
              <a:t>Same heap</a:t>
            </a:r>
          </a:p>
          <a:p>
            <a:r>
              <a:rPr lang="en-US" dirty="0"/>
              <a:t>Thread control block</a:t>
            </a:r>
          </a:p>
          <a:p>
            <a:pPr lvl="1"/>
            <a:r>
              <a:rPr lang="en-US" dirty="0"/>
              <a:t>Different stacks, also used for thread-local storage</a:t>
            </a:r>
          </a:p>
          <a:p>
            <a:pPr lvl="1"/>
            <a:r>
              <a:rPr lang="en-US" dirty="0"/>
              <a:t>Different registers</a:t>
            </a:r>
          </a:p>
        </p:txBody>
      </p:sp>
    </p:spTree>
    <p:extLst>
      <p:ext uri="{BB962C8B-B14F-4D97-AF65-F5344CB8AC3E}">
        <p14:creationId xmlns:p14="http://schemas.microsoft.com/office/powerpoint/2010/main" val="3553120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vs. Processes</a:t>
            </a:r>
          </a:p>
        </p:txBody>
      </p:sp>
      <p:sp>
        <p:nvSpPr>
          <p:cNvPr id="3" name="Content Placeholder 2"/>
          <p:cNvSpPr>
            <a:spLocks noGrp="1"/>
          </p:cNvSpPr>
          <p:nvPr>
            <p:ph idx="1"/>
          </p:nvPr>
        </p:nvSpPr>
        <p:spPr>
          <a:xfrm>
            <a:off x="628650" y="1449106"/>
            <a:ext cx="7886700" cy="4884457"/>
          </a:xfrm>
        </p:spPr>
        <p:txBody>
          <a:bodyPr>
            <a:normAutofit/>
          </a:bodyPr>
          <a:lstStyle/>
          <a:p>
            <a:r>
              <a:rPr lang="en-US" dirty="0"/>
              <a:t>Advantages of multi-threading over multi-processes</a:t>
            </a:r>
          </a:p>
          <a:p>
            <a:pPr lvl="1"/>
            <a:r>
              <a:rPr lang="en-US" dirty="0"/>
              <a:t>Far less time to create/terminate thread than process</a:t>
            </a:r>
          </a:p>
          <a:p>
            <a:r>
              <a:rPr lang="en-US" dirty="0"/>
              <a:t>Context switch is quicker between threads of the same process</a:t>
            </a:r>
          </a:p>
          <a:p>
            <a:r>
              <a:rPr lang="en-US" dirty="0"/>
              <a:t>Communication between threads of the same process is more efficient </a:t>
            </a:r>
          </a:p>
          <a:p>
            <a:pPr lvl="1"/>
            <a:r>
              <a:rPr lang="en-US" dirty="0"/>
              <a:t>Through shared memory</a:t>
            </a:r>
          </a:p>
          <a:p>
            <a:endParaRPr lang="en-US" dirty="0"/>
          </a:p>
        </p:txBody>
      </p:sp>
    </p:spTree>
    <p:extLst>
      <p:ext uri="{BB962C8B-B14F-4D97-AF65-F5344CB8AC3E}">
        <p14:creationId xmlns:p14="http://schemas.microsoft.com/office/powerpoint/2010/main" val="3482477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and Not-Shared</a:t>
            </a:r>
          </a:p>
        </p:txBody>
      </p:sp>
      <p:sp>
        <p:nvSpPr>
          <p:cNvPr id="3" name="Content Placeholder 2"/>
          <p:cNvSpPr>
            <a:spLocks noGrp="1"/>
          </p:cNvSpPr>
          <p:nvPr>
            <p:ph idx="1"/>
          </p:nvPr>
        </p:nvSpPr>
        <p:spPr/>
        <p:txBody>
          <a:bodyPr>
            <a:normAutofit lnSpcReduction="10000"/>
          </a:bodyPr>
          <a:lstStyle/>
          <a:p>
            <a:r>
              <a:rPr lang="en-US" dirty="0"/>
              <a:t>All threads of a process share resources</a:t>
            </a:r>
          </a:p>
          <a:p>
            <a:pPr lvl="1"/>
            <a:r>
              <a:rPr lang="en-US" dirty="0"/>
              <a:t>Memory address space: global data, code, heap … </a:t>
            </a:r>
          </a:p>
          <a:p>
            <a:pPr lvl="1"/>
            <a:r>
              <a:rPr lang="en-US" dirty="0"/>
              <a:t>Open files, network sockets, other I/O resources</a:t>
            </a:r>
          </a:p>
          <a:p>
            <a:pPr lvl="1"/>
            <a:r>
              <a:rPr lang="en-US" dirty="0"/>
              <a:t>User-id</a:t>
            </a:r>
          </a:p>
          <a:p>
            <a:pPr lvl="1"/>
            <a:r>
              <a:rPr lang="en-US" dirty="0"/>
              <a:t>IPC facilities</a:t>
            </a:r>
          </a:p>
          <a:p>
            <a:endParaRPr lang="en-US" dirty="0"/>
          </a:p>
          <a:p>
            <a:r>
              <a:rPr lang="en-US" dirty="0"/>
              <a:t>Private state of each thread:</a:t>
            </a:r>
          </a:p>
          <a:p>
            <a:pPr lvl="1"/>
            <a:r>
              <a:rPr lang="en-US" dirty="0"/>
              <a:t>Execution state: running, ready, blocked, etc..</a:t>
            </a:r>
          </a:p>
          <a:p>
            <a:pPr lvl="1"/>
            <a:r>
              <a:rPr lang="en-US" dirty="0"/>
              <a:t>Execution context: Program Counter, Stack Pointer, other user-level registers</a:t>
            </a:r>
          </a:p>
          <a:p>
            <a:pPr lvl="1"/>
            <a:r>
              <a:rPr lang="en-US" dirty="0"/>
              <a:t>Per-thread stack</a:t>
            </a:r>
          </a:p>
          <a:p>
            <a:endParaRPr lang="en-US" dirty="0"/>
          </a:p>
        </p:txBody>
      </p:sp>
    </p:spTree>
    <p:extLst>
      <p:ext uri="{BB962C8B-B14F-4D97-AF65-F5344CB8AC3E}">
        <p14:creationId xmlns:p14="http://schemas.microsoft.com/office/powerpoint/2010/main" val="2617282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l="517" t="9746" r="996" b="10089"/>
          <a:stretch>
            <a:fillRect/>
          </a:stretch>
        </p:blipFill>
        <p:spPr bwMode="auto">
          <a:xfrm>
            <a:off x="850433" y="834745"/>
            <a:ext cx="7737475" cy="4722812"/>
          </a:xfrm>
          <a:prstGeom prst="rect">
            <a:avLst/>
          </a:prstGeom>
          <a:noFill/>
          <a:ln w="38100" cmpd="dbl">
            <a:noFill/>
            <a:miter lim="800000"/>
            <a:headEnd/>
            <a:tailEnd/>
          </a:ln>
        </p:spPr>
      </p:pic>
    </p:spTree>
    <p:extLst>
      <p:ext uri="{BB962C8B-B14F-4D97-AF65-F5344CB8AC3E}">
        <p14:creationId xmlns:p14="http://schemas.microsoft.com/office/powerpoint/2010/main" val="154730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Grp="1" noChangeAspect="1"/>
          </p:cNvGraphicFramePr>
          <p:nvPr>
            <p:ph idx="1"/>
            <p:extLst>
              <p:ext uri="{D42A27DB-BD31-4B8C-83A1-F6EECF244321}">
                <p14:modId xmlns:p14="http://schemas.microsoft.com/office/powerpoint/2010/main" val="1125960747"/>
              </p:ext>
            </p:extLst>
          </p:nvPr>
        </p:nvGraphicFramePr>
        <p:xfrm>
          <a:off x="513229" y="558521"/>
          <a:ext cx="8318500" cy="5000625"/>
        </p:xfrm>
        <a:graphic>
          <a:graphicData uri="http://schemas.openxmlformats.org/presentationml/2006/ole">
            <mc:AlternateContent xmlns:mc="http://schemas.openxmlformats.org/markup-compatibility/2006">
              <mc:Choice xmlns:v="urn:schemas-microsoft-com:vml" Requires="v">
                <p:oleObj spid="_x0000_s2111" name="Photo Editor Photo" r:id="rId3" imgW="12361905" imgH="6771429" progId="">
                  <p:embed/>
                </p:oleObj>
              </mc:Choice>
              <mc:Fallback>
                <p:oleObj name="Photo Editor Photo" r:id="rId3" imgW="12361905" imgH="67714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29" y="558521"/>
                        <a:ext cx="8318500" cy="500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3439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Address Space</a:t>
            </a:r>
          </a:p>
        </p:txBody>
      </p:sp>
      <p:sp>
        <p:nvSpPr>
          <p:cNvPr id="4" name="Rectangle 3"/>
          <p:cNvSpPr txBox="1">
            <a:spLocks noChangeArrowheads="1"/>
          </p:cNvSpPr>
          <p:nvPr/>
        </p:nvSpPr>
        <p:spPr>
          <a:xfrm>
            <a:off x="579438" y="5867400"/>
            <a:ext cx="3916362" cy="533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None/>
            </a:pPr>
            <a:r>
              <a:rPr lang="en-US" sz="2000">
                <a:latin typeface="Helvetica" charset="0"/>
              </a:rPr>
              <a:t>single threaded address space</a:t>
            </a:r>
            <a:endParaRPr lang="en-US" sz="2000" dirty="0">
              <a:latin typeface="Helvetica" charset="0"/>
            </a:endParaRPr>
          </a:p>
        </p:txBody>
      </p:sp>
      <p:sp>
        <p:nvSpPr>
          <p:cNvPr id="5" name="Rectangle 4"/>
          <p:cNvSpPr>
            <a:spLocks noChangeArrowheads="1"/>
          </p:cNvSpPr>
          <p:nvPr/>
        </p:nvSpPr>
        <p:spPr bwMode="auto">
          <a:xfrm>
            <a:off x="1524000" y="1371600"/>
            <a:ext cx="1828800" cy="762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kernel space</a:t>
            </a:r>
          </a:p>
        </p:txBody>
      </p:sp>
      <p:sp>
        <p:nvSpPr>
          <p:cNvPr id="6" name="Rectangle 5"/>
          <p:cNvSpPr>
            <a:spLocks noChangeArrowheads="1"/>
          </p:cNvSpPr>
          <p:nvPr/>
        </p:nvSpPr>
        <p:spPr bwMode="auto">
          <a:xfrm>
            <a:off x="1524000" y="52578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code</a:t>
            </a:r>
          </a:p>
        </p:txBody>
      </p:sp>
      <p:sp>
        <p:nvSpPr>
          <p:cNvPr id="7" name="Rectangle 6"/>
          <p:cNvSpPr>
            <a:spLocks noChangeArrowheads="1"/>
          </p:cNvSpPr>
          <p:nvPr/>
        </p:nvSpPr>
        <p:spPr bwMode="auto">
          <a:xfrm>
            <a:off x="1524000" y="48768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data</a:t>
            </a:r>
          </a:p>
        </p:txBody>
      </p:sp>
      <p:sp>
        <p:nvSpPr>
          <p:cNvPr id="8" name="Rectangle 7"/>
          <p:cNvSpPr>
            <a:spLocks noChangeArrowheads="1"/>
          </p:cNvSpPr>
          <p:nvPr/>
        </p:nvSpPr>
        <p:spPr bwMode="auto">
          <a:xfrm>
            <a:off x="1524000" y="44958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heap</a:t>
            </a:r>
          </a:p>
        </p:txBody>
      </p:sp>
      <p:sp>
        <p:nvSpPr>
          <p:cNvPr id="9" name="Rectangle 8"/>
          <p:cNvSpPr>
            <a:spLocks noChangeArrowheads="1"/>
          </p:cNvSpPr>
          <p:nvPr/>
        </p:nvSpPr>
        <p:spPr bwMode="auto">
          <a:xfrm>
            <a:off x="1524000" y="21336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stack</a:t>
            </a:r>
          </a:p>
        </p:txBody>
      </p:sp>
      <p:sp>
        <p:nvSpPr>
          <p:cNvPr id="10" name="Rectangle 9"/>
          <p:cNvSpPr>
            <a:spLocks noChangeArrowheads="1"/>
          </p:cNvSpPr>
          <p:nvPr/>
        </p:nvSpPr>
        <p:spPr bwMode="auto">
          <a:xfrm>
            <a:off x="1524000" y="2514600"/>
            <a:ext cx="1828800" cy="19812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endParaRPr lang="en-US" sz="1600">
              <a:latin typeface="Arial" charset="0"/>
            </a:endParaRPr>
          </a:p>
        </p:txBody>
      </p:sp>
      <p:sp>
        <p:nvSpPr>
          <p:cNvPr id="11" name="Line 10"/>
          <p:cNvSpPr>
            <a:spLocks noChangeShapeType="1"/>
          </p:cNvSpPr>
          <p:nvPr/>
        </p:nvSpPr>
        <p:spPr bwMode="auto">
          <a:xfrm>
            <a:off x="2438400" y="2514600"/>
            <a:ext cx="0" cy="4572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12" name="Line 11"/>
          <p:cNvSpPr>
            <a:spLocks noChangeShapeType="1"/>
          </p:cNvSpPr>
          <p:nvPr/>
        </p:nvSpPr>
        <p:spPr bwMode="auto">
          <a:xfrm flipV="1">
            <a:off x="2438400" y="4038600"/>
            <a:ext cx="0" cy="4572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13" name="Rectangle 12"/>
          <p:cNvSpPr>
            <a:spLocks noChangeArrowheads="1"/>
          </p:cNvSpPr>
          <p:nvPr/>
        </p:nvSpPr>
        <p:spPr bwMode="auto">
          <a:xfrm>
            <a:off x="5410200" y="1371600"/>
            <a:ext cx="1828800" cy="762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kernel space</a:t>
            </a:r>
          </a:p>
        </p:txBody>
      </p:sp>
      <p:sp>
        <p:nvSpPr>
          <p:cNvPr id="14" name="Rectangle 13"/>
          <p:cNvSpPr>
            <a:spLocks noChangeArrowheads="1"/>
          </p:cNvSpPr>
          <p:nvPr/>
        </p:nvSpPr>
        <p:spPr bwMode="auto">
          <a:xfrm>
            <a:off x="5410200" y="5257800"/>
            <a:ext cx="1828800" cy="381000"/>
          </a:xfrm>
          <a:prstGeom prst="rect">
            <a:avLst/>
          </a:prstGeom>
          <a:solidFill>
            <a:schemeClr val="hlink"/>
          </a:solid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code</a:t>
            </a:r>
          </a:p>
        </p:txBody>
      </p:sp>
      <p:sp>
        <p:nvSpPr>
          <p:cNvPr id="15" name="Rectangle 14"/>
          <p:cNvSpPr>
            <a:spLocks noChangeArrowheads="1"/>
          </p:cNvSpPr>
          <p:nvPr/>
        </p:nvSpPr>
        <p:spPr bwMode="auto">
          <a:xfrm>
            <a:off x="5410200" y="4876800"/>
            <a:ext cx="1828800" cy="381000"/>
          </a:xfrm>
          <a:prstGeom prst="rect">
            <a:avLst/>
          </a:prstGeom>
          <a:solidFill>
            <a:schemeClr val="hlink"/>
          </a:solid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data</a:t>
            </a:r>
          </a:p>
        </p:txBody>
      </p:sp>
      <p:sp>
        <p:nvSpPr>
          <p:cNvPr id="16" name="Rectangle 15"/>
          <p:cNvSpPr>
            <a:spLocks noChangeArrowheads="1"/>
          </p:cNvSpPr>
          <p:nvPr/>
        </p:nvSpPr>
        <p:spPr bwMode="auto">
          <a:xfrm>
            <a:off x="5410200" y="4495800"/>
            <a:ext cx="1828800" cy="381000"/>
          </a:xfrm>
          <a:prstGeom prst="rect">
            <a:avLst/>
          </a:prstGeom>
          <a:solidFill>
            <a:schemeClr val="hlink"/>
          </a:solid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heap</a:t>
            </a:r>
          </a:p>
        </p:txBody>
      </p:sp>
      <p:sp>
        <p:nvSpPr>
          <p:cNvPr id="17" name="Rectangle 16"/>
          <p:cNvSpPr>
            <a:spLocks noChangeArrowheads="1"/>
          </p:cNvSpPr>
          <p:nvPr/>
        </p:nvSpPr>
        <p:spPr bwMode="auto">
          <a:xfrm>
            <a:off x="5410200" y="21336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thread 1 stack</a:t>
            </a:r>
          </a:p>
        </p:txBody>
      </p:sp>
      <p:sp>
        <p:nvSpPr>
          <p:cNvPr id="18" name="Rectangle 17"/>
          <p:cNvSpPr>
            <a:spLocks noChangeArrowheads="1"/>
          </p:cNvSpPr>
          <p:nvPr/>
        </p:nvSpPr>
        <p:spPr bwMode="auto">
          <a:xfrm>
            <a:off x="5410200" y="2514600"/>
            <a:ext cx="1828800" cy="19812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endParaRPr lang="en-US" sz="1600">
              <a:latin typeface="Arial" charset="0"/>
            </a:endParaRPr>
          </a:p>
        </p:txBody>
      </p:sp>
      <p:sp>
        <p:nvSpPr>
          <p:cNvPr id="19" name="Line 18"/>
          <p:cNvSpPr>
            <a:spLocks noChangeShapeType="1"/>
          </p:cNvSpPr>
          <p:nvPr/>
        </p:nvSpPr>
        <p:spPr bwMode="auto">
          <a:xfrm>
            <a:off x="6324600" y="2514600"/>
            <a:ext cx="0" cy="2286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20" name="Rectangle 19"/>
          <p:cNvSpPr>
            <a:spLocks noChangeArrowheads="1"/>
          </p:cNvSpPr>
          <p:nvPr/>
        </p:nvSpPr>
        <p:spPr bwMode="auto">
          <a:xfrm>
            <a:off x="5410200" y="28194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thread 2 stack</a:t>
            </a:r>
          </a:p>
        </p:txBody>
      </p:sp>
      <p:sp>
        <p:nvSpPr>
          <p:cNvPr id="21" name="Rectangle 20"/>
          <p:cNvSpPr>
            <a:spLocks noChangeArrowheads="1"/>
          </p:cNvSpPr>
          <p:nvPr/>
        </p:nvSpPr>
        <p:spPr bwMode="auto">
          <a:xfrm>
            <a:off x="5410200" y="3581400"/>
            <a:ext cx="1828800" cy="381000"/>
          </a:xfrm>
          <a:prstGeom prst="rect">
            <a:avLst/>
          </a:prstGeom>
          <a:noFill/>
          <a:ln w="19050">
            <a:solidFill>
              <a:schemeClr val="tx1"/>
            </a:solidFill>
            <a:miter lim="800000"/>
            <a:headEnd type="none" w="sm" len="sm"/>
            <a:tailEnd type="none" w="sm" len="sm"/>
          </a:ln>
        </p:spPr>
        <p:txBody>
          <a:bodyPr wrap="none" anchor="ctr">
            <a:prstTxWarp prst="textNoShape">
              <a:avLst/>
            </a:prstTxWarp>
          </a:bodyPr>
          <a:lstStyle/>
          <a:p>
            <a:r>
              <a:rPr lang="en-US" sz="1600">
                <a:latin typeface="Arial" charset="0"/>
              </a:rPr>
              <a:t>thread 3 stack</a:t>
            </a:r>
          </a:p>
        </p:txBody>
      </p:sp>
      <p:sp>
        <p:nvSpPr>
          <p:cNvPr id="22" name="Line 21"/>
          <p:cNvSpPr>
            <a:spLocks noChangeShapeType="1"/>
          </p:cNvSpPr>
          <p:nvPr/>
        </p:nvSpPr>
        <p:spPr bwMode="auto">
          <a:xfrm>
            <a:off x="6324600" y="3200400"/>
            <a:ext cx="0" cy="2286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23" name="Line 22"/>
          <p:cNvSpPr>
            <a:spLocks noChangeShapeType="1"/>
          </p:cNvSpPr>
          <p:nvPr/>
        </p:nvSpPr>
        <p:spPr bwMode="auto">
          <a:xfrm>
            <a:off x="6324600" y="3962400"/>
            <a:ext cx="0" cy="2286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24" name="Line 23"/>
          <p:cNvSpPr>
            <a:spLocks noChangeShapeType="1"/>
          </p:cNvSpPr>
          <p:nvPr/>
        </p:nvSpPr>
        <p:spPr bwMode="auto">
          <a:xfrm flipV="1">
            <a:off x="6324600" y="4267200"/>
            <a:ext cx="0" cy="228600"/>
          </a:xfrm>
          <a:prstGeom prst="line">
            <a:avLst/>
          </a:prstGeom>
          <a:noFill/>
          <a:ln w="19050">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25" name="Line 24"/>
          <p:cNvSpPr>
            <a:spLocks noChangeShapeType="1"/>
          </p:cNvSpPr>
          <p:nvPr/>
        </p:nvSpPr>
        <p:spPr bwMode="auto">
          <a:xfrm flipH="1">
            <a:off x="7086600" y="4419600"/>
            <a:ext cx="533400" cy="304800"/>
          </a:xfrm>
          <a:prstGeom prst="line">
            <a:avLst/>
          </a:prstGeom>
          <a:noFill/>
          <a:ln w="28575">
            <a:solidFill>
              <a:schemeClr val="tx1"/>
            </a:solidFill>
            <a:miter lim="800000"/>
            <a:headEnd type="none" w="sm" len="sm"/>
            <a:tailEnd type="stealth" w="lg" len="lg"/>
          </a:ln>
        </p:spPr>
        <p:txBody>
          <a:bodyPr wrap="none" anchor="ctr">
            <a:prstTxWarp prst="textNoShape">
              <a:avLst/>
            </a:prstTxWarp>
          </a:bodyPr>
          <a:lstStyle/>
          <a:p>
            <a:endParaRPr lang="en-US"/>
          </a:p>
        </p:txBody>
      </p:sp>
      <p:sp>
        <p:nvSpPr>
          <p:cNvPr id="26" name="Text Box 25"/>
          <p:cNvSpPr txBox="1">
            <a:spLocks noChangeArrowheads="1"/>
          </p:cNvSpPr>
          <p:nvPr/>
        </p:nvSpPr>
        <p:spPr bwMode="auto">
          <a:xfrm>
            <a:off x="7604125" y="4227513"/>
            <a:ext cx="1158875" cy="915987"/>
          </a:xfrm>
          <a:prstGeom prst="rect">
            <a:avLst/>
          </a:prstGeom>
          <a:noFill/>
          <a:ln w="9525">
            <a:noFill/>
            <a:miter lim="800000"/>
            <a:headEnd type="none" w="sm" len="sm"/>
            <a:tailEnd type="none" w="sm" len="sm"/>
          </a:ln>
        </p:spPr>
        <p:txBody>
          <a:bodyPr>
            <a:prstTxWarp prst="textNoShape">
              <a:avLst/>
            </a:prstTxWarp>
            <a:spAutoFit/>
          </a:bodyPr>
          <a:lstStyle/>
          <a:p>
            <a:pPr algn="l"/>
            <a:r>
              <a:rPr lang="en-US" sz="1800">
                <a:latin typeface="Arial" charset="0"/>
              </a:rPr>
              <a:t>shared  among threads</a:t>
            </a:r>
          </a:p>
        </p:txBody>
      </p:sp>
      <p:sp>
        <p:nvSpPr>
          <p:cNvPr id="27" name="Rectangle 26"/>
          <p:cNvSpPr>
            <a:spLocks noChangeArrowheads="1"/>
          </p:cNvSpPr>
          <p:nvPr/>
        </p:nvSpPr>
        <p:spPr bwMode="auto">
          <a:xfrm>
            <a:off x="4694238" y="5867400"/>
            <a:ext cx="3763962" cy="533400"/>
          </a:xfrm>
          <a:prstGeom prst="rect">
            <a:avLst/>
          </a:prstGeom>
          <a:noFill/>
          <a:ln w="9525">
            <a:noFill/>
            <a:miter lim="800000"/>
            <a:headEnd/>
            <a:tailEnd/>
          </a:ln>
        </p:spPr>
        <p:txBody>
          <a:bodyPr>
            <a:prstTxWarp prst="textNoShape">
              <a:avLst/>
            </a:prstTxWarp>
          </a:bodyPr>
          <a:lstStyle/>
          <a:p>
            <a:pPr marL="292100" indent="-292100" algn="l">
              <a:lnSpc>
                <a:spcPts val="2400"/>
              </a:lnSpc>
              <a:spcBef>
                <a:spcPts val="600"/>
              </a:spcBef>
              <a:spcAft>
                <a:spcPts val="400"/>
              </a:spcAft>
              <a:buClr>
                <a:schemeClr val="tx1"/>
              </a:buClr>
              <a:buFont typeface="Wingdings" charset="2"/>
              <a:buNone/>
            </a:pPr>
            <a:r>
              <a:rPr lang="en-US" sz="2000" dirty="0"/>
              <a:t>multi-threaded address space</a:t>
            </a:r>
          </a:p>
        </p:txBody>
      </p:sp>
    </p:spTree>
    <p:extLst>
      <p:ext uri="{BB962C8B-B14F-4D97-AF65-F5344CB8AC3E}">
        <p14:creationId xmlns:p14="http://schemas.microsoft.com/office/powerpoint/2010/main" val="229172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a:t>
            </a:r>
          </a:p>
        </p:txBody>
      </p:sp>
      <p:sp>
        <p:nvSpPr>
          <p:cNvPr id="3" name="Content Placeholder 2"/>
          <p:cNvSpPr>
            <a:spLocks noGrp="1"/>
          </p:cNvSpPr>
          <p:nvPr>
            <p:ph idx="1"/>
          </p:nvPr>
        </p:nvSpPr>
        <p:spPr/>
        <p:txBody>
          <a:bodyPr>
            <a:normAutofit/>
          </a:bodyPr>
          <a:lstStyle/>
          <a:p>
            <a:r>
              <a:rPr lang="en-US" dirty="0"/>
              <a:t>In single threaded systems, a process is:</a:t>
            </a:r>
          </a:p>
          <a:p>
            <a:pPr lvl="1"/>
            <a:r>
              <a:rPr lang="en-US" dirty="0"/>
              <a:t>Resource owner: memory address space, files, I/O resources </a:t>
            </a:r>
          </a:p>
          <a:p>
            <a:pPr lvl="1"/>
            <a:r>
              <a:rPr lang="en-US" dirty="0"/>
              <a:t>Scheduling/execution unit: execution state/context, dispatch unit</a:t>
            </a:r>
          </a:p>
          <a:p>
            <a:r>
              <a:rPr lang="en-US" dirty="0"/>
              <a:t>Multithreaded systems</a:t>
            </a:r>
          </a:p>
          <a:p>
            <a:pPr lvl="1"/>
            <a:r>
              <a:rPr lang="en-US" dirty="0"/>
              <a:t>Separation of resource ownership &amp; execution unit</a:t>
            </a:r>
          </a:p>
          <a:p>
            <a:pPr lvl="1"/>
            <a:r>
              <a:rPr lang="en-US" dirty="0"/>
              <a:t>A thread is unit of execution, scheduling and dispatching</a:t>
            </a:r>
          </a:p>
          <a:p>
            <a:pPr lvl="1"/>
            <a:r>
              <a:rPr lang="en-US" dirty="0"/>
              <a:t>A process is a container of resources, and a collection of threads</a:t>
            </a:r>
          </a:p>
          <a:p>
            <a:endParaRPr lang="en-US" dirty="0"/>
          </a:p>
        </p:txBody>
      </p:sp>
    </p:spTree>
    <p:extLst>
      <p:ext uri="{BB962C8B-B14F-4D97-AF65-F5344CB8AC3E}">
        <p14:creationId xmlns:p14="http://schemas.microsoft.com/office/powerpoint/2010/main" val="119236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Page Fault</a:t>
            </a:r>
          </a:p>
        </p:txBody>
      </p:sp>
      <p:sp>
        <p:nvSpPr>
          <p:cNvPr id="3" name="Content Placeholder 2"/>
          <p:cNvSpPr>
            <a:spLocks noGrp="1"/>
          </p:cNvSpPr>
          <p:nvPr>
            <p:ph idx="1"/>
          </p:nvPr>
        </p:nvSpPr>
        <p:spPr/>
        <p:txBody>
          <a:bodyPr/>
          <a:lstStyle/>
          <a:p>
            <a:r>
              <a:rPr lang="en-US" dirty="0"/>
              <a:t>Happens when the present bit is not set</a:t>
            </a:r>
          </a:p>
          <a:p>
            <a:endParaRPr lang="en-US" dirty="0"/>
          </a:p>
          <a:p>
            <a:r>
              <a:rPr lang="en-US" dirty="0"/>
              <a:t>OS handles the page fault</a:t>
            </a:r>
          </a:p>
          <a:p>
            <a:pPr lvl="1"/>
            <a:r>
              <a:rPr lang="en-US" altLang="zh-CN" dirty="0"/>
              <a:t>Regardless of hardware-managed or OS-managed TLB</a:t>
            </a:r>
          </a:p>
          <a:p>
            <a:pPr lvl="1"/>
            <a:r>
              <a:rPr lang="en-US" dirty="0"/>
              <a:t>Page faults to disk are slow, so no need to use hardware</a:t>
            </a:r>
          </a:p>
          <a:p>
            <a:pPr lvl="1"/>
            <a:r>
              <a:rPr lang="en-US" altLang="zh-CN" dirty="0"/>
              <a:t>Page faults are complicated to handler, so easier for OS</a:t>
            </a:r>
          </a:p>
          <a:p>
            <a:endParaRPr lang="en-US" dirty="0"/>
          </a:p>
          <a:p>
            <a:r>
              <a:rPr lang="en-US" dirty="0"/>
              <a:t>Where is the page on disk?</a:t>
            </a:r>
          </a:p>
          <a:p>
            <a:pPr lvl="1"/>
            <a:r>
              <a:rPr lang="en-US" dirty="0"/>
              <a:t>Store the disk address in the PTE</a:t>
            </a:r>
          </a:p>
        </p:txBody>
      </p:sp>
    </p:spTree>
    <p:extLst>
      <p:ext uri="{BB962C8B-B14F-4D97-AF65-F5344CB8AC3E}">
        <p14:creationId xmlns:p14="http://schemas.microsoft.com/office/powerpoint/2010/main" val="375150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and not to use threads?</a:t>
            </a:r>
          </a:p>
        </p:txBody>
      </p:sp>
      <p:sp>
        <p:nvSpPr>
          <p:cNvPr id="3" name="Content Placeholder 2"/>
          <p:cNvSpPr>
            <a:spLocks noGrp="1"/>
          </p:cNvSpPr>
          <p:nvPr>
            <p:ph idx="1"/>
          </p:nvPr>
        </p:nvSpPr>
        <p:spPr/>
        <p:txBody>
          <a:bodyPr>
            <a:normAutofit/>
          </a:bodyPr>
          <a:lstStyle/>
          <a:p>
            <a:r>
              <a:rPr lang="en-US" dirty="0"/>
              <a:t>Applications</a:t>
            </a:r>
          </a:p>
          <a:p>
            <a:pPr lvl="1"/>
            <a:r>
              <a:rPr lang="en-US" dirty="0"/>
              <a:t>Multiprocessor machines</a:t>
            </a:r>
          </a:p>
          <a:p>
            <a:pPr lvl="1"/>
            <a:r>
              <a:rPr lang="en-US" dirty="0"/>
              <a:t>Handle slow devices</a:t>
            </a:r>
          </a:p>
          <a:p>
            <a:pPr lvl="1"/>
            <a:r>
              <a:rPr lang="en-US" dirty="0"/>
              <a:t>Background operations</a:t>
            </a:r>
          </a:p>
          <a:p>
            <a:pPr lvl="1"/>
            <a:r>
              <a:rPr lang="en-US" dirty="0"/>
              <a:t>Windowing systems</a:t>
            </a:r>
          </a:p>
          <a:p>
            <a:pPr lvl="1"/>
            <a:r>
              <a:rPr lang="en-US" dirty="0"/>
              <a:t>Server applications to handle multiple requests</a:t>
            </a:r>
          </a:p>
          <a:p>
            <a:r>
              <a:rPr lang="en-US" dirty="0"/>
              <a:t>No threads cases</a:t>
            </a:r>
          </a:p>
          <a:p>
            <a:pPr lvl="1"/>
            <a:r>
              <a:rPr lang="en-US" dirty="0"/>
              <a:t>When each unit of execution require different authentication/user-id</a:t>
            </a:r>
          </a:p>
          <a:p>
            <a:pPr lvl="1"/>
            <a:r>
              <a:rPr lang="en-US" dirty="0"/>
              <a:t>E.g., secure shell server</a:t>
            </a:r>
          </a:p>
          <a:p>
            <a:endParaRPr lang="en-US" dirty="0"/>
          </a:p>
        </p:txBody>
      </p:sp>
    </p:spTree>
    <p:extLst>
      <p:ext uri="{BB962C8B-B14F-4D97-AF65-F5344CB8AC3E}">
        <p14:creationId xmlns:p14="http://schemas.microsoft.com/office/powerpoint/2010/main" val="3524079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1525" y="376516"/>
            <a:ext cx="4403240" cy="6123341"/>
          </a:xfrm>
        </p:spPr>
        <p:txBody>
          <a:bodyPr>
            <a:normAutofit/>
          </a:bodyPr>
          <a:lstStyle/>
          <a:p>
            <a:pPr marL="0" indent="0">
              <a:buNone/>
            </a:pPr>
            <a:r>
              <a:rPr lang="en-US" sz="1800" dirty="0">
                <a:latin typeface="Palatino-Roman"/>
              </a:rPr>
              <a:t>#include &lt;</a:t>
            </a:r>
            <a:r>
              <a:rPr lang="en-US" sz="1800" dirty="0" err="1">
                <a:latin typeface="Palatino-Roman"/>
              </a:rPr>
              <a:t>stdio.h</a:t>
            </a:r>
            <a:r>
              <a:rPr lang="en-US" sz="1800" dirty="0">
                <a:latin typeface="Palatino-Roman"/>
              </a:rPr>
              <a:t>&gt;</a:t>
            </a:r>
          </a:p>
          <a:p>
            <a:pPr marL="0" indent="0">
              <a:buNone/>
            </a:pPr>
            <a:r>
              <a:rPr lang="en-US" sz="1800" dirty="0">
                <a:latin typeface="Palatino-Roman"/>
              </a:rPr>
              <a:t>#include "</a:t>
            </a:r>
            <a:r>
              <a:rPr lang="en-US" sz="1800" dirty="0" err="1">
                <a:latin typeface="Palatino-Roman"/>
              </a:rPr>
              <a:t>mythreads.h</a:t>
            </a:r>
            <a:r>
              <a:rPr lang="en-US" sz="1800" dirty="0">
                <a:latin typeface="Palatino-Roman"/>
              </a:rPr>
              <a:t>"</a:t>
            </a:r>
          </a:p>
          <a:p>
            <a:pPr marL="0" indent="0">
              <a:buNone/>
            </a:pPr>
            <a:r>
              <a:rPr lang="en-US" sz="1800" dirty="0">
                <a:latin typeface="Palatino-Roman"/>
              </a:rPr>
              <a:t>#include &lt;</a:t>
            </a:r>
            <a:r>
              <a:rPr lang="en-US" sz="1800" dirty="0" err="1">
                <a:latin typeface="Palatino-Roman"/>
              </a:rPr>
              <a:t>stdlib.h</a:t>
            </a:r>
            <a:r>
              <a:rPr lang="en-US" sz="1800" dirty="0">
                <a:latin typeface="Palatino-Roman"/>
              </a:rPr>
              <a:t>&gt;</a:t>
            </a:r>
          </a:p>
          <a:p>
            <a:pPr marL="0" indent="0">
              <a:buNone/>
            </a:pPr>
            <a:r>
              <a:rPr lang="en-US" sz="1800" dirty="0">
                <a:latin typeface="Palatino-Roman"/>
              </a:rPr>
              <a:t>#include &lt;</a:t>
            </a:r>
            <a:r>
              <a:rPr lang="en-US" sz="1800" dirty="0" err="1">
                <a:latin typeface="Palatino-Roman"/>
              </a:rPr>
              <a:t>pthread.h</a:t>
            </a:r>
            <a:r>
              <a:rPr lang="en-US" sz="1800" dirty="0">
                <a:latin typeface="Palatino-Roman"/>
              </a:rPr>
              <a:t>&gt;</a:t>
            </a:r>
          </a:p>
          <a:p>
            <a:pPr marL="0" indent="0">
              <a:buNone/>
            </a:pPr>
            <a:r>
              <a:rPr lang="en-US" sz="1800" dirty="0">
                <a:latin typeface="Palatino-Roman"/>
              </a:rPr>
              <a:t>void *</a:t>
            </a:r>
            <a:r>
              <a:rPr lang="en-US" sz="1800" dirty="0" err="1">
                <a:latin typeface="Palatino-Roman"/>
              </a:rPr>
              <a:t>mythread</a:t>
            </a:r>
            <a:r>
              <a:rPr lang="en-US" sz="1800" dirty="0">
                <a:latin typeface="Palatino-Roman"/>
              </a:rPr>
              <a:t>(void *</a:t>
            </a:r>
            <a:r>
              <a:rPr lang="en-US" sz="1800" dirty="0" err="1">
                <a:latin typeface="Palatino-Roman"/>
              </a:rPr>
              <a:t>arg</a:t>
            </a:r>
            <a:r>
              <a:rPr lang="en-US" sz="1800" dirty="0">
                <a:latin typeface="Palatino-Roman"/>
              </a:rPr>
              <a:t>) {</a:t>
            </a:r>
          </a:p>
          <a:p>
            <a:pPr marL="0" indent="0">
              <a:buNone/>
            </a:pPr>
            <a:r>
              <a:rPr lang="en-US" sz="1800" dirty="0">
                <a:latin typeface="Palatino-Roman"/>
              </a:rPr>
              <a:t>    </a:t>
            </a:r>
            <a:r>
              <a:rPr lang="en-US" sz="1800" dirty="0" err="1">
                <a:latin typeface="Palatino-Roman"/>
              </a:rPr>
              <a:t>printf</a:t>
            </a:r>
            <a:r>
              <a:rPr lang="en-US" sz="1800" dirty="0">
                <a:latin typeface="Palatino-Roman"/>
              </a:rPr>
              <a:t>("%s\n", (char *) </a:t>
            </a:r>
            <a:r>
              <a:rPr lang="en-US" sz="1800" dirty="0" err="1">
                <a:latin typeface="Palatino-Roman"/>
              </a:rPr>
              <a:t>arg</a:t>
            </a:r>
            <a:r>
              <a:rPr lang="en-US" sz="1800" dirty="0">
                <a:latin typeface="Palatino-Roman"/>
              </a:rPr>
              <a:t>);</a:t>
            </a:r>
          </a:p>
          <a:p>
            <a:pPr marL="0" indent="0">
              <a:buNone/>
            </a:pPr>
            <a:r>
              <a:rPr lang="en-US" sz="1800" dirty="0">
                <a:latin typeface="Palatino-Roman"/>
              </a:rPr>
              <a:t>    return NULL;</a:t>
            </a:r>
          </a:p>
          <a:p>
            <a:pPr marL="0" indent="0">
              <a:buNone/>
            </a:pPr>
            <a:r>
              <a:rPr lang="en-US" sz="1800" dirty="0">
                <a:latin typeface="Palatino-Roman"/>
              </a:rPr>
              <a:t>}</a:t>
            </a:r>
          </a:p>
        </p:txBody>
      </p:sp>
      <p:sp>
        <p:nvSpPr>
          <p:cNvPr id="6" name="Content Placeholder 2"/>
          <p:cNvSpPr txBox="1">
            <a:spLocks/>
          </p:cNvSpPr>
          <p:nvPr/>
        </p:nvSpPr>
        <p:spPr>
          <a:xfrm>
            <a:off x="3790503" y="376517"/>
            <a:ext cx="8515350" cy="6123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a:latin typeface="Palatino-Roman"/>
              </a:rPr>
              <a:t>Int</a:t>
            </a:r>
            <a:r>
              <a:rPr lang="en-US" sz="1800" dirty="0">
                <a:latin typeface="Palatino-Roman"/>
              </a:rPr>
              <a:t> main(</a:t>
            </a:r>
            <a:r>
              <a:rPr lang="en-US" sz="1800" dirty="0" err="1">
                <a:latin typeface="Palatino-Roman"/>
              </a:rPr>
              <a:t>int</a:t>
            </a:r>
            <a:r>
              <a:rPr lang="en-US" sz="1800" dirty="0">
                <a:latin typeface="Palatino-Roman"/>
              </a:rPr>
              <a:t> </a:t>
            </a:r>
            <a:r>
              <a:rPr lang="en-US" sz="1800" dirty="0" err="1">
                <a:latin typeface="Palatino-Roman"/>
              </a:rPr>
              <a:t>argc</a:t>
            </a:r>
            <a:r>
              <a:rPr lang="en-US" sz="1800" dirty="0">
                <a:latin typeface="Palatino-Roman"/>
              </a:rPr>
              <a:t>, char *</a:t>
            </a:r>
            <a:r>
              <a:rPr lang="en-US" sz="1800" dirty="0" err="1">
                <a:latin typeface="Palatino-Roman"/>
              </a:rPr>
              <a:t>argv</a:t>
            </a:r>
            <a:r>
              <a:rPr lang="en-US" sz="1800" dirty="0">
                <a:latin typeface="Palatino-Roman"/>
              </a:rPr>
              <a:t>[]){                    </a:t>
            </a:r>
          </a:p>
          <a:p>
            <a:pPr marL="0" indent="0">
              <a:buFont typeface="Arial" panose="020B0604020202020204" pitchFamily="34" charset="0"/>
              <a:buNone/>
            </a:pPr>
            <a:r>
              <a:rPr lang="en-US" sz="1800" dirty="0">
                <a:latin typeface="Palatino-Roman"/>
              </a:rPr>
              <a:t>    if (</a:t>
            </a:r>
            <a:r>
              <a:rPr lang="en-US" sz="1800" dirty="0" err="1">
                <a:latin typeface="Palatino-Roman"/>
              </a:rPr>
              <a:t>argc</a:t>
            </a:r>
            <a:r>
              <a:rPr lang="en-US" sz="1800" dirty="0">
                <a:latin typeface="Palatino-Roman"/>
              </a:rPr>
              <a:t> != 1) {</a:t>
            </a:r>
          </a:p>
          <a:p>
            <a:pPr marL="0" indent="0">
              <a:buFont typeface="Arial" panose="020B0604020202020204" pitchFamily="34" charset="0"/>
              <a:buNone/>
            </a:pPr>
            <a:r>
              <a:rPr lang="en-US" sz="1800" dirty="0">
                <a:latin typeface="Palatino-Roman"/>
              </a:rPr>
              <a:t>	</a:t>
            </a:r>
            <a:r>
              <a:rPr lang="en-US" sz="1800" dirty="0" err="1">
                <a:latin typeface="Palatino-Roman"/>
              </a:rPr>
              <a:t>fprintf</a:t>
            </a:r>
            <a:r>
              <a:rPr lang="en-US" sz="1800" dirty="0">
                <a:latin typeface="Palatino-Roman"/>
              </a:rPr>
              <a:t>(</a:t>
            </a:r>
            <a:r>
              <a:rPr lang="en-US" sz="1800" dirty="0" err="1">
                <a:latin typeface="Palatino-Roman"/>
              </a:rPr>
              <a:t>stderr</a:t>
            </a:r>
            <a:r>
              <a:rPr lang="en-US" sz="1800" dirty="0">
                <a:latin typeface="Palatino-Roman"/>
              </a:rPr>
              <a:t>, "usage: main\n");</a:t>
            </a:r>
          </a:p>
          <a:p>
            <a:pPr marL="0" indent="0">
              <a:buFont typeface="Arial" panose="020B0604020202020204" pitchFamily="34" charset="0"/>
              <a:buNone/>
            </a:pPr>
            <a:r>
              <a:rPr lang="en-US" sz="1800" dirty="0">
                <a:latin typeface="Palatino-Roman"/>
              </a:rPr>
              <a:t>	exit(1);</a:t>
            </a:r>
          </a:p>
          <a:p>
            <a:pPr marL="0" indent="0">
              <a:buFont typeface="Arial" panose="020B0604020202020204" pitchFamily="34" charset="0"/>
              <a:buNone/>
            </a:pPr>
            <a:r>
              <a:rPr lang="en-US" sz="1800" dirty="0">
                <a:latin typeface="Palatino-Roman"/>
              </a:rPr>
              <a:t>    }</a:t>
            </a:r>
          </a:p>
          <a:p>
            <a:pPr marL="0" indent="0">
              <a:buFont typeface="Arial" panose="020B0604020202020204" pitchFamily="34" charset="0"/>
              <a:buNone/>
            </a:pPr>
            <a:r>
              <a:rPr lang="en-US" sz="1800" dirty="0">
                <a:latin typeface="Palatino-Roman"/>
              </a:rPr>
              <a:t>    </a:t>
            </a:r>
            <a:r>
              <a:rPr lang="en-US" sz="1800" dirty="0" err="1">
                <a:latin typeface="Palatino-Roman"/>
              </a:rPr>
              <a:t>pthread_t</a:t>
            </a:r>
            <a:r>
              <a:rPr lang="en-US" sz="1800" dirty="0">
                <a:latin typeface="Palatino-Roman"/>
              </a:rPr>
              <a:t> p1, p2;</a:t>
            </a:r>
          </a:p>
          <a:p>
            <a:pPr marL="0" indent="0">
              <a:buFont typeface="Arial" panose="020B0604020202020204" pitchFamily="34" charset="0"/>
              <a:buNone/>
            </a:pPr>
            <a:r>
              <a:rPr lang="en-US" sz="1800" dirty="0">
                <a:latin typeface="Palatino-Roman"/>
              </a:rPr>
              <a:t>    </a:t>
            </a:r>
            <a:r>
              <a:rPr lang="en-US" sz="1800" dirty="0" err="1">
                <a:latin typeface="Palatino-Roman"/>
              </a:rPr>
              <a:t>printf</a:t>
            </a:r>
            <a:r>
              <a:rPr lang="en-US" sz="1800" dirty="0">
                <a:latin typeface="Palatino-Roman"/>
              </a:rPr>
              <a:t>("main: begin\n");</a:t>
            </a:r>
          </a:p>
          <a:p>
            <a:pPr marL="0" indent="0">
              <a:buFont typeface="Arial" panose="020B0604020202020204" pitchFamily="34" charset="0"/>
              <a:buNone/>
            </a:pPr>
            <a:r>
              <a:rPr lang="en-US" sz="1800" dirty="0">
                <a:latin typeface="Palatino-Roman"/>
              </a:rPr>
              <a:t>    </a:t>
            </a:r>
            <a:r>
              <a:rPr lang="en-US" sz="1800" dirty="0" err="1">
                <a:latin typeface="Palatino-Roman"/>
              </a:rPr>
              <a:t>Pthread_create</a:t>
            </a:r>
            <a:r>
              <a:rPr lang="en-US" sz="1800" dirty="0">
                <a:latin typeface="Palatino-Roman"/>
              </a:rPr>
              <a:t>(&amp;p1, NULL, </a:t>
            </a:r>
            <a:r>
              <a:rPr lang="en-US" sz="1800" dirty="0" err="1">
                <a:latin typeface="Palatino-Roman"/>
              </a:rPr>
              <a:t>mythread</a:t>
            </a:r>
            <a:r>
              <a:rPr lang="en-US" sz="1800" dirty="0">
                <a:latin typeface="Palatino-Roman"/>
              </a:rPr>
              <a:t>, "A"); </a:t>
            </a:r>
          </a:p>
          <a:p>
            <a:pPr marL="0" indent="0">
              <a:buFont typeface="Arial" panose="020B0604020202020204" pitchFamily="34" charset="0"/>
              <a:buNone/>
            </a:pPr>
            <a:r>
              <a:rPr lang="en-US" sz="1800" dirty="0">
                <a:latin typeface="Palatino-Roman"/>
              </a:rPr>
              <a:t>    </a:t>
            </a:r>
            <a:r>
              <a:rPr lang="en-US" sz="1800" dirty="0" err="1">
                <a:latin typeface="Palatino-Roman"/>
              </a:rPr>
              <a:t>Pthread_create</a:t>
            </a:r>
            <a:r>
              <a:rPr lang="en-US" sz="1800" dirty="0">
                <a:latin typeface="Palatino-Roman"/>
              </a:rPr>
              <a:t>(&amp;p2, NULL, </a:t>
            </a:r>
            <a:r>
              <a:rPr lang="en-US" sz="1800" dirty="0" err="1">
                <a:latin typeface="Palatino-Roman"/>
              </a:rPr>
              <a:t>mythread</a:t>
            </a:r>
            <a:r>
              <a:rPr lang="en-US" sz="1800" dirty="0">
                <a:latin typeface="Palatino-Roman"/>
              </a:rPr>
              <a:t>, "B");</a:t>
            </a:r>
          </a:p>
          <a:p>
            <a:pPr marL="0" indent="0">
              <a:buFont typeface="Arial" panose="020B0604020202020204" pitchFamily="34" charset="0"/>
              <a:buNone/>
            </a:pPr>
            <a:r>
              <a:rPr lang="en-US" sz="1800" dirty="0">
                <a:latin typeface="Palatino-Roman"/>
              </a:rPr>
              <a:t>    // join waits for the threads to finish</a:t>
            </a:r>
          </a:p>
          <a:p>
            <a:pPr marL="0" indent="0">
              <a:buFont typeface="Arial" panose="020B0604020202020204" pitchFamily="34" charset="0"/>
              <a:buNone/>
            </a:pPr>
            <a:r>
              <a:rPr lang="en-US" sz="1800" dirty="0">
                <a:latin typeface="Palatino-Roman"/>
              </a:rPr>
              <a:t>    </a:t>
            </a:r>
            <a:r>
              <a:rPr lang="en-US" sz="1800" dirty="0" err="1">
                <a:latin typeface="Palatino-Roman"/>
              </a:rPr>
              <a:t>Pthread_join</a:t>
            </a:r>
            <a:r>
              <a:rPr lang="en-US" sz="1800" dirty="0">
                <a:latin typeface="Palatino-Roman"/>
              </a:rPr>
              <a:t>(p1, NULL); </a:t>
            </a:r>
          </a:p>
          <a:p>
            <a:pPr marL="0" indent="0">
              <a:buFont typeface="Arial" panose="020B0604020202020204" pitchFamily="34" charset="0"/>
              <a:buNone/>
            </a:pPr>
            <a:r>
              <a:rPr lang="en-US" sz="1800" dirty="0">
                <a:latin typeface="Palatino-Roman"/>
              </a:rPr>
              <a:t>    </a:t>
            </a:r>
            <a:r>
              <a:rPr lang="en-US" sz="1800" dirty="0" err="1">
                <a:latin typeface="Palatino-Roman"/>
              </a:rPr>
              <a:t>Pthread_join</a:t>
            </a:r>
            <a:r>
              <a:rPr lang="en-US" sz="1800" dirty="0">
                <a:latin typeface="Palatino-Roman"/>
              </a:rPr>
              <a:t>(p2, NULL); </a:t>
            </a:r>
          </a:p>
          <a:p>
            <a:pPr marL="0" indent="0">
              <a:buFont typeface="Arial" panose="020B0604020202020204" pitchFamily="34" charset="0"/>
              <a:buNone/>
            </a:pPr>
            <a:r>
              <a:rPr lang="en-US" sz="1800" dirty="0">
                <a:latin typeface="Palatino-Roman"/>
              </a:rPr>
              <a:t>    </a:t>
            </a:r>
            <a:r>
              <a:rPr lang="en-US" sz="1800" dirty="0" err="1">
                <a:latin typeface="Palatino-Roman"/>
              </a:rPr>
              <a:t>printf</a:t>
            </a:r>
            <a:r>
              <a:rPr lang="en-US" sz="1800" dirty="0">
                <a:latin typeface="Palatino-Roman"/>
              </a:rPr>
              <a:t>("main: end\n");</a:t>
            </a:r>
          </a:p>
          <a:p>
            <a:pPr marL="0" indent="0">
              <a:buFont typeface="Arial" panose="020B0604020202020204" pitchFamily="34" charset="0"/>
              <a:buNone/>
            </a:pPr>
            <a:r>
              <a:rPr lang="en-US" sz="1800" dirty="0">
                <a:latin typeface="Palatino-Roman"/>
              </a:rPr>
              <a:t>    return 0;</a:t>
            </a:r>
          </a:p>
          <a:p>
            <a:pPr marL="0" indent="0">
              <a:buFont typeface="Arial" panose="020B0604020202020204" pitchFamily="34" charset="0"/>
              <a:buNone/>
            </a:pPr>
            <a:r>
              <a:rPr lang="en-US" sz="1800" dirty="0">
                <a:latin typeface="Palatino-Roman"/>
              </a:rPr>
              <a:t>}</a:t>
            </a:r>
          </a:p>
          <a:p>
            <a:pPr marL="0" indent="0">
              <a:buFont typeface="Arial" panose="020B0604020202020204" pitchFamily="34" charset="0"/>
              <a:buNone/>
            </a:pPr>
            <a:endParaRPr lang="en-US" sz="1800" dirty="0">
              <a:latin typeface="Palatino-Roman"/>
            </a:endParaRPr>
          </a:p>
        </p:txBody>
      </p:sp>
    </p:spTree>
    <p:extLst>
      <p:ext uri="{BB962C8B-B14F-4D97-AF65-F5344CB8AC3E}">
        <p14:creationId xmlns:p14="http://schemas.microsoft.com/office/powerpoint/2010/main" val="802079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1525" y="376516"/>
            <a:ext cx="4403240" cy="6123341"/>
          </a:xfrm>
        </p:spPr>
        <p:txBody>
          <a:bodyPr>
            <a:normAutofit fontScale="92500" lnSpcReduction="10000"/>
          </a:bodyPr>
          <a:lstStyle/>
          <a:p>
            <a:pPr marL="0" indent="0">
              <a:buNone/>
            </a:pPr>
            <a:r>
              <a:rPr lang="en-US" sz="1800" dirty="0">
                <a:latin typeface="Palatino-Roman"/>
              </a:rPr>
              <a:t>#include &lt;</a:t>
            </a:r>
            <a:r>
              <a:rPr lang="en-US" sz="1800" dirty="0" err="1">
                <a:latin typeface="Palatino-Roman"/>
              </a:rPr>
              <a:t>stdio.h</a:t>
            </a:r>
            <a:r>
              <a:rPr lang="en-US" sz="1800" dirty="0">
                <a:latin typeface="Palatino-Roman"/>
              </a:rPr>
              <a:t>&gt;</a:t>
            </a:r>
          </a:p>
          <a:p>
            <a:pPr marL="0" indent="0">
              <a:buNone/>
            </a:pPr>
            <a:r>
              <a:rPr lang="en-US" sz="1800" dirty="0">
                <a:latin typeface="Palatino-Roman"/>
              </a:rPr>
              <a:t>#include "</a:t>
            </a:r>
            <a:r>
              <a:rPr lang="en-US" sz="1800" dirty="0" err="1">
                <a:latin typeface="Palatino-Roman"/>
              </a:rPr>
              <a:t>mythreads.h</a:t>
            </a:r>
            <a:r>
              <a:rPr lang="en-US" sz="1800" dirty="0">
                <a:latin typeface="Palatino-Roman"/>
              </a:rPr>
              <a:t>"</a:t>
            </a:r>
          </a:p>
          <a:p>
            <a:pPr marL="0" indent="0">
              <a:buNone/>
            </a:pPr>
            <a:r>
              <a:rPr lang="en-US" sz="1800" dirty="0">
                <a:latin typeface="Palatino-Roman"/>
              </a:rPr>
              <a:t>#include &lt;</a:t>
            </a:r>
            <a:r>
              <a:rPr lang="en-US" sz="1800" dirty="0" err="1">
                <a:latin typeface="Palatino-Roman"/>
              </a:rPr>
              <a:t>stdlib.h</a:t>
            </a:r>
            <a:r>
              <a:rPr lang="en-US" sz="1800" dirty="0">
                <a:latin typeface="Palatino-Roman"/>
              </a:rPr>
              <a:t>&gt;</a:t>
            </a:r>
          </a:p>
          <a:p>
            <a:pPr marL="0" indent="0">
              <a:buNone/>
            </a:pPr>
            <a:r>
              <a:rPr lang="en-US" sz="1800" dirty="0">
                <a:latin typeface="Palatino-Roman"/>
              </a:rPr>
              <a:t>#include &lt;</a:t>
            </a:r>
            <a:r>
              <a:rPr lang="en-US" sz="1800" dirty="0" err="1">
                <a:latin typeface="Palatino-Roman"/>
              </a:rPr>
              <a:t>pthread.h</a:t>
            </a:r>
            <a:r>
              <a:rPr lang="en-US" sz="1800" dirty="0">
                <a:latin typeface="Palatino-Roman"/>
              </a:rPr>
              <a:t>&gt;</a:t>
            </a:r>
          </a:p>
          <a:p>
            <a:pPr marL="0" indent="0">
              <a:buNone/>
            </a:pPr>
            <a:r>
              <a:rPr lang="en-US" sz="1800" dirty="0" err="1">
                <a:latin typeface="Palatino-Roman"/>
              </a:rPr>
              <a:t>int</a:t>
            </a:r>
            <a:r>
              <a:rPr lang="en-US" sz="1800" dirty="0">
                <a:latin typeface="Palatino-Roman"/>
              </a:rPr>
              <a:t> max;</a:t>
            </a:r>
          </a:p>
          <a:p>
            <a:pPr marL="0" indent="0">
              <a:buNone/>
            </a:pPr>
            <a:r>
              <a:rPr lang="en-US" sz="1800" dirty="0">
                <a:latin typeface="Palatino-Roman"/>
              </a:rPr>
              <a:t>// shared global variable</a:t>
            </a:r>
          </a:p>
          <a:p>
            <a:pPr marL="0" indent="0">
              <a:buNone/>
            </a:pPr>
            <a:r>
              <a:rPr lang="en-US" sz="1800" dirty="0">
                <a:latin typeface="Palatino-Roman"/>
              </a:rPr>
              <a:t>volatile </a:t>
            </a:r>
            <a:r>
              <a:rPr lang="en-US" sz="1800" dirty="0" err="1">
                <a:latin typeface="Palatino-Roman"/>
              </a:rPr>
              <a:t>int</a:t>
            </a:r>
            <a:r>
              <a:rPr lang="en-US" sz="1800" dirty="0">
                <a:latin typeface="Palatino-Roman"/>
              </a:rPr>
              <a:t> counter = 0;</a:t>
            </a:r>
          </a:p>
          <a:p>
            <a:pPr marL="0" indent="0">
              <a:buNone/>
            </a:pPr>
            <a:r>
              <a:rPr lang="en-US" sz="1800" dirty="0">
                <a:latin typeface="Palatino-Roman"/>
              </a:rPr>
              <a:t>void * </a:t>
            </a:r>
            <a:r>
              <a:rPr lang="en-US" sz="1800" dirty="0" err="1">
                <a:latin typeface="Palatino-Roman"/>
              </a:rPr>
              <a:t>mythread</a:t>
            </a:r>
            <a:r>
              <a:rPr lang="en-US" sz="1800" dirty="0">
                <a:latin typeface="Palatino-Roman"/>
              </a:rPr>
              <a:t>(void *</a:t>
            </a:r>
            <a:r>
              <a:rPr lang="en-US" sz="1800" dirty="0" err="1">
                <a:latin typeface="Palatino-Roman"/>
              </a:rPr>
              <a:t>arg</a:t>
            </a:r>
            <a:r>
              <a:rPr lang="en-US" sz="1800" dirty="0">
                <a:latin typeface="Palatino-Roman"/>
              </a:rPr>
              <a:t>)</a:t>
            </a:r>
          </a:p>
          <a:p>
            <a:pPr marL="0" indent="0">
              <a:buNone/>
            </a:pPr>
            <a:r>
              <a:rPr lang="en-US" sz="1800" dirty="0">
                <a:latin typeface="Palatino-Roman"/>
              </a:rPr>
              <a:t>{</a:t>
            </a:r>
          </a:p>
          <a:p>
            <a:pPr marL="0" indent="0">
              <a:buNone/>
            </a:pPr>
            <a:r>
              <a:rPr lang="en-US" sz="1800" dirty="0">
                <a:latin typeface="Palatino-Roman"/>
              </a:rPr>
              <a:t>  char *letter = </a:t>
            </a:r>
            <a:r>
              <a:rPr lang="en-US" sz="1800" dirty="0" err="1">
                <a:latin typeface="Palatino-Roman"/>
              </a:rPr>
              <a:t>arg</a:t>
            </a:r>
            <a:r>
              <a:rPr lang="en-US" sz="1800" dirty="0">
                <a:latin typeface="Palatino-Roman"/>
              </a:rPr>
              <a:t>;</a:t>
            </a:r>
          </a:p>
          <a:p>
            <a:pPr marL="0" indent="0">
              <a:buNone/>
            </a:pPr>
            <a:r>
              <a:rPr lang="en-US" sz="1800" dirty="0">
                <a:latin typeface="Palatino-Roman"/>
              </a:rPr>
              <a:t>  </a:t>
            </a:r>
            <a:r>
              <a:rPr lang="en-US" sz="1800" dirty="0" err="1">
                <a:latin typeface="Palatino-Roman"/>
              </a:rPr>
              <a:t>int</a:t>
            </a:r>
            <a:r>
              <a:rPr lang="en-US" sz="1800" dirty="0">
                <a:latin typeface="Palatino-Roman"/>
              </a:rPr>
              <a:t> </a:t>
            </a:r>
            <a:r>
              <a:rPr lang="en-US" sz="1800" dirty="0" err="1">
                <a:latin typeface="Palatino-Roman"/>
              </a:rPr>
              <a:t>i</a:t>
            </a:r>
            <a:r>
              <a:rPr lang="en-US" sz="1800" dirty="0">
                <a:latin typeface="Palatino-Roman"/>
              </a:rPr>
              <a:t>; // stack</a:t>
            </a:r>
          </a:p>
          <a:p>
            <a:pPr marL="0" indent="0">
              <a:buNone/>
            </a:pPr>
            <a:r>
              <a:rPr lang="en-US" sz="1800" dirty="0">
                <a:latin typeface="Palatino-Roman"/>
              </a:rPr>
              <a:t>  </a:t>
            </a:r>
            <a:r>
              <a:rPr lang="en-US" sz="1800" dirty="0" err="1">
                <a:latin typeface="Palatino-Roman"/>
              </a:rPr>
              <a:t>printf</a:t>
            </a:r>
            <a:r>
              <a:rPr lang="en-US" sz="1800" dirty="0">
                <a:latin typeface="Palatino-Roman"/>
              </a:rPr>
              <a:t>("%s: begin\n", letter);</a:t>
            </a:r>
          </a:p>
          <a:p>
            <a:pPr marL="0" indent="0">
              <a:buNone/>
            </a:pPr>
            <a:r>
              <a:rPr lang="en-US" sz="1800" dirty="0">
                <a:latin typeface="Palatino-Roman"/>
              </a:rPr>
              <a:t>  for (</a:t>
            </a:r>
            <a:r>
              <a:rPr lang="en-US" sz="1800" dirty="0" err="1">
                <a:latin typeface="Palatino-Roman"/>
              </a:rPr>
              <a:t>i</a:t>
            </a:r>
            <a:r>
              <a:rPr lang="en-US" sz="1800" dirty="0">
                <a:latin typeface="Palatino-Roman"/>
              </a:rPr>
              <a:t> = 0; </a:t>
            </a:r>
            <a:r>
              <a:rPr lang="en-US" sz="1800" dirty="0" err="1">
                <a:latin typeface="Palatino-Roman"/>
              </a:rPr>
              <a:t>i</a:t>
            </a:r>
            <a:r>
              <a:rPr lang="en-US" sz="1800" dirty="0">
                <a:latin typeface="Palatino-Roman"/>
              </a:rPr>
              <a:t> &lt; max; </a:t>
            </a:r>
            <a:r>
              <a:rPr lang="en-US" sz="1800" dirty="0" err="1">
                <a:latin typeface="Palatino-Roman"/>
              </a:rPr>
              <a:t>i</a:t>
            </a:r>
            <a:r>
              <a:rPr lang="en-US" sz="1800" dirty="0">
                <a:latin typeface="Palatino-Roman"/>
              </a:rPr>
              <a:t>++) {</a:t>
            </a:r>
          </a:p>
          <a:p>
            <a:pPr marL="0" indent="0">
              <a:buNone/>
            </a:pPr>
            <a:r>
              <a:rPr lang="en-US" sz="1800" dirty="0">
                <a:latin typeface="Palatino-Roman"/>
              </a:rPr>
              <a:t>    counter = counter + 1;</a:t>
            </a:r>
          </a:p>
          <a:p>
            <a:pPr marL="0" indent="0">
              <a:buNone/>
            </a:pPr>
            <a:r>
              <a:rPr lang="en-US" sz="1800" dirty="0">
                <a:latin typeface="Palatino-Roman"/>
              </a:rPr>
              <a:t>  }</a:t>
            </a:r>
          </a:p>
          <a:p>
            <a:pPr marL="0" indent="0">
              <a:buNone/>
            </a:pPr>
            <a:r>
              <a:rPr lang="en-US" sz="1800" dirty="0">
                <a:latin typeface="Palatino-Roman"/>
              </a:rPr>
              <a:t>  </a:t>
            </a:r>
            <a:r>
              <a:rPr lang="en-US" sz="1800" dirty="0" err="1">
                <a:latin typeface="Palatino-Roman"/>
              </a:rPr>
              <a:t>printf</a:t>
            </a:r>
            <a:r>
              <a:rPr lang="en-US" sz="1800" dirty="0">
                <a:latin typeface="Palatino-Roman"/>
              </a:rPr>
              <a:t>("%s: done\n", letter);</a:t>
            </a:r>
          </a:p>
          <a:p>
            <a:pPr marL="0" indent="0">
              <a:buNone/>
            </a:pPr>
            <a:r>
              <a:rPr lang="en-US" sz="1800" dirty="0">
                <a:latin typeface="Palatino-Roman"/>
              </a:rPr>
              <a:t>  return NULL;</a:t>
            </a:r>
          </a:p>
          <a:p>
            <a:pPr marL="0" indent="0">
              <a:buNone/>
            </a:pPr>
            <a:r>
              <a:rPr lang="en-US" sz="1800" dirty="0">
                <a:latin typeface="Palatino-Roman"/>
              </a:rPr>
              <a:t>}</a:t>
            </a:r>
          </a:p>
        </p:txBody>
      </p:sp>
      <p:sp>
        <p:nvSpPr>
          <p:cNvPr id="6" name="Content Placeholder 2"/>
          <p:cNvSpPr txBox="1">
            <a:spLocks/>
          </p:cNvSpPr>
          <p:nvPr/>
        </p:nvSpPr>
        <p:spPr>
          <a:xfrm>
            <a:off x="3682927" y="376516"/>
            <a:ext cx="5192132" cy="612334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Palatino-Roman"/>
              </a:rPr>
              <a:t>int</a:t>
            </a:r>
            <a:r>
              <a:rPr lang="en-US" sz="1800" dirty="0">
                <a:latin typeface="Palatino-Roman"/>
              </a:rPr>
              <a:t> main(</a:t>
            </a:r>
            <a:r>
              <a:rPr lang="en-US" sz="1800" dirty="0" err="1">
                <a:latin typeface="Palatino-Roman"/>
              </a:rPr>
              <a:t>int</a:t>
            </a:r>
            <a:r>
              <a:rPr lang="en-US" sz="1800" dirty="0">
                <a:latin typeface="Palatino-Roman"/>
              </a:rPr>
              <a:t> </a:t>
            </a:r>
            <a:r>
              <a:rPr lang="en-US" sz="1800" dirty="0" err="1">
                <a:latin typeface="Palatino-Roman"/>
              </a:rPr>
              <a:t>argc</a:t>
            </a:r>
            <a:r>
              <a:rPr lang="en-US" sz="1800" dirty="0">
                <a:latin typeface="Palatino-Roman"/>
              </a:rPr>
              <a:t>, char *</a:t>
            </a:r>
            <a:r>
              <a:rPr lang="en-US" sz="1800" dirty="0" err="1">
                <a:latin typeface="Palatino-Roman"/>
              </a:rPr>
              <a:t>argv</a:t>
            </a:r>
            <a:r>
              <a:rPr lang="en-US" sz="1800" dirty="0">
                <a:latin typeface="Palatino-Roman"/>
              </a:rPr>
              <a:t>[]) {                    </a:t>
            </a:r>
          </a:p>
          <a:p>
            <a:pPr marL="0" indent="0">
              <a:buNone/>
            </a:pPr>
            <a:r>
              <a:rPr lang="en-US" sz="1800" dirty="0">
                <a:latin typeface="Palatino-Roman"/>
              </a:rPr>
              <a:t>  if (</a:t>
            </a:r>
            <a:r>
              <a:rPr lang="en-US" sz="1800" dirty="0" err="1">
                <a:latin typeface="Palatino-Roman"/>
              </a:rPr>
              <a:t>argc</a:t>
            </a:r>
            <a:r>
              <a:rPr lang="en-US" sz="1800" dirty="0">
                <a:latin typeface="Palatino-Roman"/>
              </a:rPr>
              <a:t> != 2) {</a:t>
            </a:r>
          </a:p>
          <a:p>
            <a:pPr marL="0" indent="0">
              <a:buNone/>
            </a:pPr>
            <a:r>
              <a:rPr lang="en-US" sz="1800" dirty="0">
                <a:latin typeface="Palatino-Roman"/>
              </a:rPr>
              <a:t>    </a:t>
            </a:r>
            <a:r>
              <a:rPr lang="en-US" sz="1800" dirty="0" err="1">
                <a:latin typeface="Palatino-Roman"/>
              </a:rPr>
              <a:t>fprintf</a:t>
            </a:r>
            <a:r>
              <a:rPr lang="en-US" sz="1800" dirty="0">
                <a:latin typeface="Palatino-Roman"/>
              </a:rPr>
              <a:t>(</a:t>
            </a:r>
            <a:r>
              <a:rPr lang="en-US" sz="1800" dirty="0" err="1">
                <a:latin typeface="Palatino-Roman"/>
              </a:rPr>
              <a:t>stderr</a:t>
            </a:r>
            <a:r>
              <a:rPr lang="en-US" sz="1800" dirty="0">
                <a:latin typeface="Palatino-Roman"/>
              </a:rPr>
              <a:t>, "usage: ...\n");</a:t>
            </a:r>
          </a:p>
          <a:p>
            <a:pPr marL="0" indent="0">
              <a:buNone/>
            </a:pPr>
            <a:r>
              <a:rPr lang="en-US" sz="1800" dirty="0">
                <a:latin typeface="Palatino-Roman"/>
              </a:rPr>
              <a:t>    exit(1);</a:t>
            </a:r>
          </a:p>
          <a:p>
            <a:pPr marL="0" indent="0">
              <a:buNone/>
            </a:pPr>
            <a:r>
              <a:rPr lang="en-US" sz="1800" dirty="0">
                <a:latin typeface="Palatino-Roman"/>
              </a:rPr>
              <a:t>  }</a:t>
            </a:r>
          </a:p>
          <a:p>
            <a:pPr marL="0" indent="0">
              <a:buNone/>
            </a:pPr>
            <a:r>
              <a:rPr lang="en-US" sz="1800" dirty="0">
                <a:latin typeface="Palatino-Roman"/>
              </a:rPr>
              <a:t>  max = </a:t>
            </a:r>
            <a:r>
              <a:rPr lang="en-US" sz="1800" dirty="0" err="1">
                <a:latin typeface="Palatino-Roman"/>
              </a:rPr>
              <a:t>atoi</a:t>
            </a:r>
            <a:r>
              <a:rPr lang="en-US" sz="1800" dirty="0">
                <a:latin typeface="Palatino-Roman"/>
              </a:rPr>
              <a:t>(</a:t>
            </a:r>
            <a:r>
              <a:rPr lang="en-US" sz="1800" dirty="0" err="1">
                <a:latin typeface="Palatino-Roman"/>
              </a:rPr>
              <a:t>argv</a:t>
            </a:r>
            <a:r>
              <a:rPr lang="en-US" sz="1800" dirty="0">
                <a:latin typeface="Palatino-Roman"/>
              </a:rPr>
              <a:t>[1]);</a:t>
            </a:r>
          </a:p>
          <a:p>
            <a:pPr marL="0" indent="0">
              <a:buNone/>
            </a:pPr>
            <a:endParaRPr lang="en-US" sz="1800" dirty="0">
              <a:latin typeface="Palatino-Roman"/>
            </a:endParaRPr>
          </a:p>
          <a:p>
            <a:pPr marL="0" indent="0">
              <a:buNone/>
            </a:pPr>
            <a:r>
              <a:rPr lang="en-US" sz="1800" dirty="0">
                <a:latin typeface="Palatino-Roman"/>
              </a:rPr>
              <a:t>  </a:t>
            </a:r>
            <a:r>
              <a:rPr lang="en-US" sz="1800" dirty="0" err="1">
                <a:latin typeface="Palatino-Roman"/>
              </a:rPr>
              <a:t>pthread_t</a:t>
            </a:r>
            <a:r>
              <a:rPr lang="en-US" sz="1800" dirty="0">
                <a:latin typeface="Palatino-Roman"/>
              </a:rPr>
              <a:t> p1, p2;</a:t>
            </a:r>
          </a:p>
          <a:p>
            <a:pPr marL="0" indent="0">
              <a:buNone/>
            </a:pPr>
            <a:r>
              <a:rPr lang="en-US" sz="1800" dirty="0">
                <a:latin typeface="Palatino-Roman"/>
              </a:rPr>
              <a:t>  </a:t>
            </a:r>
            <a:r>
              <a:rPr lang="en-US" sz="1800" dirty="0" err="1">
                <a:latin typeface="Palatino-Roman"/>
              </a:rPr>
              <a:t>printf</a:t>
            </a:r>
            <a:r>
              <a:rPr lang="en-US" sz="1800" dirty="0">
                <a:latin typeface="Palatino-Roman"/>
              </a:rPr>
              <a:t>("main: begin [counter = %d] [%x]\n",</a:t>
            </a:r>
          </a:p>
          <a:p>
            <a:pPr marL="0" indent="0">
              <a:buNone/>
            </a:pPr>
            <a:r>
              <a:rPr lang="en-US" sz="1800" dirty="0">
                <a:latin typeface="Palatino-Roman"/>
              </a:rPr>
              <a:t>         counter, (unsigned </a:t>
            </a:r>
            <a:r>
              <a:rPr lang="en-US" sz="1800" dirty="0" err="1">
                <a:latin typeface="Palatino-Roman"/>
              </a:rPr>
              <a:t>int</a:t>
            </a:r>
            <a:r>
              <a:rPr lang="en-US" sz="1800" dirty="0">
                <a:latin typeface="Palatino-Roman"/>
              </a:rPr>
              <a:t>) &amp;counter);</a:t>
            </a:r>
          </a:p>
          <a:p>
            <a:pPr marL="0" indent="0">
              <a:buNone/>
            </a:pPr>
            <a:r>
              <a:rPr lang="en-US" sz="1800" dirty="0">
                <a:latin typeface="Palatino-Roman"/>
              </a:rPr>
              <a:t>  </a:t>
            </a:r>
            <a:r>
              <a:rPr lang="en-US" sz="1800" dirty="0" err="1">
                <a:latin typeface="Palatino-Roman"/>
              </a:rPr>
              <a:t>Pthread_create</a:t>
            </a:r>
            <a:r>
              <a:rPr lang="en-US" sz="1800" dirty="0">
                <a:latin typeface="Palatino-Roman"/>
              </a:rPr>
              <a:t>(&amp;p1, NULL, </a:t>
            </a:r>
            <a:r>
              <a:rPr lang="en-US" sz="1800" dirty="0" err="1">
                <a:latin typeface="Palatino-Roman"/>
              </a:rPr>
              <a:t>mythread</a:t>
            </a:r>
            <a:r>
              <a:rPr lang="en-US" sz="1800" dirty="0">
                <a:latin typeface="Palatino-Roman"/>
              </a:rPr>
              <a:t>, "A"); </a:t>
            </a:r>
          </a:p>
          <a:p>
            <a:pPr marL="0" indent="0">
              <a:buNone/>
            </a:pPr>
            <a:r>
              <a:rPr lang="en-US" sz="1800" dirty="0">
                <a:latin typeface="Palatino-Roman"/>
              </a:rPr>
              <a:t>  </a:t>
            </a:r>
            <a:r>
              <a:rPr lang="en-US" sz="1800" dirty="0" err="1">
                <a:latin typeface="Palatino-Roman"/>
              </a:rPr>
              <a:t>Pthread_create</a:t>
            </a:r>
            <a:r>
              <a:rPr lang="en-US" sz="1800" dirty="0">
                <a:latin typeface="Palatino-Roman"/>
              </a:rPr>
              <a:t>(&amp;p2, NULL, </a:t>
            </a:r>
            <a:r>
              <a:rPr lang="en-US" sz="1800" dirty="0" err="1">
                <a:latin typeface="Palatino-Roman"/>
              </a:rPr>
              <a:t>mythread</a:t>
            </a:r>
            <a:r>
              <a:rPr lang="en-US" sz="1800" dirty="0">
                <a:latin typeface="Palatino-Roman"/>
              </a:rPr>
              <a:t>, "B");</a:t>
            </a:r>
          </a:p>
          <a:p>
            <a:pPr marL="0" indent="0">
              <a:buNone/>
            </a:pPr>
            <a:r>
              <a:rPr lang="en-US" sz="1800" dirty="0">
                <a:latin typeface="Palatino-Roman"/>
              </a:rPr>
              <a:t>  // join waits for the threads to finish</a:t>
            </a:r>
          </a:p>
          <a:p>
            <a:pPr marL="0" indent="0">
              <a:buNone/>
            </a:pPr>
            <a:r>
              <a:rPr lang="en-US" sz="1800" dirty="0">
                <a:latin typeface="Palatino-Roman"/>
              </a:rPr>
              <a:t>  </a:t>
            </a:r>
            <a:r>
              <a:rPr lang="en-US" sz="1800" dirty="0" err="1">
                <a:latin typeface="Palatino-Roman"/>
              </a:rPr>
              <a:t>Pthread_join</a:t>
            </a:r>
            <a:r>
              <a:rPr lang="en-US" sz="1800" dirty="0">
                <a:latin typeface="Palatino-Roman"/>
              </a:rPr>
              <a:t>(p1, NULL); </a:t>
            </a:r>
          </a:p>
          <a:p>
            <a:pPr marL="0" indent="0">
              <a:buNone/>
            </a:pPr>
            <a:r>
              <a:rPr lang="en-US" sz="1800" dirty="0">
                <a:latin typeface="Palatino-Roman"/>
              </a:rPr>
              <a:t>  </a:t>
            </a:r>
            <a:r>
              <a:rPr lang="en-US" sz="1800" dirty="0" err="1">
                <a:latin typeface="Palatino-Roman"/>
              </a:rPr>
              <a:t>Pthread_join</a:t>
            </a:r>
            <a:r>
              <a:rPr lang="en-US" sz="1800" dirty="0">
                <a:latin typeface="Palatino-Roman"/>
              </a:rPr>
              <a:t>(p2, NULL); </a:t>
            </a:r>
          </a:p>
          <a:p>
            <a:pPr marL="0" indent="0">
              <a:buNone/>
            </a:pPr>
            <a:r>
              <a:rPr lang="en-US" sz="1800" dirty="0">
                <a:latin typeface="Palatino-Roman"/>
              </a:rPr>
              <a:t>  </a:t>
            </a:r>
            <a:r>
              <a:rPr lang="en-US" sz="1800" dirty="0" err="1">
                <a:latin typeface="Palatino-Roman"/>
              </a:rPr>
              <a:t>printf</a:t>
            </a:r>
            <a:r>
              <a:rPr lang="en-US" sz="1800" dirty="0">
                <a:latin typeface="Palatino-Roman"/>
              </a:rPr>
              <a:t>("main: done\n [counter: %d]\n</a:t>
            </a:r>
          </a:p>
          <a:p>
            <a:pPr marL="0" indent="0">
              <a:buNone/>
            </a:pPr>
            <a:r>
              <a:rPr lang="en-US" sz="1800" dirty="0">
                <a:latin typeface="Palatino-Roman"/>
              </a:rPr>
              <a:t>         [should: %d]\n", counter, max*2);</a:t>
            </a:r>
          </a:p>
          <a:p>
            <a:pPr marL="0" indent="0">
              <a:buNone/>
            </a:pPr>
            <a:r>
              <a:rPr lang="en-US" sz="1800" dirty="0">
                <a:latin typeface="Palatino-Roman"/>
              </a:rPr>
              <a:t>  return 0;</a:t>
            </a:r>
          </a:p>
          <a:p>
            <a:pPr marL="0" indent="0">
              <a:buNone/>
            </a:pPr>
            <a:r>
              <a:rPr lang="en-US" sz="1800" dirty="0">
                <a:latin typeface="Palatino-Roman"/>
              </a:rPr>
              <a:t>}</a:t>
            </a:r>
          </a:p>
        </p:txBody>
      </p:sp>
    </p:spTree>
    <p:extLst>
      <p:ext uri="{BB962C8B-B14F-4D97-AF65-F5344CB8AC3E}">
        <p14:creationId xmlns:p14="http://schemas.microsoft.com/office/powerpoint/2010/main" val="3371670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Control: </a:t>
            </a:r>
            <a:r>
              <a:rPr lang="en-US" dirty="0" err="1"/>
              <a:t>Mutex</a:t>
            </a:r>
            <a:endParaRPr lang="en-US" dirty="0"/>
          </a:p>
        </p:txBody>
      </p:sp>
      <p:sp>
        <p:nvSpPr>
          <p:cNvPr id="3" name="Content Placeholder 2"/>
          <p:cNvSpPr>
            <a:spLocks noGrp="1"/>
          </p:cNvSpPr>
          <p:nvPr>
            <p:ph idx="1"/>
          </p:nvPr>
        </p:nvSpPr>
        <p:spPr/>
        <p:txBody>
          <a:bodyPr/>
          <a:lstStyle/>
          <a:p>
            <a:r>
              <a:rPr lang="en-US" dirty="0"/>
              <a:t>Basic</a:t>
            </a:r>
          </a:p>
          <a:p>
            <a:endParaRPr lang="en-US" dirty="0"/>
          </a:p>
          <a:p>
            <a:endParaRPr lang="en-US" dirty="0"/>
          </a:p>
          <a:p>
            <a:endParaRPr lang="en-US" dirty="0"/>
          </a:p>
          <a:p>
            <a:r>
              <a:rPr lang="en-US" altLang="zh-CN" dirty="0"/>
              <a:t>Others</a:t>
            </a:r>
            <a:endParaRPr lang="en-US" dirty="0"/>
          </a:p>
        </p:txBody>
      </p:sp>
      <p:sp>
        <p:nvSpPr>
          <p:cNvPr id="4" name="Content Placeholder 2"/>
          <p:cNvSpPr txBox="1">
            <a:spLocks/>
          </p:cNvSpPr>
          <p:nvPr/>
        </p:nvSpPr>
        <p:spPr>
          <a:xfrm>
            <a:off x="1201830" y="2337617"/>
            <a:ext cx="7385989" cy="3582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Palatino-Roman"/>
              </a:rPr>
              <a:t>pthread_mutex_t</a:t>
            </a:r>
            <a:r>
              <a:rPr lang="en-US" sz="1800" dirty="0">
                <a:latin typeface="Palatino-Roman"/>
              </a:rPr>
              <a:t> lock = PTHREAD_MUTEX_INITIALIZER;</a:t>
            </a: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x = x + 1; // or whatever your critical section is</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r>
              <a:rPr lang="en-US" sz="1800" dirty="0" err="1">
                <a:latin typeface="Palatino-Roman"/>
              </a:rPr>
              <a:t>int</a:t>
            </a:r>
            <a:r>
              <a:rPr lang="en-US" sz="1800" dirty="0">
                <a:latin typeface="Palatino-Roman"/>
              </a:rPr>
              <a:t> </a:t>
            </a:r>
            <a:r>
              <a:rPr lang="en-US" sz="1800" dirty="0" err="1">
                <a:latin typeface="Palatino-Roman"/>
              </a:rPr>
              <a:t>pthread_mutex_trylock</a:t>
            </a:r>
            <a:r>
              <a:rPr lang="en-US" sz="1800" dirty="0">
                <a:latin typeface="Palatino-Roman"/>
              </a:rPr>
              <a:t>(</a:t>
            </a:r>
            <a:r>
              <a:rPr lang="en-US" sz="1800" dirty="0" err="1">
                <a:latin typeface="Palatino-Roman"/>
              </a:rPr>
              <a:t>pthread_mutex_t</a:t>
            </a:r>
            <a:r>
              <a:rPr lang="en-US" sz="1800" dirty="0">
                <a:latin typeface="Palatino-Roman"/>
              </a:rPr>
              <a:t> *</a:t>
            </a:r>
            <a:r>
              <a:rPr lang="en-US" sz="1800" dirty="0" err="1">
                <a:latin typeface="Palatino-Roman"/>
              </a:rPr>
              <a:t>mutex</a:t>
            </a:r>
            <a:r>
              <a:rPr lang="en-US" sz="1800" dirty="0">
                <a:latin typeface="Palatino-Roman"/>
              </a:rPr>
              <a:t>);</a:t>
            </a:r>
          </a:p>
          <a:p>
            <a:pPr marL="0" indent="0">
              <a:buNone/>
            </a:pPr>
            <a:r>
              <a:rPr lang="en-US" sz="1800" dirty="0" err="1">
                <a:latin typeface="Palatino-Roman"/>
              </a:rPr>
              <a:t>int</a:t>
            </a:r>
            <a:r>
              <a:rPr lang="en-US" sz="1800" dirty="0">
                <a:latin typeface="Palatino-Roman"/>
              </a:rPr>
              <a:t> </a:t>
            </a:r>
            <a:r>
              <a:rPr lang="en-US" sz="1800" dirty="0" err="1">
                <a:latin typeface="Palatino-Roman"/>
              </a:rPr>
              <a:t>pthread_mutex_timedlock</a:t>
            </a:r>
            <a:r>
              <a:rPr lang="en-US" sz="1800" dirty="0">
                <a:latin typeface="Palatino-Roman"/>
              </a:rPr>
              <a:t>(</a:t>
            </a:r>
            <a:r>
              <a:rPr lang="en-US" sz="1800" dirty="0" err="1">
                <a:latin typeface="Palatino-Roman"/>
              </a:rPr>
              <a:t>pthread_mutex_t</a:t>
            </a:r>
            <a:r>
              <a:rPr lang="en-US" sz="1800" dirty="0">
                <a:latin typeface="Palatino-Roman"/>
              </a:rPr>
              <a:t> *</a:t>
            </a:r>
            <a:r>
              <a:rPr lang="en-US" sz="1800" dirty="0" err="1">
                <a:latin typeface="Palatino-Roman"/>
              </a:rPr>
              <a:t>mutex</a:t>
            </a:r>
            <a:r>
              <a:rPr lang="en-US" sz="1800" dirty="0">
                <a:latin typeface="Palatino-Roman"/>
              </a:rPr>
              <a:t>,</a:t>
            </a:r>
          </a:p>
          <a:p>
            <a:pPr marL="0" indent="0">
              <a:buNone/>
            </a:pPr>
            <a:r>
              <a:rPr lang="en-US" sz="1800" dirty="0">
                <a:latin typeface="Palatino-Roman"/>
              </a:rPr>
              <a:t>                            </a:t>
            </a:r>
            <a:r>
              <a:rPr lang="en-US" sz="1800" dirty="0" err="1">
                <a:latin typeface="Palatino-Roman"/>
              </a:rPr>
              <a:t>struct</a:t>
            </a:r>
            <a:r>
              <a:rPr lang="en-US" sz="1800" dirty="0">
                <a:latin typeface="Palatino-Roman"/>
              </a:rPr>
              <a:t> </a:t>
            </a:r>
            <a:r>
              <a:rPr lang="en-US" sz="1800" dirty="0" err="1">
                <a:latin typeface="Palatino-Roman"/>
              </a:rPr>
              <a:t>timespec</a:t>
            </a:r>
            <a:r>
              <a:rPr lang="en-US" sz="1800" dirty="0">
                <a:latin typeface="Palatino-Roman"/>
              </a:rPr>
              <a:t> *</a:t>
            </a:r>
            <a:r>
              <a:rPr lang="en-US" sz="1800" dirty="0" err="1">
                <a:latin typeface="Palatino-Roman"/>
              </a:rPr>
              <a:t>abs_timeout</a:t>
            </a:r>
            <a:r>
              <a:rPr lang="en-US" sz="1800" dirty="0">
                <a:latin typeface="Palatino-Roman"/>
              </a:rPr>
              <a:t>);</a:t>
            </a:r>
          </a:p>
          <a:p>
            <a:pPr marL="0" indent="0">
              <a:buNone/>
            </a:pPr>
            <a:endParaRPr lang="en-US" sz="1800" dirty="0">
              <a:latin typeface="Palatino-Roman"/>
            </a:endParaRPr>
          </a:p>
        </p:txBody>
      </p:sp>
    </p:spTree>
    <p:extLst>
      <p:ext uri="{BB962C8B-B14F-4D97-AF65-F5344CB8AC3E}">
        <p14:creationId xmlns:p14="http://schemas.microsoft.com/office/powerpoint/2010/main" val="437536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Scheduling Control:</a:t>
            </a:r>
            <a:br>
              <a:rPr lang="en-US" dirty="0"/>
            </a:br>
            <a:r>
              <a:rPr lang="en-US" dirty="0"/>
              <a:t>Condition Variable</a:t>
            </a:r>
          </a:p>
        </p:txBody>
      </p:sp>
      <p:sp>
        <p:nvSpPr>
          <p:cNvPr id="3" name="Content Placeholder 2"/>
          <p:cNvSpPr>
            <a:spLocks noGrp="1"/>
          </p:cNvSpPr>
          <p:nvPr>
            <p:ph idx="1"/>
          </p:nvPr>
        </p:nvSpPr>
        <p:spPr/>
        <p:txBody>
          <a:bodyPr/>
          <a:lstStyle/>
          <a:p>
            <a:r>
              <a:rPr lang="en-US" altLang="zh-CN" dirty="0" err="1"/>
              <a:t>Initilization</a:t>
            </a:r>
            <a:endParaRPr lang="en-US" altLang="zh-CN" dirty="0"/>
          </a:p>
          <a:p>
            <a:endParaRPr lang="en-US" dirty="0"/>
          </a:p>
          <a:p>
            <a:endParaRPr lang="en-US" dirty="0"/>
          </a:p>
          <a:p>
            <a:r>
              <a:rPr lang="en-US" altLang="zh-CN" dirty="0"/>
              <a:t>Wait side</a:t>
            </a:r>
          </a:p>
          <a:p>
            <a:endParaRPr lang="en-US" dirty="0"/>
          </a:p>
          <a:p>
            <a:endParaRPr lang="en-US" dirty="0"/>
          </a:p>
          <a:p>
            <a:r>
              <a:rPr lang="en-US" dirty="0"/>
              <a:t>Signal side</a:t>
            </a:r>
          </a:p>
        </p:txBody>
      </p:sp>
      <p:sp>
        <p:nvSpPr>
          <p:cNvPr id="4" name="Content Placeholder 2"/>
          <p:cNvSpPr txBox="1">
            <a:spLocks/>
          </p:cNvSpPr>
          <p:nvPr/>
        </p:nvSpPr>
        <p:spPr>
          <a:xfrm>
            <a:off x="2796987" y="585741"/>
            <a:ext cx="6525185" cy="608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Palatino-Roman"/>
            </a:endParaRPr>
          </a:p>
          <a:p>
            <a:pPr marL="0" indent="0">
              <a:buNone/>
            </a:pPr>
            <a:endParaRPr lang="en-US" sz="1800" dirty="0">
              <a:latin typeface="Palatino-Roman"/>
            </a:endParaRPr>
          </a:p>
          <a:p>
            <a:pPr marL="0" indent="0">
              <a:buNone/>
            </a:pPr>
            <a:endParaRPr lang="en-US" sz="1800" dirty="0">
              <a:latin typeface="Palatino-Roman"/>
            </a:endParaRPr>
          </a:p>
          <a:p>
            <a:pPr marL="0" indent="0">
              <a:buNone/>
            </a:pPr>
            <a:r>
              <a:rPr lang="en-US" sz="1800" dirty="0" err="1">
                <a:latin typeface="Palatino-Roman"/>
              </a:rPr>
              <a:t>pthread_mutex_t</a:t>
            </a:r>
            <a:r>
              <a:rPr lang="en-US" sz="1800" dirty="0">
                <a:latin typeface="Palatino-Roman"/>
              </a:rPr>
              <a:t> lock = PTHREAD_MUTEX_INITIALIZER;</a:t>
            </a:r>
          </a:p>
          <a:p>
            <a:pPr marL="0" indent="0">
              <a:buNone/>
            </a:pPr>
            <a:r>
              <a:rPr lang="en-US" sz="1800" dirty="0" err="1">
                <a:latin typeface="Palatino-Roman"/>
              </a:rPr>
              <a:t>pthread_cond_t</a:t>
            </a:r>
            <a:r>
              <a:rPr lang="en-US" sz="1800" dirty="0">
                <a:latin typeface="Palatino-Roman"/>
              </a:rPr>
              <a:t> </a:t>
            </a:r>
            <a:r>
              <a:rPr lang="en-US" sz="1800" dirty="0" err="1">
                <a:latin typeface="Palatino-Roman"/>
              </a:rPr>
              <a:t>init</a:t>
            </a:r>
            <a:r>
              <a:rPr lang="en-US" sz="1800" dirty="0">
                <a:latin typeface="Palatino-Roman"/>
              </a:rPr>
              <a:t> = PTHREAD_COND_INITIALIZER;</a:t>
            </a:r>
          </a:p>
          <a:p>
            <a:pPr marL="0" indent="0">
              <a:buNone/>
            </a:pPr>
            <a:endParaRPr lang="en-US" sz="1800" dirty="0">
              <a:latin typeface="Palatino-Roman"/>
            </a:endParaRP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while (initialized == 0)</a:t>
            </a:r>
          </a:p>
          <a:p>
            <a:pPr marL="0" indent="0">
              <a:buNone/>
            </a:pPr>
            <a:r>
              <a:rPr lang="en-US" sz="1800" dirty="0">
                <a:latin typeface="Palatino-Roman"/>
              </a:rPr>
              <a:t>    </a:t>
            </a:r>
            <a:r>
              <a:rPr lang="en-US" sz="1800" dirty="0" err="1">
                <a:latin typeface="Palatino-Roman"/>
              </a:rPr>
              <a:t>Pthread_cond_wait</a:t>
            </a:r>
            <a:r>
              <a:rPr lang="en-US" sz="1800" dirty="0">
                <a:latin typeface="Palatino-Roman"/>
              </a:rPr>
              <a:t>(&amp;</a:t>
            </a:r>
            <a:r>
              <a:rPr lang="en-US" sz="1800" dirty="0" err="1">
                <a:latin typeface="Palatino-Roman"/>
              </a:rPr>
              <a:t>init</a:t>
            </a:r>
            <a:r>
              <a:rPr lang="en-US" sz="1800" dirty="0">
                <a:latin typeface="Palatino-Roman"/>
              </a:rPr>
              <a:t>, &amp;lock);</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r>
              <a:rPr lang="en-US" sz="1800" dirty="0" err="1">
                <a:latin typeface="Palatino-Roman"/>
              </a:rPr>
              <a:t>Pthread_mutex_lock</a:t>
            </a:r>
            <a:r>
              <a:rPr lang="en-US" sz="1800" dirty="0">
                <a:latin typeface="Palatino-Roman"/>
              </a:rPr>
              <a:t>(&amp;lock);</a:t>
            </a:r>
          </a:p>
          <a:p>
            <a:pPr marL="0" indent="0">
              <a:buNone/>
            </a:pPr>
            <a:r>
              <a:rPr lang="en-US" sz="1800" dirty="0">
                <a:latin typeface="Palatino-Roman"/>
              </a:rPr>
              <a:t>initialized = 1;</a:t>
            </a:r>
          </a:p>
          <a:p>
            <a:pPr marL="0" indent="0">
              <a:buNone/>
            </a:pPr>
            <a:r>
              <a:rPr lang="en-US" sz="1800" dirty="0" err="1">
                <a:latin typeface="Palatino-Roman"/>
              </a:rPr>
              <a:t>Pthread_cond_signal</a:t>
            </a:r>
            <a:r>
              <a:rPr lang="en-US" sz="1800" dirty="0">
                <a:latin typeface="Palatino-Roman"/>
              </a:rPr>
              <a:t>(&amp;</a:t>
            </a:r>
            <a:r>
              <a:rPr lang="en-US" sz="1800" dirty="0" err="1">
                <a:latin typeface="Palatino-Roman"/>
              </a:rPr>
              <a:t>init</a:t>
            </a:r>
            <a:r>
              <a:rPr lang="en-US" sz="1800" dirty="0">
                <a:latin typeface="Palatino-Roman"/>
              </a:rPr>
              <a:t>);</a:t>
            </a:r>
          </a:p>
          <a:p>
            <a:pPr marL="0" indent="0">
              <a:buNone/>
            </a:pPr>
            <a:r>
              <a:rPr lang="en-US" sz="1800" dirty="0" err="1">
                <a:latin typeface="Palatino-Roman"/>
              </a:rPr>
              <a:t>Pthread_mutex_unlock</a:t>
            </a:r>
            <a:r>
              <a:rPr lang="en-US" sz="1800" dirty="0">
                <a:latin typeface="Palatino-Roman"/>
              </a:rPr>
              <a:t>(&amp;lock);</a:t>
            </a:r>
          </a:p>
          <a:p>
            <a:pPr marL="0" indent="0">
              <a:buNone/>
            </a:pPr>
            <a:endParaRPr lang="en-US" sz="1800" dirty="0">
              <a:latin typeface="Palatino-Roman"/>
            </a:endParaRPr>
          </a:p>
          <a:p>
            <a:pPr marL="0" indent="0">
              <a:buNone/>
            </a:pPr>
            <a:endParaRPr lang="en-US" sz="1800" dirty="0">
              <a:latin typeface="Palatino-Roman"/>
            </a:endParaRPr>
          </a:p>
        </p:txBody>
      </p:sp>
    </p:spTree>
    <p:extLst>
      <p:ext uri="{BB962C8B-B14F-4D97-AF65-F5344CB8AC3E}">
        <p14:creationId xmlns:p14="http://schemas.microsoft.com/office/powerpoint/2010/main" val="539128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t>
            </a:r>
          </a:p>
        </p:txBody>
      </p:sp>
      <p:sp>
        <p:nvSpPr>
          <p:cNvPr id="3" name="Content Placeholder 2"/>
          <p:cNvSpPr>
            <a:spLocks noGrp="1"/>
          </p:cNvSpPr>
          <p:nvPr>
            <p:ph idx="1"/>
          </p:nvPr>
        </p:nvSpPr>
        <p:spPr/>
        <p:txBody>
          <a:bodyPr/>
          <a:lstStyle/>
          <a:p>
            <a:r>
              <a:rPr lang="en-US" dirty="0"/>
              <a:t>Concurrency leads to non-deterministic bugs</a:t>
            </a:r>
          </a:p>
          <a:p>
            <a:endParaRPr lang="en-US" dirty="0"/>
          </a:p>
          <a:p>
            <a:r>
              <a:rPr lang="en-US" dirty="0"/>
              <a:t>Whether bug manifests depends on CPU schedule!</a:t>
            </a:r>
          </a:p>
          <a:p>
            <a:endParaRPr lang="en-US" dirty="0"/>
          </a:p>
          <a:p>
            <a:r>
              <a:rPr lang="en-US" dirty="0"/>
              <a:t>Passing tests means little</a:t>
            </a:r>
          </a:p>
          <a:p>
            <a:endParaRPr lang="en-US" dirty="0"/>
          </a:p>
          <a:p>
            <a:r>
              <a:rPr lang="en-US" dirty="0"/>
              <a:t>How to program: imagine scheduler is malicious</a:t>
            </a:r>
          </a:p>
        </p:txBody>
      </p:sp>
    </p:spTree>
    <p:extLst>
      <p:ext uri="{BB962C8B-B14F-4D97-AF65-F5344CB8AC3E}">
        <p14:creationId xmlns:p14="http://schemas.microsoft.com/office/powerpoint/2010/main" val="1083934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Thread API Guidelines</a:t>
            </a:r>
            <a:endParaRPr lang="en-US" dirty="0"/>
          </a:p>
        </p:txBody>
      </p:sp>
      <p:sp>
        <p:nvSpPr>
          <p:cNvPr id="3" name="Content Placeholder 2"/>
          <p:cNvSpPr>
            <a:spLocks noGrp="1"/>
          </p:cNvSpPr>
          <p:nvPr>
            <p:ph idx="1"/>
          </p:nvPr>
        </p:nvSpPr>
        <p:spPr>
          <a:xfrm>
            <a:off x="628650" y="1825624"/>
            <a:ext cx="7886700" cy="4829699"/>
          </a:xfrm>
        </p:spPr>
        <p:txBody>
          <a:bodyPr>
            <a:normAutofit/>
          </a:bodyPr>
          <a:lstStyle/>
          <a:p>
            <a:r>
              <a:rPr lang="en-US" dirty="0"/>
              <a:t>Keep it simple</a:t>
            </a:r>
          </a:p>
          <a:p>
            <a:r>
              <a:rPr lang="en-US" dirty="0"/>
              <a:t>Minimize thread interactions</a:t>
            </a:r>
          </a:p>
          <a:p>
            <a:r>
              <a:rPr lang="en-US" dirty="0"/>
              <a:t>Initialize locks and condition variables</a:t>
            </a:r>
          </a:p>
          <a:p>
            <a:r>
              <a:rPr lang="en-US" dirty="0"/>
              <a:t>Check your return codes</a:t>
            </a:r>
          </a:p>
          <a:p>
            <a:r>
              <a:rPr lang="en-US" dirty="0"/>
              <a:t>Be careful with how you pass arguments to, and return values from, threads</a:t>
            </a:r>
          </a:p>
          <a:p>
            <a:r>
              <a:rPr lang="en-US" dirty="0"/>
              <a:t>Each thread has its own stack</a:t>
            </a:r>
          </a:p>
          <a:p>
            <a:r>
              <a:rPr lang="en-US" dirty="0"/>
              <a:t>Always use condition variables to signal between threads. Avoid simple flags!</a:t>
            </a:r>
          </a:p>
          <a:p>
            <a:r>
              <a:rPr lang="en-US" dirty="0"/>
              <a:t>Use the manual pages</a:t>
            </a:r>
          </a:p>
        </p:txBody>
      </p:sp>
    </p:spTree>
    <p:extLst>
      <p:ext uri="{BB962C8B-B14F-4D97-AF65-F5344CB8AC3E}">
        <p14:creationId xmlns:p14="http://schemas.microsoft.com/office/powerpoint/2010/main" val="417327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lock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210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grayscl/>
            <a:extLst>
              <a:ext uri="{28A0092B-C50C-407E-A947-70E740481C1C}">
                <a14:useLocalDpi xmlns:a14="http://schemas.microsoft.com/office/drawing/2010/main" val="0"/>
              </a:ext>
            </a:extLst>
          </a:blip>
          <a:srcRect l="5666" t="598" r="6114" b="912"/>
          <a:stretch>
            <a:fillRect/>
          </a:stretch>
        </p:blipFill>
        <p:spPr bwMode="auto">
          <a:xfrm>
            <a:off x="1493343" y="764495"/>
            <a:ext cx="6157314" cy="5154600"/>
          </a:xfrm>
          <a:prstGeom prst="rect">
            <a:avLst/>
          </a:prstGeom>
          <a:noFill/>
          <a:ln w="38100" cmpd="dbl">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4"/>
          <a:stretch>
            <a:fillRect/>
          </a:stretch>
        </p:blipFill>
        <p:spPr>
          <a:xfrm>
            <a:off x="3812117" y="3146425"/>
            <a:ext cx="148166" cy="133350"/>
          </a:xfrm>
          <a:prstGeom prst="rect">
            <a:avLst/>
          </a:prstGeom>
        </p:spPr>
      </p:pic>
      <p:sp>
        <p:nvSpPr>
          <p:cNvPr id="5" name="TextBox 4"/>
          <p:cNvSpPr txBox="1"/>
          <p:nvPr/>
        </p:nvSpPr>
        <p:spPr>
          <a:xfrm>
            <a:off x="3732953" y="2996168"/>
            <a:ext cx="306494"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34985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Page-Fault Handler (OS) </a:t>
            </a:r>
          </a:p>
        </p:txBody>
      </p:sp>
      <p:sp>
        <p:nvSpPr>
          <p:cNvPr id="3" name="Content Placeholder 2"/>
          <p:cNvSpPr>
            <a:spLocks noGrp="1"/>
          </p:cNvSpPr>
          <p:nvPr>
            <p:ph idx="1"/>
          </p:nvPr>
        </p:nvSpPr>
        <p:spPr>
          <a:xfrm>
            <a:off x="1340284" y="1825625"/>
            <a:ext cx="7175065" cy="4351338"/>
          </a:xfrm>
        </p:spPr>
        <p:txBody>
          <a:bodyPr/>
          <a:lstStyle/>
          <a:p>
            <a:pPr marL="0" indent="0">
              <a:buNone/>
            </a:pPr>
            <a:r>
              <a:rPr lang="en-US" dirty="0"/>
              <a:t>PFN = </a:t>
            </a:r>
            <a:r>
              <a:rPr lang="en-US" dirty="0" err="1"/>
              <a:t>FindFreePage</a:t>
            </a:r>
            <a:r>
              <a:rPr lang="en-US" dirty="0"/>
              <a:t>()</a:t>
            </a:r>
          </a:p>
          <a:p>
            <a:pPr marL="0" indent="0">
              <a:buNone/>
            </a:pPr>
            <a:r>
              <a:rPr lang="en-US" dirty="0"/>
              <a:t>if (PFN == -1)</a:t>
            </a:r>
          </a:p>
          <a:p>
            <a:pPr marL="0" indent="0">
              <a:buNone/>
            </a:pPr>
            <a:r>
              <a:rPr lang="en-US" dirty="0"/>
              <a:t>    PFN = </a:t>
            </a:r>
            <a:r>
              <a:rPr lang="en-US" dirty="0" err="1"/>
              <a:t>EvictPage</a:t>
            </a:r>
            <a:r>
              <a:rPr lang="en-US" dirty="0"/>
              <a:t>()</a:t>
            </a:r>
          </a:p>
          <a:p>
            <a:pPr marL="0" indent="0">
              <a:buNone/>
            </a:pPr>
            <a:r>
              <a:rPr lang="en-US" dirty="0" err="1"/>
              <a:t>DiskRead</a:t>
            </a:r>
            <a:r>
              <a:rPr lang="en-US" dirty="0"/>
              <a:t>(</a:t>
            </a:r>
            <a:r>
              <a:rPr lang="en-US" dirty="0" err="1"/>
              <a:t>PTE.DiskAddr</a:t>
            </a:r>
            <a:r>
              <a:rPr lang="en-US" dirty="0"/>
              <a:t>, PFN)</a:t>
            </a:r>
          </a:p>
          <a:p>
            <a:pPr marL="0" indent="0">
              <a:buNone/>
            </a:pPr>
            <a:r>
              <a:rPr lang="en-US" dirty="0" err="1"/>
              <a:t>PTE.present</a:t>
            </a:r>
            <a:r>
              <a:rPr lang="en-US" dirty="0"/>
              <a:t> = 1</a:t>
            </a:r>
          </a:p>
          <a:p>
            <a:pPr marL="0" indent="0">
              <a:buNone/>
            </a:pPr>
            <a:r>
              <a:rPr lang="en-US" dirty="0"/>
              <a:t>PTE.PFN = PFN</a:t>
            </a:r>
          </a:p>
          <a:p>
            <a:pPr marL="0" indent="0">
              <a:buNone/>
            </a:pPr>
            <a:r>
              <a:rPr lang="en-US" dirty="0"/>
              <a:t>retry instruction</a:t>
            </a:r>
          </a:p>
        </p:txBody>
      </p:sp>
      <p:sp>
        <p:nvSpPr>
          <p:cNvPr id="4" name="Content Placeholder 2"/>
          <p:cNvSpPr txBox="1">
            <a:spLocks/>
          </p:cNvSpPr>
          <p:nvPr/>
        </p:nvSpPr>
        <p:spPr>
          <a:xfrm>
            <a:off x="5899759" y="1825625"/>
            <a:ext cx="28180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&lt;- policy</a:t>
            </a:r>
          </a:p>
          <a:p>
            <a:pPr marL="0" indent="0">
              <a:buFont typeface="Arial" panose="020B0604020202020204" pitchFamily="34" charset="0"/>
              <a:buNone/>
            </a:pPr>
            <a:r>
              <a:rPr lang="en-US" dirty="0"/>
              <a:t>&lt;- blocking</a:t>
            </a:r>
          </a:p>
        </p:txBody>
      </p:sp>
    </p:spTree>
    <p:extLst>
      <p:ext uri="{BB962C8B-B14F-4D97-AF65-F5344CB8AC3E}">
        <p14:creationId xmlns:p14="http://schemas.microsoft.com/office/powerpoint/2010/main" val="189215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F4F42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Replacements Really Occur</a:t>
            </a:r>
          </a:p>
        </p:txBody>
      </p:sp>
      <p:sp>
        <p:nvSpPr>
          <p:cNvPr id="3" name="Content Placeholder 2"/>
          <p:cNvSpPr>
            <a:spLocks noGrp="1"/>
          </p:cNvSpPr>
          <p:nvPr>
            <p:ph idx="1"/>
          </p:nvPr>
        </p:nvSpPr>
        <p:spPr/>
        <p:txBody>
          <a:bodyPr/>
          <a:lstStyle/>
          <a:p>
            <a:r>
              <a:rPr lang="en-US" dirty="0"/>
              <a:t>High watermark (HW) and low watermark (LW)</a:t>
            </a:r>
          </a:p>
          <a:p>
            <a:endParaRPr lang="en-US" dirty="0"/>
          </a:p>
          <a:p>
            <a:r>
              <a:rPr lang="en-US" dirty="0"/>
              <a:t>A background thread (swap daemon/page daemon)</a:t>
            </a:r>
          </a:p>
          <a:p>
            <a:pPr lvl="1"/>
            <a:r>
              <a:rPr lang="en-US" dirty="0"/>
              <a:t>Frees pages when there are fewer than LW</a:t>
            </a:r>
          </a:p>
          <a:p>
            <a:pPr lvl="1"/>
            <a:r>
              <a:rPr lang="en-US" dirty="0"/>
              <a:t>Clusters or groups a number of pages</a:t>
            </a:r>
          </a:p>
          <a:p>
            <a:endParaRPr lang="en-US" dirty="0"/>
          </a:p>
          <a:p>
            <a:r>
              <a:rPr lang="en-US" dirty="0"/>
              <a:t>The page fault handler leverages this</a:t>
            </a:r>
          </a:p>
        </p:txBody>
      </p:sp>
    </p:spTree>
    <p:extLst>
      <p:ext uri="{BB962C8B-B14F-4D97-AF65-F5344CB8AC3E}">
        <p14:creationId xmlns:p14="http://schemas.microsoft.com/office/powerpoint/2010/main" val="2852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Memory Access Time (AMAT)</a:t>
            </a:r>
          </a:p>
        </p:txBody>
      </p:sp>
      <p:sp>
        <p:nvSpPr>
          <p:cNvPr id="3" name="Content Placeholder 2"/>
          <p:cNvSpPr>
            <a:spLocks noGrp="1"/>
          </p:cNvSpPr>
          <p:nvPr>
            <p:ph idx="1"/>
          </p:nvPr>
        </p:nvSpPr>
        <p:spPr/>
        <p:txBody>
          <a:bodyPr/>
          <a:lstStyle/>
          <a:p>
            <a:r>
              <a:rPr lang="en-US" dirty="0"/>
              <a:t>Hit% = portion of accesses that go straight to RAM</a:t>
            </a:r>
          </a:p>
          <a:p>
            <a:r>
              <a:rPr lang="en-US" dirty="0"/>
              <a:t>Miss% = portion of accesses that go to disk first</a:t>
            </a:r>
          </a:p>
          <a:p>
            <a:r>
              <a:rPr lang="en-US" dirty="0"/>
              <a:t>Tm = time for memory access</a:t>
            </a:r>
          </a:p>
          <a:p>
            <a:r>
              <a:rPr lang="en-US" dirty="0"/>
              <a:t>Td = time for disk access</a:t>
            </a:r>
          </a:p>
          <a:p>
            <a:r>
              <a:rPr lang="en-US" dirty="0"/>
              <a:t>AMAT = (Hit% * Tm) + (Miss% * Td) </a:t>
            </a:r>
          </a:p>
          <a:p>
            <a:r>
              <a:rPr lang="en-US" dirty="0"/>
              <a:t>Mem-access time is 100 nanoseconds, disk-access time is 10 milliseconds, what is AMAT when hit rate is (a) 50% (b) 98% (c) 99% (d) 100%</a:t>
            </a:r>
          </a:p>
        </p:txBody>
      </p:sp>
    </p:spTree>
    <p:extLst>
      <p:ext uri="{BB962C8B-B14F-4D97-AF65-F5344CB8AC3E}">
        <p14:creationId xmlns:p14="http://schemas.microsoft.com/office/powerpoint/2010/main" val="27810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Optimal Replacement Policy</a:t>
            </a:r>
          </a:p>
        </p:txBody>
      </p:sp>
      <p:sp>
        <p:nvSpPr>
          <p:cNvPr id="3" name="Content Placeholder 2"/>
          <p:cNvSpPr>
            <a:spLocks noGrp="1"/>
          </p:cNvSpPr>
          <p:nvPr>
            <p:ph idx="1"/>
          </p:nvPr>
        </p:nvSpPr>
        <p:spPr/>
        <p:txBody>
          <a:bodyPr>
            <a:normAutofit lnSpcReduction="10000"/>
          </a:bodyPr>
          <a:lstStyle/>
          <a:p>
            <a:r>
              <a:rPr lang="en-US" altLang="zh-CN" dirty="0"/>
              <a:t>R</a:t>
            </a:r>
            <a:r>
              <a:rPr lang="en-US" dirty="0"/>
              <a:t>eplace the page that will be accessed furthest in the future</a:t>
            </a:r>
          </a:p>
          <a:p>
            <a:endParaRPr lang="en-US" dirty="0"/>
          </a:p>
          <a:p>
            <a:r>
              <a:rPr lang="en-US" altLang="zh-CN" dirty="0"/>
              <a:t>Given </a:t>
            </a:r>
            <a:r>
              <a:rPr lang="en-US" dirty="0"/>
              <a:t>0, 1, 2, 0, 1, 3, 0, 3, 1, 2, 1, hit rate?</a:t>
            </a:r>
          </a:p>
          <a:p>
            <a:pPr lvl="1"/>
            <a:r>
              <a:rPr lang="en-US" dirty="0"/>
              <a:t>Assume cache for three pages</a:t>
            </a:r>
          </a:p>
          <a:p>
            <a:endParaRPr lang="en-US" dirty="0"/>
          </a:p>
          <a:p>
            <a:r>
              <a:rPr lang="en-US" dirty="0"/>
              <a:t>Three C’s: types of cache misses</a:t>
            </a:r>
          </a:p>
          <a:p>
            <a:pPr lvl="1"/>
            <a:r>
              <a:rPr lang="en-US" dirty="0"/>
              <a:t>compulsory miss</a:t>
            </a:r>
          </a:p>
          <a:p>
            <a:pPr lvl="1"/>
            <a:r>
              <a:rPr lang="en-US" dirty="0"/>
              <a:t>capacity miss</a:t>
            </a:r>
          </a:p>
          <a:p>
            <a:pPr lvl="1"/>
            <a:r>
              <a:rPr lang="en-US" dirty="0"/>
              <a:t>conflict miss</a:t>
            </a:r>
          </a:p>
          <a:p>
            <a:pPr lvl="1"/>
            <a:endParaRPr lang="en-US" dirty="0"/>
          </a:p>
        </p:txBody>
      </p:sp>
    </p:spTree>
    <p:extLst>
      <p:ext uri="{BB962C8B-B14F-4D97-AF65-F5344CB8AC3E}">
        <p14:creationId xmlns:p14="http://schemas.microsoft.com/office/powerpoint/2010/main" val="358689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3672</TotalTime>
  <Words>2664</Words>
  <Application>Microsoft Macintosh PowerPoint</Application>
  <PresentationFormat>On-screen Show (4:3)</PresentationFormat>
  <Paragraphs>566</Paragraphs>
  <Slides>47</Slides>
  <Notes>12</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Calibri Light</vt:lpstr>
      <vt:lpstr>Comic Sans MS</vt:lpstr>
      <vt:lpstr>Helvetica</vt:lpstr>
      <vt:lpstr>Palatino-Roman</vt:lpstr>
      <vt:lpstr>Wingdings</vt:lpstr>
      <vt:lpstr>Office Theme</vt:lpstr>
      <vt:lpstr>Photo Editor Photo</vt:lpstr>
      <vt:lpstr>Lecture 10 Virtual Memory Finale   Concurrency Intro</vt:lpstr>
      <vt:lpstr>Virtual Memory Approaches</vt:lpstr>
      <vt:lpstr>The Memory Hierarchy</vt:lpstr>
      <vt:lpstr>The Page Fault</vt:lpstr>
      <vt:lpstr>PowerPoint Presentation</vt:lpstr>
      <vt:lpstr>Page-Fault Handler (OS) </vt:lpstr>
      <vt:lpstr>When Replacements Really Occur</vt:lpstr>
      <vt:lpstr>Average Memory Access Time (AMAT)</vt:lpstr>
      <vt:lpstr>The Optimal Replacement Policy</vt:lpstr>
      <vt:lpstr>FIFO</vt:lpstr>
      <vt:lpstr>FIFO: Belady’s Anomaly Trace: 1, 2, 3, 4, 1, 2, 5, 1, 2, 3, 4, 5 </vt:lpstr>
      <vt:lpstr>FIFO: Belady’s Anomaly Trace: 1, 2, 3, 4, 1, 2, 5, 1, 2, 3, 4, 5</vt:lpstr>
      <vt:lpstr>FIFO: Belady’s Anomaly Trace: 1, 2, 3, 4, 1, 2, 5, 1, 2, 3, 4, 5</vt:lpstr>
      <vt:lpstr>FIFO: Belady’s Anomaly Trace: 1, 2, 3, 4, 1, 2, 5, 1, 2, 3, 4, 5</vt:lpstr>
      <vt:lpstr>FIFO: Belady’s Anomaly Trace: 1, 2, 3, 4, 1, 2, 5, 1, 2, 3, 4, 5</vt:lpstr>
      <vt:lpstr>FIFO: Belady’s Anomaly Trace: 1, 2, 3, 4, 1, 2, 5, 1, 2, 3, 4, 5</vt:lpstr>
      <vt:lpstr>Let’s Consider History</vt:lpstr>
      <vt:lpstr>Implementing Historical Algorithms</vt:lpstr>
      <vt:lpstr>Dirty bit</vt:lpstr>
      <vt:lpstr>Other VM Policies</vt:lpstr>
      <vt:lpstr>Thrashing</vt:lpstr>
      <vt:lpstr>Working Set </vt:lpstr>
      <vt:lpstr>Working-Set Model</vt:lpstr>
      <vt:lpstr>Working-Set Algorithm </vt:lpstr>
      <vt:lpstr>Prepaging</vt:lpstr>
      <vt:lpstr>Discuss</vt:lpstr>
      <vt:lpstr>Review through VAX/VMS</vt:lpstr>
      <vt:lpstr>Address Space</vt:lpstr>
      <vt:lpstr>Page Replacement</vt:lpstr>
      <vt:lpstr>Other Neat VM Tricks</vt:lpstr>
      <vt:lpstr>CPU Trends</vt:lpstr>
      <vt:lpstr>Strategy 1</vt:lpstr>
      <vt:lpstr>Strategy 2</vt:lpstr>
      <vt:lpstr>Threads vs. Processes</vt:lpstr>
      <vt:lpstr>Shared and Not-Shared</vt:lpstr>
      <vt:lpstr>PowerPoint Presentation</vt:lpstr>
      <vt:lpstr>PowerPoint Presentation</vt:lpstr>
      <vt:lpstr>Process Address Space</vt:lpstr>
      <vt:lpstr>Thread</vt:lpstr>
      <vt:lpstr>When to, and not to use threads?</vt:lpstr>
      <vt:lpstr>PowerPoint Presentation</vt:lpstr>
      <vt:lpstr>PowerPoint Presentation</vt:lpstr>
      <vt:lpstr>Scheduling Control: Mutex</vt:lpstr>
      <vt:lpstr>Scheduling Control: Condition Variable</vt:lpstr>
      <vt:lpstr>Debugging </vt:lpstr>
      <vt:lpstr>Thread API Guidelines</vt:lpstr>
      <vt:lpstr>Next: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aliang</dc:creator>
  <cp:lastModifiedBy>PATRICK MORRISON</cp:lastModifiedBy>
  <cp:revision>97</cp:revision>
  <dcterms:created xsi:type="dcterms:W3CDTF">2015-02-08T08:51:25Z</dcterms:created>
  <dcterms:modified xsi:type="dcterms:W3CDTF">2019-09-24T22:57:34Z</dcterms:modified>
</cp:coreProperties>
</file>