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94" r:id="rId3"/>
    <p:sldId id="295" r:id="rId4"/>
    <p:sldId id="296" r:id="rId5"/>
    <p:sldId id="297" r:id="rId6"/>
    <p:sldId id="262" r:id="rId7"/>
    <p:sldId id="260" r:id="rId8"/>
    <p:sldId id="257" r:id="rId9"/>
    <p:sldId id="258" r:id="rId10"/>
    <p:sldId id="263" r:id="rId11"/>
    <p:sldId id="264" r:id="rId12"/>
    <p:sldId id="266" r:id="rId13"/>
    <p:sldId id="265" r:id="rId14"/>
    <p:sldId id="267" r:id="rId15"/>
    <p:sldId id="268" r:id="rId16"/>
    <p:sldId id="270" r:id="rId17"/>
    <p:sldId id="272" r:id="rId18"/>
    <p:sldId id="271" r:id="rId19"/>
    <p:sldId id="274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85" r:id="rId39"/>
    <p:sldId id="293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47"/>
    <p:restoredTop sz="72925" autoAdjust="0"/>
  </p:normalViewPr>
  <p:slideViewPr>
    <p:cSldViewPr snapToGrid="0">
      <p:cViewPr varScale="1">
        <p:scale>
          <a:sx n="70" d="100"/>
          <a:sy n="70" d="100"/>
        </p:scale>
        <p:origin x="8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B7651-F4A3-4537-B732-EF5F5FAB3796}" type="datetimeFigureOut">
              <a:rPr lang="en-US" smtClean="0"/>
              <a:t>9/28/19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888FE-1720-4686-A586-F4D6DC614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20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the same result on a </a:t>
            </a:r>
            <a:r>
              <a:rPr lang="en-US" dirty="0" err="1"/>
              <a:t>uni</a:t>
            </a:r>
            <a:r>
              <a:rPr lang="en-US" dirty="0"/>
              <a:t>-processor machine?</a:t>
            </a:r>
          </a:p>
          <a:p>
            <a:endParaRPr lang="en-US" dirty="0"/>
          </a:p>
          <a:p>
            <a:r>
              <a:rPr lang="en-US" dirty="0"/>
              <a:t>Need 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888FE-1720-4686-A586-F4D6DC6149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25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888FE-1720-4686-A586-F4D6DC6149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82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FFC2-E941-4B1C-97A0-D4E1C7D59947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B11C-6948-4EA5-97DB-4294280D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8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FFC2-E941-4B1C-97A0-D4E1C7D59947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B11C-6948-4EA5-97DB-4294280D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FFC2-E941-4B1C-97A0-D4E1C7D59947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B11C-6948-4EA5-97DB-4294280D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FFC2-E941-4B1C-97A0-D4E1C7D59947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B11C-6948-4EA5-97DB-4294280D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1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FFC2-E941-4B1C-97A0-D4E1C7D59947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B11C-6948-4EA5-97DB-4294280D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FFC2-E941-4B1C-97A0-D4E1C7D59947}" type="datetimeFigureOut">
              <a:rPr lang="en-US" smtClean="0"/>
              <a:t>9/28/19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B11C-6948-4EA5-97DB-4294280D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7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FFC2-E941-4B1C-97A0-D4E1C7D59947}" type="datetimeFigureOut">
              <a:rPr lang="en-US" smtClean="0"/>
              <a:t>9/28/19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B11C-6948-4EA5-97DB-4294280D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6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FFC2-E941-4B1C-97A0-D4E1C7D59947}" type="datetimeFigureOut">
              <a:rPr lang="en-US" smtClean="0"/>
              <a:t>9/28/19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B11C-6948-4EA5-97DB-4294280D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7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FFC2-E941-4B1C-97A0-D4E1C7D59947}" type="datetimeFigureOut">
              <a:rPr lang="en-US" smtClean="0"/>
              <a:t>9/28/19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B11C-6948-4EA5-97DB-4294280D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2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FFC2-E941-4B1C-97A0-D4E1C7D59947}" type="datetimeFigureOut">
              <a:rPr lang="en-US" smtClean="0"/>
              <a:t>9/28/19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B11C-6948-4EA5-97DB-4294280D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9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FFC2-E941-4B1C-97A0-D4E1C7D59947}" type="datetimeFigureOut">
              <a:rPr lang="en-US" smtClean="0"/>
              <a:t>9/28/19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B11C-6948-4EA5-97DB-4294280D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6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9FFC2-E941-4B1C-97A0-D4E1C7D59947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9B11C-6948-4EA5-97DB-4294280D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9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Lecture 10</a:t>
            </a:r>
            <a:br>
              <a:rPr lang="en-US" altLang="zh-CN" dirty="0"/>
            </a:br>
            <a:r>
              <a:rPr lang="en-US" altLang="zh-CN" dirty="0"/>
              <a:t>Concurrency: Locks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3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58800"/>
            <a:ext cx="7886700" cy="56181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flag; }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// 0 -&gt; lock is available, 1 -&gt; held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-&gt;flag =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lock(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while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-&gt;flag == 1) // TEST the flag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; // spin-wait (do nothing)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-&gt;flag = 1; // now SET it!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unlock(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-&gt;flag =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073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And Set (Atomic Exchange)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TestAndSet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new)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old = 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// fetch old value at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new; // store ’new’ into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return old; // return the old value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169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58800"/>
            <a:ext cx="7886700" cy="56181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flag; }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// 0 -&gt; lock is available, 1 -&gt; held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-&gt;flag =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lock(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while (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TestAndSet(&amp;lock-&gt;flag, 1) == 1)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; // spin-wait (do nothing)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unlock(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-&gt;flag =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789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Spin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Correctness: yes</a:t>
            </a:r>
          </a:p>
          <a:p>
            <a:r>
              <a:rPr lang="en-US" dirty="0"/>
              <a:t>Fairness: no</a:t>
            </a:r>
          </a:p>
          <a:p>
            <a:r>
              <a:rPr lang="en-US" dirty="0"/>
              <a:t>Performance:</a:t>
            </a:r>
          </a:p>
          <a:p>
            <a:pPr lvl="1"/>
            <a:r>
              <a:rPr lang="en-US" dirty="0"/>
              <a:t>bad on single CPU</a:t>
            </a:r>
          </a:p>
          <a:p>
            <a:pPr lvl="1"/>
            <a:r>
              <a:rPr lang="en-US" dirty="0"/>
              <a:t>reasonable if the number of threads roughly equals the number of CPUs</a:t>
            </a:r>
          </a:p>
        </p:txBody>
      </p:sp>
    </p:spTree>
    <p:extLst>
      <p:ext uri="{BB962C8B-B14F-4D97-AF65-F5344CB8AC3E}">
        <p14:creationId xmlns:p14="http://schemas.microsoft.com/office/powerpoint/2010/main" val="4153047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Compare-And-Swap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978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CompareAndSwap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expected,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new)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actual = 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if (actual == expected)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new;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return actual;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1047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58800"/>
            <a:ext cx="7886700" cy="56181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flag; }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// 0 -&gt; lock is available, 1 -&gt; held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-&gt;flag =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lock(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while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CompareAndSwap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(&amp;lock-&gt;flag, 0, 1) == 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; // spin-wait (do nothing)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unlock(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-&gt;flag =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517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20050" cy="1325563"/>
          </a:xfrm>
        </p:spPr>
        <p:txBody>
          <a:bodyPr/>
          <a:lstStyle/>
          <a:p>
            <a:r>
              <a:rPr lang="en-US" dirty="0"/>
              <a:t>Load-Linked and Store-Conditional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LoadLinked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StoreConditional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value)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if (no update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since 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LoadLinked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to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value;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1; // success!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0; // failed to update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6936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58800"/>
            <a:ext cx="8286750" cy="5618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lock(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while (1)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LoadLinked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(&amp;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-&gt;flag) == 1)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; // spin until it’s zero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StoreConditional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(&amp;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-&gt;flag, 1) == 1)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return; // if set-it-to-1 succeeded: all done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// otherwise: try it all over again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unlock(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-&gt;flag = 0;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136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Fetch-And-Add and Ticket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FetchAndAdd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old =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old + 1;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old;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895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58800"/>
            <a:ext cx="8286750" cy="5618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ticket;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turn;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lock_init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*lock)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lock-&gt;ticket = 0;  lock-&gt;turn = 0;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lock(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*lock)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myturn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FetchAndAdd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(&amp;lock-&gt;ticket);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while (lock-&gt;turn !=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myturn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; // spin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unlock(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*lock)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FetchAndAdd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(&amp;lock-&gt;turn);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441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4DAA4-5A87-6B48-A7B8-224976791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Multiple threads, shared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860F6-A8A8-A64C-AE79-F6F7528CD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t1.c…</a:t>
            </a:r>
          </a:p>
        </p:txBody>
      </p:sp>
    </p:spTree>
    <p:extLst>
      <p:ext uri="{BB962C8B-B14F-4D97-AF65-F5344CB8AC3E}">
        <p14:creationId xmlns:p14="http://schemas.microsoft.com/office/powerpoint/2010/main" val="743815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Spinning is Bad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two threads on a single processor</a:t>
            </a:r>
          </a:p>
          <a:p>
            <a:endParaRPr lang="en-US" dirty="0"/>
          </a:p>
          <a:p>
            <a:r>
              <a:rPr lang="en-US" dirty="0"/>
              <a:t>Imagine N threads on a single processor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010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flag =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lock()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while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TestAndSet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(&amp;flag, 1) == 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yield(); // give up the CPU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unlock()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flag =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805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Sleeping Instead Of Spinning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Solaris, OS provides two calls: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park() </a:t>
            </a:r>
            <a:r>
              <a:rPr lang="en-US" dirty="0"/>
              <a:t>to put a calling thread to sleep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unpark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threadID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/>
              <a:t>to wake a particular thread as designated by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threadID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716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58800"/>
            <a:ext cx="8286750" cy="5618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flag;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guard;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queue_t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*q;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lock_init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*m)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m-&gt;flag = 0;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m-&gt;guard = 0;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queue_init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(m-&gt;q);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0905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58800"/>
            <a:ext cx="8286750" cy="5618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lock(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*m)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while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TestAndSet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(&amp;m-&gt;guard, 1) == 1)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; //acquire guard lock by spinning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if (m-&gt;flag == 0)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m-&gt;flag = 1; // lock is acquired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m-&gt;guard = 0;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queue_add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(m-&gt;q,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gettid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m-&gt;guard = 0;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park();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0059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58800"/>
            <a:ext cx="8286750" cy="5618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unlock(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*m)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while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TestAndSet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(&amp;m-&gt;guard, 1) == 1)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; //acquire guard lock by spinning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queue_empty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(m-&gt;q))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m-&gt;flag = 0; // let go of lock; no one wants it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// hold lock (for next thread!)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unpark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queue_remove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(m-&gt;q));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m-&gt;guard = 0;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4347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58800"/>
            <a:ext cx="8286750" cy="5618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lock(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*m)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while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TestAndSet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(&amp;m-&gt;guard, 1) == 1)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; //acquire guard lock by spinning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if (m-&gt;flag == 0)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m-&gt;flag = 1; // lock is acquired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m-&gt;guard = 0;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queue_add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(m-&gt;q,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gettid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setpark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(); // new code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m-&gt;guard = 0;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park();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6800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Supports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Linux, OS provides two calls: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futex_wait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(address, expected) </a:t>
            </a:r>
            <a:r>
              <a:rPr lang="en-US" dirty="0"/>
              <a:t>puts the calling thread to sleep, assuming the value at address is equal to expected. If it is not equal, the call returns immediately.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futex_wake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(address) </a:t>
            </a:r>
            <a:r>
              <a:rPr lang="en-US" dirty="0"/>
              <a:t>wakes one thread that is waiting on the queue.</a:t>
            </a:r>
          </a:p>
          <a:p>
            <a:endParaRPr lang="en-US" dirty="0"/>
          </a:p>
          <a:p>
            <a:r>
              <a:rPr lang="en-US" dirty="0"/>
              <a:t>Two-Phase Locks </a:t>
            </a:r>
          </a:p>
        </p:txBody>
      </p:sp>
    </p:spTree>
    <p:extLst>
      <p:ext uri="{BB962C8B-B14F-4D97-AF65-F5344CB8AC3E}">
        <p14:creationId xmlns:p14="http://schemas.microsoft.com/office/powerpoint/2010/main" val="2538655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000"/>
            <a:ext cx="8515350" cy="6049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lock(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*m)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v;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/* Bit 31 was clear, we got the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fastpath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*/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atomic_bit_test_set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31) == 0) return;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atomic_increment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while (1)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atomic_bit_test_set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(m, 31) == 0)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atomic_decrement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(m);    return;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/* We have to wait now. First make sure the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futex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value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we are monitoring is truly negative (i.e. locked). */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v = *m;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if (v &gt;= 0)    continue;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futex_wait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(m, v);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697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58800"/>
            <a:ext cx="8388350" cy="5618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unlock(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*m)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/* Adding 0x80000000 to the counter results in 0 if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&amp; only if there are not other interested threads */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atomic_add_zero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0x80000000))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/* There are other threads waiting for this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wake one of them up. */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futex_wake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853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4DAA4-5A87-6B48-A7B8-224976791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Multiple threads, shared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A1AD37-BF05-7E4D-A272-315AD0993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80024"/>
            <a:ext cx="7886700" cy="3642539"/>
          </a:xfrm>
        </p:spPr>
      </p:pic>
    </p:spTree>
    <p:extLst>
      <p:ext uri="{BB962C8B-B14F-4D97-AF65-F5344CB8AC3E}">
        <p14:creationId xmlns:p14="http://schemas.microsoft.com/office/powerpoint/2010/main" val="12128323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Counters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8900"/>
            <a:ext cx="7886700" cy="48180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counter_t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value;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counter_t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counter_t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*c)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c-&gt;value =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increment(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counter_t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*c)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c-&gt;value++;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decrement(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counter_t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*c)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c-&gt;value--;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get(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counter_t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*c)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c-&gt;value;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023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000"/>
            <a:ext cx="8515350" cy="6049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counter_t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global; // global count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// global lock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local[NUMCPUS]; // local count (per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[NUMCPUS]; // ... and locks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threshold; // update frequency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counter_t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counter_t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*c,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threshold)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c-&gt;threshold = threshold;  c-&gt;global = 0;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pthread_mutex_init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(&amp;c-&gt;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NULL);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NUMCPUS;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c-&gt;local[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= 0;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pthread_mutex_init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(&amp;c-&gt;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], NULL);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79463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000"/>
            <a:ext cx="8515350" cy="6049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update(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counter_t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*c,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amt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(&amp;c-&gt;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c-&gt;local[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+=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amt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// assumes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amt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&gt; 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if (c-&gt;local[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&gt;= c-&gt;threshold)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(&amp;c-&gt;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c-&gt;global += c-&gt;local[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(&amp;c-&gt;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c-&gt;local[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= 0;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(&amp;c-&gt;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get(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counter_t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*c)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(&amp;c-&gt;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c-&gt;global;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(&amp;c-&gt;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// only approximate!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0378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Linked Lists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node_t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key;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node_t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*next;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node_t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list_t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node_t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*head;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lock;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list_t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List_Init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list_t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*L)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L-&gt;head = NULL;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(&amp;L-&gt;lock, NULL);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959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000"/>
            <a:ext cx="8515350" cy="6049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List_Insert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list_t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*L,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key)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(&amp;L-&gt;lock);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node_t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*new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node_t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if (new == NULL)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perror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(&amp;L-&gt;lock);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return -1; // fail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new-&gt;key = key;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new-&gt;next = L-&gt;head;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L-&gt;head = new;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(&amp;L-&gt;lock);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return 0; // success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41195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000"/>
            <a:ext cx="8515350" cy="6049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List_Lookup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list_t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*L,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key)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(&amp;L-&gt;lock);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node_t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L-&gt;head;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while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-&gt;key == key)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(&amp;L-&gt;lock);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return 0; // success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(&amp;L-&gt;lock);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return -1; // failure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81534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000"/>
            <a:ext cx="8515350" cy="6049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List_Insert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list_t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*L,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key)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// synchronization not needed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node_t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*new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node_t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if (new == NULL)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perror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new-&gt;key = key;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// just lock critical section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(&amp;L-&gt;lock);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new-&gt;next = L-&gt;head;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L-&gt;head = new;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(&amp;L-&gt;lock);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19819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000"/>
            <a:ext cx="8515350" cy="6049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List_Lookup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list_t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*L,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key)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rv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-1;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(&amp;L-&gt;lock);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node_t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L-&gt;head;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while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-&gt;key == key)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rv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break;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(&amp;L-&gt;lock);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rv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// now both success and failure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29662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</a:t>
            </a:r>
            <a:r>
              <a:rPr lang="en-US" dirty="0"/>
              <a:t>and-over-hand locking for list</a:t>
            </a:r>
          </a:p>
          <a:p>
            <a:endParaRPr lang="en-US" dirty="0"/>
          </a:p>
          <a:p>
            <a:r>
              <a:rPr lang="en-US" dirty="0"/>
              <a:t>Concurrent queues</a:t>
            </a:r>
          </a:p>
          <a:p>
            <a:endParaRPr lang="en-US" dirty="0"/>
          </a:p>
          <a:p>
            <a:r>
              <a:rPr lang="en-US" dirty="0"/>
              <a:t>Concurrent hash table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4287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Next: Condition Variables</a:t>
            </a:r>
            <a:br>
              <a:rPr lang="en-US" altLang="zh-CN" dirty="0"/>
            </a:br>
            <a:r>
              <a:rPr lang="en-US" altLang="zh-CN" dirty="0"/>
              <a:t>           Semaphores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Reference: Reference: “The Origin of Concurrent Programming”, Per </a:t>
            </a:r>
            <a:r>
              <a:rPr lang="en-US" dirty="0" err="1"/>
              <a:t>Brinch</a:t>
            </a:r>
            <a:r>
              <a:rPr lang="en-US" dirty="0"/>
              <a:t> Hansen, https://</a:t>
            </a:r>
            <a:r>
              <a:rPr lang="en-US" dirty="0" err="1"/>
              <a:t>link.springer.com</a:t>
            </a:r>
            <a:r>
              <a:rPr lang="en-US" dirty="0"/>
              <a:t>/book/10.1007%2F978-1-4757-3472-0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75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861D1E-E9CD-A246-81B8-25A135CDC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59" y="2053641"/>
            <a:ext cx="2751871" cy="276009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Terminology: ‘Critical section’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63725-5447-EF41-B7EC-DD2C2AF21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7930" y="801866"/>
            <a:ext cx="3979563" cy="5230634"/>
          </a:xfrm>
        </p:spPr>
        <p:txBody>
          <a:bodyPr anchor="ctr">
            <a:normAutofit/>
          </a:bodyPr>
          <a:lstStyle/>
          <a:p>
            <a:r>
              <a:rPr lang="en-US" sz="2100">
                <a:solidFill>
                  <a:srgbClr val="000000"/>
                </a:solidFill>
              </a:rPr>
              <a:t>“A critical section is a piece of code that accesses a shared variable (or more generally, a shared resource) and must not be concurrently executed by more than one thread.” – OSTEP</a:t>
            </a:r>
          </a:p>
          <a:p>
            <a:pPr marL="0" indent="0">
              <a:buNone/>
            </a:pPr>
            <a:endParaRPr lang="en-US" sz="2100">
              <a:solidFill>
                <a:srgbClr val="000000"/>
              </a:solidFill>
            </a:endParaRPr>
          </a:p>
          <a:p>
            <a:endParaRPr lang="en-US" sz="21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16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C0094-101B-7A47-BD62-BE18A4F00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Terminology: ’Atomic’, ‘Atomicity’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C4220-8E8D-2444-B852-AEF49810B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‘Atomic’ – ‘as a unit’… executed without being interrupted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48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primitive: Mutex/Lock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lock = PTHREAD_MUTEX_INITIALIZER;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pthread_mutex_lock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(&amp;lock);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x = x + 1; // or whatever your critical section is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pthread_mutex_unlock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(&amp;lock);</a:t>
            </a:r>
          </a:p>
          <a:p>
            <a:endParaRPr lang="en-US" dirty="0"/>
          </a:p>
          <a:p>
            <a:r>
              <a:rPr lang="en-US" dirty="0"/>
              <a:t>Other variants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pthread_mutex_trylock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pthread_mutex_timedlock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timespec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abs_timeout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14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1525" y="376516"/>
            <a:ext cx="4403240" cy="6123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mythreads.h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pthread.h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max;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// shared global variable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volatile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counter = 0;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void *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mythread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(void *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char *letter =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; // stack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("%s: begin\n", letter);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&lt; max;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counter = counter + 1;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("%s: done\n", letter);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return NULL;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682927" y="376516"/>
            <a:ext cx="5192132" cy="612334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[]) {                   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!= 2)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stderr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"usage: ...\n");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exit(1);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max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atoi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[1]);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p1, p2;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("main: begin [counter = %d] [%x]\n",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counter, (unsigned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&amp;counter);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Pthread_create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(&amp;p1, NULL,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mythread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"A");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Pthread_create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(&amp;p2, NULL,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mythread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"B");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// join waits for the threads to finish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Pthread_join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(p1, NULL);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Pthread_join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(p2, NULL);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("main: done\n [counter: %d]\n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[should: %d]\n", counter, max*2);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1194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</a:t>
            </a:r>
            <a:br>
              <a:rPr lang="en-US" dirty="0"/>
            </a:br>
            <a:r>
              <a:rPr lang="en-US" dirty="0"/>
              <a:t>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6737" y="225425"/>
            <a:ext cx="4778237" cy="225935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lock()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DisableInterrupts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unlock()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EnableInterrupts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Would it work?</a:t>
            </a:r>
          </a:p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We have to trust the application</a:t>
            </a:r>
          </a:p>
          <a:p>
            <a:pPr lvl="1"/>
            <a:r>
              <a:rPr lang="en-US" dirty="0"/>
              <a:t>Does not work on multiprocessors</a:t>
            </a:r>
          </a:p>
          <a:p>
            <a:pPr lvl="1"/>
            <a:r>
              <a:rPr lang="en-US" dirty="0"/>
              <a:t>Inefficient</a:t>
            </a:r>
          </a:p>
          <a:p>
            <a:r>
              <a:rPr lang="en-US" dirty="0"/>
              <a:t>Only used in limited contexts</a:t>
            </a:r>
          </a:p>
        </p:txBody>
      </p:sp>
    </p:spTree>
    <p:extLst>
      <p:ext uri="{BB962C8B-B14F-4D97-AF65-F5344CB8AC3E}">
        <p14:creationId xmlns:p14="http://schemas.microsoft.com/office/powerpoint/2010/main" val="2830604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Mutual exclusion: "At any moment at most one of the processes is engaged in its critical section."</a:t>
            </a:r>
          </a:p>
          <a:p>
            <a:r>
              <a:rPr lang="en-US" dirty="0"/>
              <a:t>Fairness: "The decision which of the processes is the first to enter its critical section cannot be postponed to eternity."</a:t>
            </a:r>
          </a:p>
          <a:p>
            <a:r>
              <a:rPr lang="en-US" dirty="0"/>
              <a:t>Speed independence: "Stopping a process in its  'remainder of cycle' [that is, outside its critical region] has no effect upon the others." </a:t>
            </a:r>
          </a:p>
          <a:p>
            <a:r>
              <a:rPr lang="en-US" dirty="0"/>
              <a:t>- Dijkstra, “Communicating Sequential Processes”, 1968</a:t>
            </a:r>
          </a:p>
        </p:txBody>
      </p:sp>
    </p:spTree>
    <p:extLst>
      <p:ext uri="{BB962C8B-B14F-4D97-AF65-F5344CB8AC3E}">
        <p14:creationId xmlns:p14="http://schemas.microsoft.com/office/powerpoint/2010/main" val="2775142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2974</Words>
  <Application>Microsoft Macintosh PowerPoint</Application>
  <PresentationFormat>On-screen Show (4:3)</PresentationFormat>
  <Paragraphs>412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Office Theme</vt:lpstr>
      <vt:lpstr>Lecture 10 Concurrency: Locks</vt:lpstr>
      <vt:lpstr>Problem: Multiple threads, shared data</vt:lpstr>
      <vt:lpstr>Problem: Multiple threads, shared data</vt:lpstr>
      <vt:lpstr>Terminology: ‘Critical section’</vt:lpstr>
      <vt:lpstr>Terminology: ’Atomic’, ‘Atomicity’</vt:lpstr>
      <vt:lpstr>Synchronization primitive: Mutex/Lock</vt:lpstr>
      <vt:lpstr>PowerPoint Presentation</vt:lpstr>
      <vt:lpstr>Controlling Interrupts</vt:lpstr>
      <vt:lpstr>Evaluating Locks</vt:lpstr>
      <vt:lpstr>PowerPoint Presentation</vt:lpstr>
      <vt:lpstr>Test And Set (Atomic Exchange) </vt:lpstr>
      <vt:lpstr>PowerPoint Presentation</vt:lpstr>
      <vt:lpstr>Evaluating Spin Locks</vt:lpstr>
      <vt:lpstr>Compare-And-Swap</vt:lpstr>
      <vt:lpstr>PowerPoint Presentation</vt:lpstr>
      <vt:lpstr>Load-Linked and Store-Conditional</vt:lpstr>
      <vt:lpstr>PowerPoint Presentation</vt:lpstr>
      <vt:lpstr>Fetch-And-Add and Ticket Locks</vt:lpstr>
      <vt:lpstr>PowerPoint Presentation</vt:lpstr>
      <vt:lpstr>Spinning is Bad</vt:lpstr>
      <vt:lpstr>PowerPoint Presentation</vt:lpstr>
      <vt:lpstr>Sleeping Instead Of Spinning</vt:lpstr>
      <vt:lpstr>PowerPoint Presentation</vt:lpstr>
      <vt:lpstr>PowerPoint Presentation</vt:lpstr>
      <vt:lpstr>PowerPoint Presentation</vt:lpstr>
      <vt:lpstr>PowerPoint Presentation</vt:lpstr>
      <vt:lpstr>Different Supports</vt:lpstr>
      <vt:lpstr>PowerPoint Presentation</vt:lpstr>
      <vt:lpstr>PowerPoint Presentation</vt:lpstr>
      <vt:lpstr>Concurrent Counters</vt:lpstr>
      <vt:lpstr>PowerPoint Presentation</vt:lpstr>
      <vt:lpstr>PowerPoint Presentation</vt:lpstr>
      <vt:lpstr>Concurrent Linked Lists </vt:lpstr>
      <vt:lpstr>PowerPoint Presentation</vt:lpstr>
      <vt:lpstr>PowerPoint Presentation</vt:lpstr>
      <vt:lpstr>PowerPoint Presentation</vt:lpstr>
      <vt:lpstr>PowerPoint Presentation</vt:lpstr>
      <vt:lpstr>Others</vt:lpstr>
      <vt:lpstr>Next: Condition Variables            Semaphores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 Concurrency: Locks</dc:title>
  <dc:creator>PATRICK MORRISON</dc:creator>
  <cp:lastModifiedBy>PATRICK MORRISON</cp:lastModifiedBy>
  <cp:revision>1</cp:revision>
  <dcterms:created xsi:type="dcterms:W3CDTF">2019-09-26T21:24:19Z</dcterms:created>
  <dcterms:modified xsi:type="dcterms:W3CDTF">2019-09-28T15:32:47Z</dcterms:modified>
</cp:coreProperties>
</file>