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notesMasterIdLst>
    <p:notesMasterId r:id="rId26"/>
  </p:notesMasterIdLst>
  <p:sldIdLst>
    <p:sldId id="256" r:id="rId4"/>
    <p:sldId id="278" r:id="rId5"/>
    <p:sldId id="285" r:id="rId6"/>
    <p:sldId id="279" r:id="rId7"/>
    <p:sldId id="286" r:id="rId8"/>
    <p:sldId id="300" r:id="rId9"/>
    <p:sldId id="302" r:id="rId10"/>
    <p:sldId id="263" r:id="rId11"/>
    <p:sldId id="266" r:id="rId12"/>
    <p:sldId id="281" r:id="rId13"/>
    <p:sldId id="270" r:id="rId14"/>
    <p:sldId id="271" r:id="rId15"/>
    <p:sldId id="272" r:id="rId16"/>
    <p:sldId id="287" r:id="rId17"/>
    <p:sldId id="288" r:id="rId18"/>
    <p:sldId id="289" r:id="rId19"/>
    <p:sldId id="303" r:id="rId20"/>
    <p:sldId id="274" r:id="rId21"/>
    <p:sldId id="275" r:id="rId22"/>
    <p:sldId id="276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5"/>
    <p:restoredTop sz="69932" autoAdjust="0"/>
  </p:normalViewPr>
  <p:slideViewPr>
    <p:cSldViewPr snapToGrid="0">
      <p:cViewPr varScale="1">
        <p:scale>
          <a:sx n="72" d="100"/>
          <a:sy n="72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24F7-A7A4-4127-A54C-0FFAC09B67B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747C-C7E9-4219-B73B-D1608913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 bits AS</a:t>
            </a:r>
          </a:p>
          <a:p>
            <a:r>
              <a:rPr lang="en-US" dirty="0"/>
              <a:t>With</a:t>
            </a:r>
            <a:r>
              <a:rPr lang="en-US" baseline="0" dirty="0"/>
              <a:t> 512 byte pages 32MB</a:t>
            </a:r>
          </a:p>
          <a:p>
            <a:r>
              <a:rPr lang="en-US" baseline="0" dirty="0"/>
              <a:t>With 4KB pages 4MB</a:t>
            </a:r>
          </a:p>
          <a:p>
            <a:endParaRPr lang="en-US" baseline="0" dirty="0"/>
          </a:p>
          <a:p>
            <a:r>
              <a:rPr lang="en-US" baseline="0" dirty="0"/>
              <a:t>Why do we want large virtual AS? Easy to program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Goal PT size is 512 bytes. PTE’s are 4 bytes. Virtual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16 bits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Goal PT size is 1 KB. PTE’s are 4 bytes. Virtual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16 bits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Goal PT size is 4 KB. PTE’s are 4 bytes. Virtual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32 bits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SEG_MASK) &gt;&gt; SN_SHIFT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VPN_MASK) &gt;&gt; VPN_SHIFT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AddressOfPTE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Base[SN] + (VPN *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(PTE))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2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SEG_MASK) &gt;&gt; SN_SHIFT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VirtualAddress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VPN_MASK) &gt;&gt; VPN_SHIFT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AddressOfPTE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Base[SN] + (VPN *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(PTE))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to the amount of address space you are using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constructed, each portion of the page table fits neatly within a page,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to the amount of address space you are using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constructed, each portion of the page table fits neatly within a page,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how many PT pages would have been needed if we instead had a simple, linear array?</a:t>
            </a:r>
          </a:p>
          <a:p>
            <a:r>
              <a:rPr lang="en-US" dirty="0"/>
              <a:t>(b) how many bits of a 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are used for the page-directory index?</a:t>
            </a:r>
          </a:p>
          <a:p>
            <a:r>
              <a:rPr lang="en-US" dirty="0"/>
              <a:t>(b) how many virtual pages are there?</a:t>
            </a:r>
          </a:p>
          <a:p>
            <a:r>
              <a:rPr lang="en-US" dirty="0"/>
              <a:t>(c) translate 0x01AB</a:t>
            </a:r>
          </a:p>
          <a:p>
            <a:r>
              <a:rPr lang="en-US" dirty="0"/>
              <a:t>(d) translate 0x0000</a:t>
            </a:r>
          </a:p>
          <a:p>
            <a:r>
              <a:rPr lang="en-US" dirty="0"/>
              <a:t>(e) translate 0xFEED</a:t>
            </a:r>
          </a:p>
          <a:p>
            <a:r>
              <a:rPr lang="en-US" dirty="0"/>
              <a:t>(f) translate  0x1000?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what do the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bits probably contain for the first TLB entry?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 why do two entries map to the same physical page, 0x91?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which fields in the TLB would also appear in a PT? Do any have a different meaning?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(g) would accessing 0x0500 cause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segfault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47C-C7E9-4219-B73B-D1608913A5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5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9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7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6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64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5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5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7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6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32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03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71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43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5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4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162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31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6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12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0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AE17-321E-4CF7-ABA7-29A85AF61D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D43C-D3A1-41BF-B0B8-E7DCE8952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6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5147-2EA2-4BA7-B5B3-0CE6270364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8F00-33DB-45DD-83AD-7D6FA02409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6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altLang="zh-CN" dirty="0"/>
              <a:t>8</a:t>
            </a:r>
            <a:br>
              <a:rPr lang="en-US" dirty="0"/>
            </a:br>
            <a:r>
              <a:rPr lang="en-US" dirty="0"/>
              <a:t>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invalid PT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here is a big “hole” in our </a:t>
            </a:r>
            <a:r>
              <a:rPr lang="en-US" altLang="zh-CN" dirty="0"/>
              <a:t>page table</a:t>
            </a:r>
          </a:p>
          <a:p>
            <a:pPr lvl="1"/>
            <a:r>
              <a:rPr lang="en-US" dirty="0"/>
              <a:t>Invalid entries are clustered. </a:t>
            </a:r>
          </a:p>
          <a:p>
            <a:endParaRPr lang="en-US" dirty="0"/>
          </a:p>
          <a:p>
            <a:r>
              <a:rPr lang="en-US" dirty="0"/>
              <a:t>How did we fix holes in physical memory before? 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98729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Segmentation/Paging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different page tables for heap, stack,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PT can have a different size</a:t>
            </a:r>
          </a:p>
          <a:p>
            <a:pPr lvl="1"/>
            <a:r>
              <a:rPr lang="en-US" dirty="0"/>
              <a:t>Each PT has a base/bounds (where?)</a:t>
            </a:r>
          </a:p>
          <a:p>
            <a:endParaRPr lang="en-US" dirty="0"/>
          </a:p>
          <a:p>
            <a:r>
              <a:rPr lang="en-US" dirty="0"/>
              <a:t>Virtual address</a:t>
            </a:r>
          </a:p>
          <a:p>
            <a:pPr lvl="1"/>
            <a:r>
              <a:rPr lang="en-US" dirty="0"/>
              <a:t>Before: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Now: SEG + </a:t>
            </a:r>
            <a:r>
              <a:rPr lang="en-US" dirty="0" err="1"/>
              <a:t>PT_Index</a:t>
            </a:r>
            <a:r>
              <a:rPr lang="en-US" dirty="0"/>
              <a:t> + OFFSET, VPN is SEG + </a:t>
            </a:r>
            <a:r>
              <a:rPr lang="en-US" dirty="0" err="1"/>
              <a:t>PT_Index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208"/>
            <a:ext cx="7886700" cy="5835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Segment 00: code                       Segment 01: heap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(a) 0x12FFF =&gt;</a:t>
            </a:r>
          </a:p>
          <a:p>
            <a:r>
              <a:rPr lang="en-US" dirty="0"/>
              <a:t>(b) 0x10FFF =&gt; </a:t>
            </a:r>
          </a:p>
          <a:p>
            <a:r>
              <a:rPr lang="en-US" dirty="0"/>
              <a:t>(c) 0x01ABC =&gt;</a:t>
            </a:r>
          </a:p>
          <a:p>
            <a:r>
              <a:rPr lang="en-US" dirty="0"/>
              <a:t>(d) 0x11111 =&gt;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37154"/>
              </p:ext>
            </p:extLst>
          </p:nvPr>
        </p:nvGraphicFramePr>
        <p:xfrm>
          <a:off x="1056161" y="818275"/>
          <a:ext cx="2584938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48407"/>
              </p:ext>
            </p:extLst>
          </p:nvPr>
        </p:nvGraphicFramePr>
        <p:xfrm>
          <a:off x="5483677" y="804420"/>
          <a:ext cx="2584938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rw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95751" y="2945081"/>
            <a:ext cx="3610842" cy="3231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18-bit addresses.</a:t>
            </a:r>
          </a:p>
          <a:p>
            <a:r>
              <a:rPr lang="en-US" dirty="0"/>
              <a:t>2-bit segment index</a:t>
            </a:r>
          </a:p>
          <a:p>
            <a:r>
              <a:rPr lang="en-US" dirty="0"/>
              <a:t>6-bit VPN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break PT itself into pages</a:t>
            </a:r>
          </a:p>
          <a:p>
            <a:pPr lvl="1"/>
            <a:r>
              <a:rPr lang="en-US" altLang="zh-CN" dirty="0"/>
              <a:t>A </a:t>
            </a:r>
            <a:r>
              <a:rPr lang="en-US" dirty="0"/>
              <a:t>page directory refers to pieces</a:t>
            </a:r>
          </a:p>
          <a:p>
            <a:pPr lvl="1"/>
            <a:r>
              <a:rPr lang="en-US" dirty="0"/>
              <a:t>Only have pieces with &gt;0 valid entries </a:t>
            </a:r>
          </a:p>
          <a:p>
            <a:r>
              <a:rPr lang="en-US" dirty="0"/>
              <a:t>Used by x86</a:t>
            </a:r>
          </a:p>
          <a:p>
            <a:r>
              <a:rPr lang="en-US" dirty="0"/>
              <a:t>Virtual address</a:t>
            </a:r>
          </a:p>
          <a:p>
            <a:pPr lvl="1"/>
            <a:r>
              <a:rPr lang="en-US" dirty="0"/>
              <a:t>Basic paging: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Segmentation/Paging: SEG +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Multi-level page tables: </a:t>
            </a:r>
            <a:r>
              <a:rPr lang="en-US" dirty="0" err="1"/>
              <a:t>PD_Index</a:t>
            </a:r>
            <a:r>
              <a:rPr lang="en-US" dirty="0"/>
              <a:t> +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7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1" y="498764"/>
            <a:ext cx="8976809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r>
              <a:rPr lang="en-US" dirty="0"/>
              <a:t>64-KB address space</a:t>
            </a:r>
          </a:p>
          <a:p>
            <a:r>
              <a:rPr lang="en-US" dirty="0"/>
              <a:t>256-byte pages</a:t>
            </a:r>
          </a:p>
          <a:p>
            <a:r>
              <a:rPr lang="en-US" dirty="0"/>
              <a:t>16-byte PTE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407" y="365126"/>
            <a:ext cx="45910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5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57175"/>
            <a:ext cx="90392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how many PT pages would have been needed if we instead had a simple, linear array?</a:t>
            </a:r>
          </a:p>
          <a:p>
            <a:r>
              <a:rPr lang="en-US" dirty="0"/>
              <a:t>(b) how many bits of a 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are used for the page-directory index?</a:t>
            </a:r>
          </a:p>
          <a:p>
            <a:r>
              <a:rPr lang="en-US" dirty="0"/>
              <a:t>(b) how many virtual pages are there?</a:t>
            </a:r>
          </a:p>
          <a:p>
            <a:r>
              <a:rPr lang="en-US" dirty="0"/>
              <a:t>(c) translate 0x01AB</a:t>
            </a:r>
          </a:p>
          <a:p>
            <a:r>
              <a:rPr lang="en-US" dirty="0"/>
              <a:t>(d) translate 0x0000</a:t>
            </a:r>
          </a:p>
          <a:p>
            <a:r>
              <a:rPr lang="en-US" dirty="0"/>
              <a:t>(e) translate 0xFEED</a:t>
            </a:r>
          </a:p>
          <a:p>
            <a:r>
              <a:rPr lang="en-US" dirty="0"/>
              <a:t>(f) translate  0x1000?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&gt;2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515351" cy="4351338"/>
          </a:xfrm>
        </p:spPr>
        <p:txBody>
          <a:bodyPr/>
          <a:lstStyle/>
          <a:p>
            <a:r>
              <a:rPr lang="en-US" dirty="0"/>
              <a:t>Problem: page directories may not fit In a page </a:t>
            </a:r>
          </a:p>
          <a:p>
            <a:endParaRPr lang="en-US" dirty="0"/>
          </a:p>
          <a:p>
            <a:r>
              <a:rPr lang="en-US" dirty="0"/>
              <a:t>Solution: split page directories into pieces.</a:t>
            </a:r>
          </a:p>
          <a:p>
            <a:r>
              <a:rPr lang="en-US" dirty="0"/>
              <a:t>Use another page </a:t>
            </a:r>
            <a:r>
              <a:rPr lang="en-US" dirty="0" err="1"/>
              <a:t>dir</a:t>
            </a:r>
            <a:r>
              <a:rPr lang="en-US" dirty="0"/>
              <a:t> to refer to the page </a:t>
            </a:r>
            <a:r>
              <a:rPr lang="en-US" dirty="0" err="1"/>
              <a:t>dir</a:t>
            </a:r>
            <a:r>
              <a:rPr lang="en-US" dirty="0"/>
              <a:t> pieces.</a:t>
            </a:r>
          </a:p>
          <a:p>
            <a:r>
              <a:rPr lang="en-US" dirty="0"/>
              <a:t>Virtual address</a:t>
            </a:r>
          </a:p>
          <a:p>
            <a:pPr lvl="1"/>
            <a:r>
              <a:rPr lang="en-US" dirty="0"/>
              <a:t>Basic paging: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Segmentation/Paging: SEG +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pPr lvl="1"/>
            <a:r>
              <a:rPr lang="en-US" dirty="0"/>
              <a:t>Multi-level page tables: PD_Index0 + …1 + </a:t>
            </a:r>
            <a:r>
              <a:rPr lang="en-US" dirty="0" err="1"/>
              <a:t>PT_Index</a:t>
            </a:r>
            <a:r>
              <a:rPr lang="en-US" dirty="0"/>
              <a:t> + OFFSET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1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levels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30-bit virtual address space, 512-byte pages, </a:t>
            </a:r>
            <a:r>
              <a:rPr lang="en-US"/>
              <a:t>4-byte PT</a:t>
            </a:r>
            <a:r>
              <a:rPr lang="en-US" altLang="zh-CN"/>
              <a:t>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large is the virtual </a:t>
            </a:r>
            <a:r>
              <a:rPr lang="en-US" dirty="0" err="1"/>
              <a:t>addr</a:t>
            </a:r>
            <a:r>
              <a:rPr lang="en-US" dirty="0"/>
              <a:t> space, assuming 4-KB pages and 4-byte entries with N levels? (PT can now no longer require more than 1 contiguous page for bookkeeping)</a:t>
            </a:r>
          </a:p>
          <a:p>
            <a:pPr lvl="1"/>
            <a:r>
              <a:rPr lang="en-US" dirty="0"/>
              <a:t>(a) N = 1</a:t>
            </a:r>
          </a:p>
          <a:p>
            <a:pPr lvl="1"/>
            <a:r>
              <a:rPr lang="en-US" dirty="0"/>
              <a:t>(b) N = 2</a:t>
            </a:r>
          </a:p>
          <a:p>
            <a:pPr lvl="1"/>
            <a:r>
              <a:rPr lang="en-US" dirty="0"/>
              <a:t>(c) N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77225" cy="4351338"/>
          </a:xfrm>
        </p:spPr>
        <p:txBody>
          <a:bodyPr/>
          <a:lstStyle/>
          <a:p>
            <a:r>
              <a:rPr lang="en-US" dirty="0"/>
              <a:t>Time Sharing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Static Relocation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Base+Bounds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Segmentation</a:t>
            </a:r>
          </a:p>
          <a:p>
            <a:r>
              <a:rPr lang="en-US" dirty="0"/>
              <a:t>Paging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Too slow – TLB</a:t>
            </a:r>
          </a:p>
          <a:p>
            <a:pPr lvl="1"/>
            <a:r>
              <a:rPr lang="en-US" b="1" dirty="0"/>
              <a:t>Too big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TLBs?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Lookups in multiple levels more expensive. </a:t>
            </a:r>
          </a:p>
          <a:p>
            <a:r>
              <a:rPr lang="en-US" dirty="0"/>
              <a:t>How much does a miss cost?</a:t>
            </a:r>
          </a:p>
          <a:p>
            <a:r>
              <a:rPr lang="en-US" dirty="0"/>
              <a:t>Time/Space tradeoffs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76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Palatino-Roman"/>
              </a:rPr>
              <a:t>10 else // TLB Miss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11     // first, get page directory entry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12     </a:t>
            </a:r>
            <a:r>
              <a:rPr lang="en-US" sz="1600" dirty="0" err="1">
                <a:latin typeface="Palatino-Roman"/>
              </a:rPr>
              <a:t>PDIndex</a:t>
            </a:r>
            <a:r>
              <a:rPr lang="en-US" sz="1600" dirty="0">
                <a:latin typeface="Palatino-Roman"/>
              </a:rPr>
              <a:t> = (VPN &amp; PD_MASK) &gt;&gt; PD_SHIFT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13     </a:t>
            </a:r>
            <a:r>
              <a:rPr lang="en-US" sz="1600" dirty="0" err="1">
                <a:latin typeface="Palatino-Roman"/>
              </a:rPr>
              <a:t>PDEAddr</a:t>
            </a:r>
            <a:r>
              <a:rPr lang="en-US" sz="1600" dirty="0">
                <a:latin typeface="Palatino-Roman"/>
              </a:rPr>
              <a:t> = PDBR + (</a:t>
            </a:r>
            <a:r>
              <a:rPr lang="en-US" sz="1600" dirty="0" err="1">
                <a:latin typeface="Palatino-Roman"/>
              </a:rPr>
              <a:t>PDIndex</a:t>
            </a:r>
            <a:r>
              <a:rPr lang="en-US" sz="1600" dirty="0">
                <a:latin typeface="Palatino-Roman"/>
              </a:rPr>
              <a:t>* </a:t>
            </a:r>
            <a:r>
              <a:rPr lang="en-US" sz="1600" dirty="0" err="1">
                <a:latin typeface="Palatino-Roman"/>
              </a:rPr>
              <a:t>sizeof</a:t>
            </a:r>
            <a:r>
              <a:rPr lang="en-US" sz="1600" dirty="0">
                <a:latin typeface="Palatino-Roman"/>
              </a:rPr>
              <a:t>(PDE))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14     PDE = </a:t>
            </a:r>
            <a:r>
              <a:rPr lang="en-US" sz="1600" b="1" dirty="0" err="1">
                <a:latin typeface="Palatino-Roman"/>
              </a:rPr>
              <a:t>AccessMemory</a:t>
            </a:r>
            <a:r>
              <a:rPr lang="en-US" sz="1600" b="1" dirty="0">
                <a:latin typeface="Palatino-Roman"/>
              </a:rPr>
              <a:t>(</a:t>
            </a:r>
            <a:r>
              <a:rPr lang="en-US" sz="1600" b="1" dirty="0" err="1">
                <a:latin typeface="Palatino-Roman"/>
              </a:rPr>
              <a:t>PDEAddr</a:t>
            </a:r>
            <a:r>
              <a:rPr lang="en-US" sz="1600" b="1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15     if (</a:t>
            </a:r>
            <a:r>
              <a:rPr lang="en-US" sz="1600" dirty="0" err="1">
                <a:latin typeface="Palatino-Roman"/>
              </a:rPr>
              <a:t>PDE.Valid</a:t>
            </a:r>
            <a:r>
              <a:rPr lang="en-US" sz="16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16         </a:t>
            </a:r>
            <a:r>
              <a:rPr lang="en-US" sz="1600" dirty="0" err="1">
                <a:latin typeface="Palatino-Roman"/>
              </a:rPr>
              <a:t>RaiseException</a:t>
            </a:r>
            <a:r>
              <a:rPr lang="en-US" sz="1600" dirty="0">
                <a:latin typeface="Palatino-Roman"/>
              </a:rPr>
              <a:t>(SEGMENTATION_FAULT)</a:t>
            </a:r>
          </a:p>
          <a:p>
            <a:pPr marL="342900" indent="-342900">
              <a:buAutoNum type="arabicPlain" startAt="17"/>
            </a:pPr>
            <a:r>
              <a:rPr lang="en-US" sz="1600" dirty="0">
                <a:latin typeface="Palatino-Roman"/>
              </a:rPr>
              <a:t>    else</a:t>
            </a:r>
          </a:p>
          <a:p>
            <a:pPr marL="342900" indent="-342900">
              <a:buAutoNum type="arabicPlain" startAt="17"/>
            </a:pPr>
            <a:r>
              <a:rPr lang="en-US" sz="1600" dirty="0">
                <a:latin typeface="Palatino-Roman"/>
              </a:rPr>
              <a:t>    // PDE is valid: now fetch PTE from page table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19     </a:t>
            </a:r>
            <a:r>
              <a:rPr lang="en-US" sz="1600" dirty="0" err="1">
                <a:latin typeface="Palatino-Roman"/>
              </a:rPr>
              <a:t>PTIndex</a:t>
            </a:r>
            <a:r>
              <a:rPr lang="en-US" sz="1600" dirty="0">
                <a:latin typeface="Palatino-Roman"/>
              </a:rPr>
              <a:t> = (VPN &amp; PT_MASK) &gt;&gt; PT_SHIFT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20     </a:t>
            </a:r>
            <a:r>
              <a:rPr lang="en-US" sz="1600" dirty="0" err="1">
                <a:latin typeface="Palatino-Roman"/>
              </a:rPr>
              <a:t>PTEAddr</a:t>
            </a:r>
            <a:r>
              <a:rPr lang="en-US" sz="1600" dirty="0">
                <a:latin typeface="Palatino-Roman"/>
              </a:rPr>
              <a:t> = (PDE.PFN &lt;&lt; SHIFT) + (</a:t>
            </a:r>
            <a:r>
              <a:rPr lang="en-US" sz="1600" dirty="0" err="1">
                <a:latin typeface="Palatino-Roman"/>
              </a:rPr>
              <a:t>PTIndex</a:t>
            </a:r>
            <a:r>
              <a:rPr lang="en-US" sz="1600" dirty="0">
                <a:latin typeface="Palatino-Roman"/>
              </a:rPr>
              <a:t>*</a:t>
            </a:r>
            <a:r>
              <a:rPr lang="en-US" sz="1600" dirty="0" err="1">
                <a:latin typeface="Palatino-Roman"/>
              </a:rPr>
              <a:t>sizeof</a:t>
            </a:r>
            <a:r>
              <a:rPr lang="en-US" sz="16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21     PTE = </a:t>
            </a:r>
            <a:r>
              <a:rPr lang="en-US" sz="1600" b="1" dirty="0" err="1">
                <a:latin typeface="Palatino-Roman"/>
              </a:rPr>
              <a:t>AccessMemory</a:t>
            </a:r>
            <a:r>
              <a:rPr lang="en-US" sz="1600" b="1" dirty="0">
                <a:latin typeface="Palatino-Roman"/>
              </a:rPr>
              <a:t>(</a:t>
            </a:r>
            <a:r>
              <a:rPr lang="en-US" sz="1600" b="1" dirty="0" err="1">
                <a:latin typeface="Palatino-Roman"/>
              </a:rPr>
              <a:t>PTEAddr</a:t>
            </a:r>
            <a:r>
              <a:rPr lang="en-US" sz="1600" b="1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22     if (</a:t>
            </a:r>
            <a:r>
              <a:rPr lang="en-US" sz="1600" dirty="0" err="1">
                <a:latin typeface="Palatino-Roman"/>
              </a:rPr>
              <a:t>PTE.Valid</a:t>
            </a:r>
            <a:r>
              <a:rPr lang="en-US" sz="16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23         </a:t>
            </a:r>
            <a:r>
              <a:rPr lang="en-US" sz="1600" dirty="0" err="1">
                <a:latin typeface="Palatino-Roman"/>
              </a:rPr>
              <a:t>RaiseException</a:t>
            </a:r>
            <a:r>
              <a:rPr lang="en-US" sz="16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24     else if (</a:t>
            </a:r>
            <a:r>
              <a:rPr lang="en-US" sz="1600" dirty="0" err="1">
                <a:latin typeface="Palatino-Roman"/>
              </a:rPr>
              <a:t>CanAccess</a:t>
            </a:r>
            <a:r>
              <a:rPr lang="en-US" sz="1600" dirty="0">
                <a:latin typeface="Palatino-Roman"/>
              </a:rPr>
              <a:t>(</a:t>
            </a:r>
            <a:r>
              <a:rPr lang="en-US" sz="1600" dirty="0" err="1">
                <a:latin typeface="Palatino-Roman"/>
              </a:rPr>
              <a:t>PTE.ProtectBits</a:t>
            </a:r>
            <a:r>
              <a:rPr lang="en-US" sz="16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25         </a:t>
            </a:r>
            <a:r>
              <a:rPr lang="en-US" sz="1600" dirty="0" err="1">
                <a:latin typeface="Palatino-Roman"/>
              </a:rPr>
              <a:t>RaiseException</a:t>
            </a:r>
            <a:r>
              <a:rPr lang="en-US" sz="16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26     else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27         </a:t>
            </a:r>
            <a:r>
              <a:rPr lang="en-US" sz="1600" dirty="0" err="1">
                <a:latin typeface="Palatino-Roman"/>
              </a:rPr>
              <a:t>TLB_Insert</a:t>
            </a:r>
            <a:r>
              <a:rPr lang="en-US" sz="1600" dirty="0">
                <a:latin typeface="Palatino-Roman"/>
              </a:rPr>
              <a:t>(VPN, PTE.PFN, </a:t>
            </a:r>
            <a:r>
              <a:rPr lang="en-US" sz="1600" dirty="0" err="1">
                <a:latin typeface="Palatino-Roman"/>
              </a:rPr>
              <a:t>PTE.ProtectBits</a:t>
            </a:r>
            <a:r>
              <a:rPr lang="en-US" sz="16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Palatino-Roman"/>
              </a:rPr>
              <a:t>28         </a:t>
            </a:r>
            <a:r>
              <a:rPr lang="en-US" sz="1600" b="1" dirty="0" err="1">
                <a:latin typeface="Palatino-Roman"/>
              </a:rPr>
              <a:t>RetryInstruction</a:t>
            </a:r>
            <a:r>
              <a:rPr lang="en-US" sz="1600" b="1" dirty="0">
                <a:latin typeface="Palatino-Roma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25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Physical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93" y="1384300"/>
            <a:ext cx="7886700" cy="4792663"/>
          </a:xfrm>
        </p:spPr>
        <p:txBody>
          <a:bodyPr>
            <a:normAutofit/>
          </a:bodyPr>
          <a:lstStyle/>
          <a:p>
            <a:r>
              <a:rPr lang="en-US" dirty="0"/>
              <a:t>Assume a 3-level page table</a:t>
            </a:r>
          </a:p>
          <a:p>
            <a:r>
              <a:rPr lang="en-US" dirty="0"/>
              <a:t>Assume 256-byte pages, 16-bit addresses.</a:t>
            </a:r>
          </a:p>
          <a:p>
            <a:r>
              <a:rPr lang="en-US" dirty="0"/>
              <a:t>Assume ASID of current process is 211</a:t>
            </a:r>
          </a:p>
          <a:p>
            <a:endParaRPr lang="en-US" dirty="0"/>
          </a:p>
          <a:p>
            <a:r>
              <a:rPr lang="en-US" dirty="0"/>
              <a:t>Thee independent instructions:</a:t>
            </a:r>
          </a:p>
          <a:p>
            <a:r>
              <a:rPr lang="en-US" dirty="0"/>
              <a:t>0xAA10: </a:t>
            </a:r>
            <a:r>
              <a:rPr lang="en-US" dirty="0" err="1"/>
              <a:t>movl</a:t>
            </a:r>
            <a:r>
              <a:rPr lang="en-US" dirty="0"/>
              <a:t> 0x1111, %</a:t>
            </a:r>
            <a:r>
              <a:rPr lang="en-US" dirty="0" err="1"/>
              <a:t>edi</a:t>
            </a:r>
            <a:endParaRPr lang="en-US" dirty="0"/>
          </a:p>
          <a:p>
            <a:r>
              <a:rPr lang="en-US" dirty="0"/>
              <a:t>0xBB13: </a:t>
            </a:r>
            <a:r>
              <a:rPr lang="en-US" dirty="0" err="1"/>
              <a:t>addl</a:t>
            </a:r>
            <a:r>
              <a:rPr lang="en-US" dirty="0"/>
              <a:t> $0x3, %</a:t>
            </a:r>
            <a:r>
              <a:rPr lang="en-US" dirty="0" err="1"/>
              <a:t>edi</a:t>
            </a:r>
            <a:endParaRPr lang="en-US" dirty="0"/>
          </a:p>
          <a:p>
            <a:r>
              <a:rPr lang="en-US" dirty="0"/>
              <a:t>0x0519: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edi</a:t>
            </a:r>
            <a:r>
              <a:rPr lang="en-US" dirty="0"/>
              <a:t>, 0xFF10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08347" y="3221878"/>
          <a:ext cx="3446585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98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 </a:t>
            </a:r>
            <a:r>
              <a:rPr lang="en-US" altLang="zh-CN" dirty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Phys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space contains 1024 pages. 7 bits needed for extras (</a:t>
            </a:r>
            <a:r>
              <a:rPr lang="en-US" dirty="0" err="1"/>
              <a:t>prot</a:t>
            </a:r>
            <a:r>
              <a:rPr lang="en-US" dirty="0"/>
              <a:t>, valid, etc.)</a:t>
            </a:r>
          </a:p>
          <a:p>
            <a:r>
              <a:rPr lang="en-US" dirty="0" err="1"/>
              <a:t>Phys</a:t>
            </a:r>
            <a:r>
              <a:rPr lang="en-US" dirty="0"/>
              <a:t> </a:t>
            </a:r>
            <a:r>
              <a:rPr lang="en-US" dirty="0" err="1"/>
              <a:t>addrs</a:t>
            </a:r>
            <a:r>
              <a:rPr lang="en-US" dirty="0"/>
              <a:t> 16-bits, pages are 32 bytes, 8 bits needed for extras</a:t>
            </a:r>
          </a:p>
          <a:p>
            <a:r>
              <a:rPr lang="en-US" dirty="0" err="1"/>
              <a:t>Phys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space is 4 GB, pages are 4 KB, 6 bits needed for extras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(a) PTE’s are 3 bytes, and there are 32 possible virtual page numbers</a:t>
            </a:r>
          </a:p>
          <a:p>
            <a:r>
              <a:rPr lang="en-US" dirty="0"/>
              <a:t>(b) PTE’s are 3 bytes, virtual </a:t>
            </a:r>
            <a:r>
              <a:rPr lang="en-US" dirty="0" err="1"/>
              <a:t>addrs</a:t>
            </a:r>
            <a:r>
              <a:rPr lang="en-US" dirty="0"/>
              <a:t> are 24 bits, and pages are 16 bytes</a:t>
            </a:r>
          </a:p>
          <a:p>
            <a:r>
              <a:rPr lang="en-US" dirty="0"/>
              <a:t>(c) PTE’s are 4 bytes, virtual </a:t>
            </a:r>
            <a:r>
              <a:rPr lang="en-US" dirty="0" err="1"/>
              <a:t>addrs</a:t>
            </a:r>
            <a:r>
              <a:rPr lang="en-US" dirty="0"/>
              <a:t> are 32 bits, and pages are 4 KB</a:t>
            </a:r>
          </a:p>
          <a:p>
            <a:r>
              <a:rPr lang="en-US" dirty="0"/>
              <a:t>(d) PTE’s are 4 bytes, virtual </a:t>
            </a:r>
            <a:r>
              <a:rPr lang="en-US" dirty="0" err="1"/>
              <a:t>addrs</a:t>
            </a:r>
            <a:r>
              <a:rPr lang="en-US" dirty="0"/>
              <a:t> are 64 bits, and pages are 4 KB</a:t>
            </a:r>
          </a:p>
          <a:p>
            <a:r>
              <a:rPr lang="en-US" dirty="0"/>
              <a:t>(e) assume each PTE is 10 bits. We cut the size of pages in half, keeping everything else fixed, including size of </a:t>
            </a:r>
            <a:r>
              <a:rPr lang="en-US" dirty="0" err="1"/>
              <a:t>virt</a:t>
            </a:r>
            <a:r>
              <a:rPr lang="en-US" dirty="0"/>
              <a:t>/</a:t>
            </a:r>
            <a:r>
              <a:rPr lang="en-US" dirty="0" err="1"/>
              <a:t>phys</a:t>
            </a:r>
            <a:r>
              <a:rPr lang="en-US" dirty="0"/>
              <a:t> addresses. By what factor does the PT increase in size?</a:t>
            </a:r>
          </a:p>
        </p:txBody>
      </p:sp>
    </p:spTree>
    <p:extLst>
      <p:ext uri="{BB962C8B-B14F-4D97-AF65-F5344CB8AC3E}">
        <p14:creationId xmlns:p14="http://schemas.microsoft.com/office/powerpoint/2010/main" val="105063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(a) Goal PT size is 512 bytes. PTE’s are 4 bytes. Virtual </a:t>
            </a:r>
            <a:r>
              <a:rPr lang="en-US" dirty="0" err="1"/>
              <a:t>addrs</a:t>
            </a:r>
            <a:r>
              <a:rPr lang="en-US" dirty="0"/>
              <a:t> are 16 bits</a:t>
            </a:r>
          </a:p>
          <a:p>
            <a:endParaRPr lang="en-US" dirty="0"/>
          </a:p>
          <a:p>
            <a:r>
              <a:rPr lang="en-US" dirty="0"/>
              <a:t>(b) Goal PT size is 1 KB. PTE’s are 4 bytes. Virtual </a:t>
            </a:r>
            <a:r>
              <a:rPr lang="en-US" dirty="0" err="1"/>
              <a:t>addrs</a:t>
            </a:r>
            <a:r>
              <a:rPr lang="en-US" dirty="0"/>
              <a:t> are 16 bits</a:t>
            </a:r>
          </a:p>
          <a:p>
            <a:endParaRPr lang="en-US" dirty="0"/>
          </a:p>
          <a:p>
            <a:r>
              <a:rPr lang="en-US" dirty="0"/>
              <a:t>(c) Goal PT size is 4 KB. PTE’s are 4 bytes. Virtual </a:t>
            </a:r>
            <a:r>
              <a:rPr lang="en-US" dirty="0" err="1"/>
              <a:t>addrs</a:t>
            </a:r>
            <a:r>
              <a:rPr lang="en-US" dirty="0"/>
              <a:t> are 32 bits</a:t>
            </a:r>
          </a:p>
        </p:txBody>
      </p:sp>
    </p:spTree>
    <p:extLst>
      <p:ext uri="{BB962C8B-B14F-4D97-AF65-F5344CB8AC3E}">
        <p14:creationId xmlns:p14="http://schemas.microsoft.com/office/powerpoint/2010/main" val="246643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a large virtual address space?</a:t>
            </a:r>
          </a:p>
          <a:p>
            <a:pPr lvl="1"/>
            <a:r>
              <a:rPr lang="en-US" dirty="0"/>
              <a:t>Programming is easier</a:t>
            </a:r>
          </a:p>
          <a:p>
            <a:pPr lvl="1"/>
            <a:r>
              <a:rPr lang="en-US" dirty="0"/>
              <a:t>Applications need not worry (as much) about fragmentation</a:t>
            </a:r>
          </a:p>
          <a:p>
            <a:r>
              <a:rPr lang="en-US" dirty="0"/>
              <a:t>Paging goals:</a:t>
            </a:r>
          </a:p>
          <a:p>
            <a:pPr lvl="1"/>
            <a:r>
              <a:rPr lang="en-US" dirty="0"/>
              <a:t>Space efficiency (don’t waste on invalid data)</a:t>
            </a:r>
          </a:p>
          <a:p>
            <a:pPr lvl="1"/>
            <a:r>
              <a:rPr lang="en-US" dirty="0"/>
              <a:t>Simplicity (no bookkeeping should require contiguous pages)</a:t>
            </a:r>
          </a:p>
        </p:txBody>
      </p:sp>
    </p:spTree>
    <p:extLst>
      <p:ext uri="{BB962C8B-B14F-4D97-AF65-F5344CB8AC3E}">
        <p14:creationId xmlns:p14="http://schemas.microsoft.com/office/powerpoint/2010/main" val="14456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BAC0-3565-7E49-8E4A-B80699BC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DDE1-16B8-FA40-8FB6-5574437D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page size</a:t>
            </a:r>
            <a:endParaRPr lang="en-US" altLang="zh-CN" dirty="0"/>
          </a:p>
          <a:p>
            <a:r>
              <a:rPr lang="en-US" dirty="0"/>
              <a:t>Combine segmentation and paging</a:t>
            </a:r>
          </a:p>
          <a:p>
            <a:r>
              <a:rPr lang="en-US" dirty="0"/>
              <a:t>Page the page table: Multi-level page tables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5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Size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virtual address space smaller</a:t>
            </a:r>
          </a:p>
          <a:p>
            <a:r>
              <a:rPr lang="en-US" dirty="0"/>
              <a:t>Make pages bigger</a:t>
            </a:r>
          </a:p>
          <a:p>
            <a:pPr lvl="1"/>
            <a:r>
              <a:rPr lang="en-US" dirty="0"/>
              <a:t>PT size 512 bytes. PTE’s 4 bytes. Virtual </a:t>
            </a:r>
            <a:r>
              <a:rPr lang="en-US" dirty="0" err="1"/>
              <a:t>addrs</a:t>
            </a:r>
            <a:r>
              <a:rPr lang="en-US" dirty="0"/>
              <a:t> 16 bits</a:t>
            </a:r>
          </a:p>
          <a:p>
            <a:pPr lvl="1"/>
            <a:r>
              <a:rPr lang="en-US" dirty="0"/>
              <a:t>PT size 1 KB. PTE’s 4 bytes. Virtual </a:t>
            </a:r>
            <a:r>
              <a:rPr lang="en-US" dirty="0" err="1"/>
              <a:t>addrs</a:t>
            </a:r>
            <a:r>
              <a:rPr lang="en-US" dirty="0"/>
              <a:t> 16 bits</a:t>
            </a:r>
          </a:p>
          <a:p>
            <a:pPr lvl="1"/>
            <a:r>
              <a:rPr lang="en-US" dirty="0"/>
              <a:t>PT size 4 KB. PTE’s 4 bytes. Virtual </a:t>
            </a:r>
            <a:r>
              <a:rPr lang="en-US" dirty="0" err="1"/>
              <a:t>addrs</a:t>
            </a:r>
            <a:r>
              <a:rPr lang="en-US" dirty="0"/>
              <a:t> 32 bits</a:t>
            </a:r>
          </a:p>
          <a:p>
            <a:r>
              <a:rPr lang="en-US" dirty="0"/>
              <a:t>Why are 4 MB pages bad?</a:t>
            </a:r>
          </a:p>
          <a:p>
            <a:pPr lvl="1"/>
            <a:r>
              <a:rPr lang="en-US" dirty="0"/>
              <a:t>Internal fragmentation.</a:t>
            </a:r>
          </a:p>
          <a:p>
            <a:r>
              <a:rPr lang="en-US" dirty="0"/>
              <a:t>Some systems support multiple page sizes</a:t>
            </a:r>
          </a:p>
          <a:p>
            <a:pPr lvl="1"/>
            <a:r>
              <a:rPr lang="en-US" dirty="0"/>
              <a:t>Reduce TLB misses</a:t>
            </a:r>
          </a:p>
        </p:txBody>
      </p:sp>
    </p:spTree>
    <p:extLst>
      <p:ext uri="{BB962C8B-B14F-4D97-AF65-F5344CB8AC3E}">
        <p14:creationId xmlns:p14="http://schemas.microsoft.com/office/powerpoint/2010/main" val="30391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5" y="145225"/>
            <a:ext cx="4588090" cy="4331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5" y="1472541"/>
            <a:ext cx="4387075" cy="47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4441</TotalTime>
  <Words>1434</Words>
  <Application>Microsoft Macintosh PowerPoint</Application>
  <PresentationFormat>On-screen Show (4:3)</PresentationFormat>
  <Paragraphs>236</Paragraphs>
  <Slides>22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Palatino-Roman</vt:lpstr>
      <vt:lpstr>Office Theme</vt:lpstr>
      <vt:lpstr>2_Office Theme</vt:lpstr>
      <vt:lpstr>3_Office Theme</vt:lpstr>
      <vt:lpstr>Lecture 8 Memory Management</vt:lpstr>
      <vt:lpstr>Virtual Memory Approaches</vt:lpstr>
      <vt:lpstr>PTE Size</vt:lpstr>
      <vt:lpstr>Page Table Size</vt:lpstr>
      <vt:lpstr>Page Size</vt:lpstr>
      <vt:lpstr>Motivation</vt:lpstr>
      <vt:lpstr>Approaches</vt:lpstr>
      <vt:lpstr>Change Sizes</vt:lpstr>
      <vt:lpstr>PowerPoint Presentation</vt:lpstr>
      <vt:lpstr>Many invalid PT entries</vt:lpstr>
      <vt:lpstr>Segmentation/Paging Hybrid</vt:lpstr>
      <vt:lpstr>PowerPoint Presentation</vt:lpstr>
      <vt:lpstr>Multi-Level Page Tables</vt:lpstr>
      <vt:lpstr>PowerPoint Presentation</vt:lpstr>
      <vt:lpstr>PowerPoint Presentation</vt:lpstr>
      <vt:lpstr>PowerPoint Presentation</vt:lpstr>
      <vt:lpstr>Questions</vt:lpstr>
      <vt:lpstr>&gt;2 Levels</vt:lpstr>
      <vt:lpstr>How many levels do we need?</vt:lpstr>
      <vt:lpstr>What about TLBs?</vt:lpstr>
      <vt:lpstr>PowerPoint Presentation</vt:lpstr>
      <vt:lpstr>How Many Physical Accesses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Memory Management</dc:title>
  <dc:creator>aliang</dc:creator>
  <cp:lastModifiedBy>PATRICK MORRISON</cp:lastModifiedBy>
  <cp:revision>90</cp:revision>
  <dcterms:created xsi:type="dcterms:W3CDTF">2015-01-31T17:54:07Z</dcterms:created>
  <dcterms:modified xsi:type="dcterms:W3CDTF">2019-09-17T21:56:24Z</dcterms:modified>
</cp:coreProperties>
</file>