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</p:sldMasterIdLst>
  <p:notesMasterIdLst>
    <p:notesMasterId r:id="rId24"/>
  </p:notesMasterIdLst>
  <p:sldIdLst>
    <p:sldId id="256" r:id="rId4"/>
    <p:sldId id="278" r:id="rId5"/>
    <p:sldId id="291" r:id="rId6"/>
    <p:sldId id="32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2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4"/>
    <p:restoredTop sz="85091" autoAdjust="0"/>
  </p:normalViewPr>
  <p:slideViewPr>
    <p:cSldViewPr snapToGrid="0">
      <p:cViewPr varScale="1">
        <p:scale>
          <a:sx n="104" d="100"/>
          <a:sy n="104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24F7-A7A4-4127-A54C-0FFAC09B67B5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9747C-C7E9-4219-B73B-D1608913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8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what do the 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bits probably contain for the first TLB entry?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 why do two entries map to the same physical page, 0x91?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which fields in the TLB would also appear in a PT? Do any have a different meaning?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(g) would accessing 0x0500 cause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segfault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47C-C7E9-4219-B73B-D1608913A5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2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want to support a single large address space for a process</a:t>
            </a:r>
          </a:p>
          <a:p>
            <a:r>
              <a:rPr lang="en-US" dirty="0"/>
              <a:t>Ease</a:t>
            </a:r>
            <a:r>
              <a:rPr lang="en-US" baseline="0" dirty="0"/>
              <a:t> one program</a:t>
            </a:r>
          </a:p>
          <a:p>
            <a:r>
              <a:rPr lang="en-US" baseline="0" dirty="0"/>
              <a:t>Ease multi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6AE0C-5C25-4028-ABF3-B1F624AAA7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3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had PFN valid </a:t>
            </a:r>
            <a:r>
              <a:rPr lang="en-US" dirty="0" err="1"/>
              <a:t>prot</a:t>
            </a:r>
            <a:endParaRPr lang="en-US" dirty="0"/>
          </a:p>
          <a:p>
            <a:r>
              <a:rPr lang="en-US" dirty="0"/>
              <a:t>Now present</a:t>
            </a:r>
            <a:r>
              <a:rPr lang="en-US" baseline="0" dirty="0"/>
              <a:t> bit</a:t>
            </a:r>
          </a:p>
          <a:p>
            <a:r>
              <a:rPr lang="en-US" baseline="0" dirty="0"/>
              <a:t>What is the bit for </a:t>
            </a:r>
            <a:r>
              <a:rPr lang="en-US" baseline="0" dirty="0" err="1"/>
              <a:t>proc</a:t>
            </a:r>
            <a:r>
              <a:rPr lang="en-US" baseline="0" dirty="0"/>
              <a:t> 1?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6AE0C-5C25-4028-ABF3-B1F624AAA7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9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6AE0C-5C25-4028-ABF3-B1F624AAA7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9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Tlb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6AE0C-5C25-4028-ABF3-B1F624AAA7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28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747C-C7E9-4219-B73B-D1608913A5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8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E17-321E-4CF7-ABA7-29A85AF61D79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D43C-D3A1-41BF-B0B8-E7DCE895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8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E17-321E-4CF7-ABA7-29A85AF61D79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D43C-D3A1-41BF-B0B8-E7DCE895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1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E17-321E-4CF7-ABA7-29A85AF61D79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D43C-D3A1-41BF-B0B8-E7DCE895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1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00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5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94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376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61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764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54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83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E17-321E-4CF7-ABA7-29A85AF61D79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D43C-D3A1-41BF-B0B8-E7DCE895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05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3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371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0168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32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2037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7712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18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433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557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4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E17-321E-4CF7-ABA7-29A85AF61D79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D43C-D3A1-41BF-B0B8-E7DCE895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162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8315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0560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124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00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E17-321E-4CF7-ABA7-29A85AF61D79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D43C-D3A1-41BF-B0B8-E7DCE895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7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E17-321E-4CF7-ABA7-29A85AF61D79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D43C-D3A1-41BF-B0B8-E7DCE895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0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E17-321E-4CF7-ABA7-29A85AF61D79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D43C-D3A1-41BF-B0B8-E7DCE895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2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E17-321E-4CF7-ABA7-29A85AF61D79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D43C-D3A1-41BF-B0B8-E7DCE895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E17-321E-4CF7-ABA7-29A85AF61D79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D43C-D3A1-41BF-B0B8-E7DCE895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2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E17-321E-4CF7-ABA7-29A85AF61D79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D43C-D3A1-41BF-B0B8-E7DCE895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2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4AE17-321E-4CF7-ABA7-29A85AF61D79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4D43C-D3A1-41BF-B0B8-E7DCE895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2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6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86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altLang="zh-CN" dirty="0"/>
              <a:t>9</a:t>
            </a:r>
            <a:br>
              <a:rPr lang="en-US" dirty="0"/>
            </a:br>
            <a:r>
              <a:rPr lang="en-US" dirty="0"/>
              <a:t>Memory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2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Page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handles the page fault</a:t>
            </a:r>
          </a:p>
          <a:p>
            <a:pPr lvl="1"/>
            <a:r>
              <a:rPr lang="en-US" altLang="zh-CN" dirty="0"/>
              <a:t>Regardless of hardware-managed or OS-managed TLB</a:t>
            </a:r>
          </a:p>
          <a:p>
            <a:pPr lvl="1"/>
            <a:r>
              <a:rPr lang="en-US" dirty="0"/>
              <a:t>Page faults to disk are slow, so no need to use hardware</a:t>
            </a:r>
          </a:p>
          <a:p>
            <a:pPr lvl="1"/>
            <a:r>
              <a:rPr lang="en-US" altLang="zh-CN" dirty="0"/>
              <a:t>Page faults are complicated to handler, so easier for OS</a:t>
            </a:r>
          </a:p>
          <a:p>
            <a:endParaRPr lang="en-US" dirty="0"/>
          </a:p>
          <a:p>
            <a:r>
              <a:rPr lang="en-US" dirty="0"/>
              <a:t>Where is the page on disk?</a:t>
            </a:r>
          </a:p>
          <a:p>
            <a:pPr lvl="1"/>
            <a:r>
              <a:rPr lang="en-US" dirty="0"/>
              <a:t>Store the disk address in the PTE</a:t>
            </a:r>
          </a:p>
        </p:txBody>
      </p:sp>
    </p:spTree>
    <p:extLst>
      <p:ext uri="{BB962C8B-B14F-4D97-AF65-F5344CB8AC3E}">
        <p14:creationId xmlns:p14="http://schemas.microsoft.com/office/powerpoint/2010/main" val="352129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598" r="6114" b="912"/>
          <a:stretch>
            <a:fillRect/>
          </a:stretch>
        </p:blipFill>
        <p:spPr bwMode="auto">
          <a:xfrm>
            <a:off x="1493343" y="764495"/>
            <a:ext cx="6157314" cy="51546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117" y="3146425"/>
            <a:ext cx="148166" cy="133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2953" y="2996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418869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Page-Fault Handler (OS)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284" y="1825625"/>
            <a:ext cx="71750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PFN = </a:t>
            </a:r>
            <a:r>
              <a:rPr lang="en-US" dirty="0" err="1"/>
              <a:t>FindFreePage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if (PFN == -1)</a:t>
            </a:r>
          </a:p>
          <a:p>
            <a:pPr marL="0" indent="0">
              <a:buNone/>
            </a:pPr>
            <a:r>
              <a:rPr lang="en-US" dirty="0"/>
              <a:t>    PFN = </a:t>
            </a:r>
            <a:r>
              <a:rPr lang="en-US" dirty="0" err="1"/>
              <a:t>EvictPage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DiskRead</a:t>
            </a:r>
            <a:r>
              <a:rPr lang="en-US" dirty="0"/>
              <a:t>(</a:t>
            </a:r>
            <a:r>
              <a:rPr lang="en-US" dirty="0" err="1"/>
              <a:t>PTE.DiskAddr</a:t>
            </a:r>
            <a:r>
              <a:rPr lang="en-US" dirty="0"/>
              <a:t>, PFN)</a:t>
            </a:r>
          </a:p>
          <a:p>
            <a:pPr marL="0" indent="0">
              <a:buNone/>
            </a:pPr>
            <a:r>
              <a:rPr lang="en-US" dirty="0" err="1"/>
              <a:t>PTE.present</a:t>
            </a:r>
            <a:r>
              <a:rPr lang="en-US" dirty="0"/>
              <a:t> = 1</a:t>
            </a:r>
          </a:p>
          <a:p>
            <a:pPr marL="0" indent="0">
              <a:buNone/>
            </a:pPr>
            <a:r>
              <a:rPr lang="en-US" dirty="0"/>
              <a:t>PTE.PFN = PFN</a:t>
            </a:r>
          </a:p>
          <a:p>
            <a:pPr marL="0" indent="0">
              <a:buNone/>
            </a:pPr>
            <a:r>
              <a:rPr lang="en-US" dirty="0"/>
              <a:t>retry instruction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99759" y="1825625"/>
            <a:ext cx="28180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&lt;- policy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&lt;- blocking</a:t>
            </a:r>
          </a:p>
        </p:txBody>
      </p:sp>
    </p:spTree>
    <p:extLst>
      <p:ext uri="{BB962C8B-B14F-4D97-AF65-F5344CB8AC3E}">
        <p14:creationId xmlns:p14="http://schemas.microsoft.com/office/powerpoint/2010/main" val="361987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F42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BB5F-0AA8-6C47-96E4-EC60FD35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5E81-A824-5E4F-84B6-841A590A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replacement policy</a:t>
            </a:r>
          </a:p>
          <a:p>
            <a:pPr lvl="1"/>
            <a:r>
              <a:rPr lang="en-US" dirty="0"/>
              <a:t>How would you measure replacement policy ‘goodness?’</a:t>
            </a:r>
          </a:p>
        </p:txBody>
      </p:sp>
    </p:spTree>
    <p:extLst>
      <p:ext uri="{BB962C8B-B14F-4D97-AF65-F5344CB8AC3E}">
        <p14:creationId xmlns:p14="http://schemas.microsoft.com/office/powerpoint/2010/main" val="254367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BB5F-0AA8-6C47-96E4-EC60FD35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5E81-A824-5E4F-84B6-841A590A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replacement policy</a:t>
            </a:r>
          </a:p>
          <a:p>
            <a:pPr lvl="1"/>
            <a:r>
              <a:rPr lang="en-US" dirty="0"/>
              <a:t>How would you measure replacement policy ‘goodness?’</a:t>
            </a:r>
          </a:p>
          <a:p>
            <a:pPr lvl="1"/>
            <a:r>
              <a:rPr lang="en-US" dirty="0"/>
              <a:t>Hint: What if you see physical memory as a cache for virtual memory?</a:t>
            </a:r>
          </a:p>
        </p:txBody>
      </p:sp>
    </p:spTree>
    <p:extLst>
      <p:ext uri="{BB962C8B-B14F-4D97-AF65-F5344CB8AC3E}">
        <p14:creationId xmlns:p14="http://schemas.microsoft.com/office/powerpoint/2010/main" val="167530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BB5F-0AA8-6C47-96E4-EC60FD35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5E81-A824-5E4F-84B6-841A590A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replacement policy</a:t>
            </a:r>
          </a:p>
          <a:p>
            <a:pPr lvl="1"/>
            <a:r>
              <a:rPr lang="en-US" dirty="0"/>
              <a:t>How would you measure replacement policy ‘goodness?’</a:t>
            </a:r>
          </a:p>
          <a:p>
            <a:pPr lvl="1"/>
            <a:r>
              <a:rPr lang="en-US" dirty="0"/>
              <a:t>Hint: What if you see physical memory as a cache for virtual memory?</a:t>
            </a:r>
          </a:p>
          <a:p>
            <a:pPr lvl="1"/>
            <a:r>
              <a:rPr lang="en-US" dirty="0"/>
              <a:t>Metrics: </a:t>
            </a:r>
          </a:p>
          <a:p>
            <a:pPr lvl="2"/>
            <a:r>
              <a:rPr lang="en-US" b="1" dirty="0"/>
              <a:t>Cache hits, cache misses</a:t>
            </a:r>
          </a:p>
          <a:p>
            <a:pPr lvl="2"/>
            <a:r>
              <a:rPr lang="en-US" dirty="0"/>
              <a:t>Average Memory Access Time (AMAT): Tm + (</a:t>
            </a:r>
            <a:r>
              <a:rPr lang="en-US" dirty="0" err="1"/>
              <a:t>Pmiss</a:t>
            </a:r>
            <a:r>
              <a:rPr lang="en-US" dirty="0"/>
              <a:t> · Td)</a:t>
            </a:r>
          </a:p>
        </p:txBody>
      </p:sp>
    </p:spTree>
    <p:extLst>
      <p:ext uri="{BB962C8B-B14F-4D97-AF65-F5344CB8AC3E}">
        <p14:creationId xmlns:p14="http://schemas.microsoft.com/office/powerpoint/2010/main" val="113120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09DD-87E4-374F-999C-CD5A0F3A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Metric: Average Memory Access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9B95-941E-EB44-AB10-9D75E2EC4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Assume:</a:t>
            </a:r>
          </a:p>
          <a:p>
            <a:pPr lvl="1"/>
            <a:r>
              <a:rPr lang="en-US" dirty="0"/>
              <a:t>the cost of accessing memory (TM) is around 100 nanoseconds</a:t>
            </a:r>
          </a:p>
          <a:p>
            <a:pPr lvl="1"/>
            <a:r>
              <a:rPr lang="en-US" dirty="0"/>
              <a:t>the cost of accessing disk (TD) is about 10 milliseconds Assuming a 90%  hit rate, we have the following AMAT: </a:t>
            </a:r>
          </a:p>
          <a:p>
            <a:pPr lvl="1"/>
            <a:r>
              <a:rPr lang="en-US" dirty="0"/>
              <a:t>100ns + 0.1 · 10ms, which is 100ns + 1ms, or 1.0001 </a:t>
            </a:r>
            <a:r>
              <a:rPr lang="en-US" dirty="0" err="1"/>
              <a:t>ms</a:t>
            </a:r>
            <a:r>
              <a:rPr lang="en-US" dirty="0"/>
              <a:t>, or about 1 millisecond. </a:t>
            </a:r>
          </a:p>
          <a:p>
            <a:r>
              <a:rPr lang="en-US" dirty="0"/>
              <a:t>If our hit rate had instead been 99.9% (</a:t>
            </a:r>
            <a:r>
              <a:rPr lang="en-US" dirty="0" err="1"/>
              <a:t>Pmiss</a:t>
            </a:r>
            <a:r>
              <a:rPr lang="en-US" dirty="0"/>
              <a:t> = 0.001), the result is quite different: </a:t>
            </a:r>
          </a:p>
          <a:p>
            <a:pPr lvl="1"/>
            <a:r>
              <a:rPr lang="en-US" dirty="0"/>
              <a:t>AMAT is 10.1 microseconds, or roughly 100 times faster.</a:t>
            </a:r>
          </a:p>
        </p:txBody>
      </p:sp>
    </p:spTree>
    <p:extLst>
      <p:ext uri="{BB962C8B-B14F-4D97-AF65-F5344CB8AC3E}">
        <p14:creationId xmlns:p14="http://schemas.microsoft.com/office/powerpoint/2010/main" val="310778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F083-E556-674E-94F0-BFD45306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‘Optimal’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E5A8-5580-7F44-B629-C25EDBE5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“replace the page that will be accessed furthest in the future” – </a:t>
            </a:r>
            <a:r>
              <a:rPr lang="en-US" dirty="0" err="1"/>
              <a:t>Belady</a:t>
            </a:r>
            <a:r>
              <a:rPr lang="en-US" dirty="0"/>
              <a:t>, 1965</a:t>
            </a:r>
          </a:p>
        </p:txBody>
      </p:sp>
    </p:spTree>
    <p:extLst>
      <p:ext uri="{BB962C8B-B14F-4D97-AF65-F5344CB8AC3E}">
        <p14:creationId xmlns:p14="http://schemas.microsoft.com/office/powerpoint/2010/main" val="573778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F083-E556-674E-94F0-BFD45306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E5A8-5580-7F44-B629-C25EDBE5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 alternatives?</a:t>
            </a:r>
          </a:p>
        </p:txBody>
      </p:sp>
    </p:spTree>
    <p:extLst>
      <p:ext uri="{BB962C8B-B14F-4D97-AF65-F5344CB8AC3E}">
        <p14:creationId xmlns:p14="http://schemas.microsoft.com/office/powerpoint/2010/main" val="1817863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F083-E556-674E-94F0-BFD45306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E5A8-5580-7F44-B629-C25EDBE5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“replace the page that will be accessed furthest in the future” – </a:t>
            </a:r>
            <a:r>
              <a:rPr lang="en-US" dirty="0" err="1"/>
              <a:t>Belady</a:t>
            </a:r>
            <a:r>
              <a:rPr lang="en-US" dirty="0"/>
              <a:t>, 1965</a:t>
            </a:r>
          </a:p>
          <a:p>
            <a:r>
              <a:rPr lang="en-US" dirty="0"/>
              <a:t>Practical alternatives?</a:t>
            </a:r>
          </a:p>
          <a:p>
            <a:pPr lvl="1"/>
            <a:r>
              <a:rPr lang="en-US" dirty="0"/>
              <a:t>First In First Out (FIFO)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/>
              <a:t>Least Recently Used (LRU)</a:t>
            </a:r>
          </a:p>
        </p:txBody>
      </p:sp>
    </p:spTree>
    <p:extLst>
      <p:ext uri="{BB962C8B-B14F-4D97-AF65-F5344CB8AC3E}">
        <p14:creationId xmlns:p14="http://schemas.microsoft.com/office/powerpoint/2010/main" val="110057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77225" cy="4351338"/>
          </a:xfrm>
        </p:spPr>
        <p:txBody>
          <a:bodyPr/>
          <a:lstStyle/>
          <a:p>
            <a:r>
              <a:rPr lang="en-US" dirty="0"/>
              <a:t>Time Sharing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Static Relocation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Base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/>
              <a:t>Base+Bounds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Segmentation</a:t>
            </a:r>
          </a:p>
          <a:p>
            <a:r>
              <a:rPr lang="en-US" dirty="0"/>
              <a:t>Paging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Too slow – TLB</a:t>
            </a:r>
          </a:p>
          <a:p>
            <a:pPr lvl="1"/>
            <a:r>
              <a:rPr lang="en-US" dirty="0"/>
              <a:t>Too big – smaller tables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82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VM-related material not in OSTEP</a:t>
            </a:r>
          </a:p>
          <a:p>
            <a:endParaRPr lang="en-US" dirty="0"/>
          </a:p>
          <a:p>
            <a:r>
              <a:rPr lang="en-US" dirty="0"/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385862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Physical Accesses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93" y="1384300"/>
            <a:ext cx="7886700" cy="4792663"/>
          </a:xfrm>
        </p:spPr>
        <p:txBody>
          <a:bodyPr>
            <a:normAutofit/>
          </a:bodyPr>
          <a:lstStyle/>
          <a:p>
            <a:r>
              <a:rPr lang="en-US" dirty="0"/>
              <a:t>Assume a 3-level page table</a:t>
            </a:r>
          </a:p>
          <a:p>
            <a:r>
              <a:rPr lang="en-US" dirty="0"/>
              <a:t>Assume 256-byte pages, 16-bit addresses.</a:t>
            </a:r>
          </a:p>
          <a:p>
            <a:r>
              <a:rPr lang="en-US" dirty="0"/>
              <a:t>Assume ASID of current process is 211</a:t>
            </a:r>
          </a:p>
          <a:p>
            <a:endParaRPr lang="en-US" dirty="0"/>
          </a:p>
          <a:p>
            <a:r>
              <a:rPr lang="en-US" dirty="0"/>
              <a:t>Thee independent instructions:</a:t>
            </a:r>
          </a:p>
          <a:p>
            <a:r>
              <a:rPr lang="en-US" dirty="0"/>
              <a:t>0xAA10: </a:t>
            </a:r>
            <a:r>
              <a:rPr lang="en-US" dirty="0" err="1"/>
              <a:t>movl</a:t>
            </a:r>
            <a:r>
              <a:rPr lang="en-US" dirty="0"/>
              <a:t> 0x1111, %</a:t>
            </a:r>
            <a:r>
              <a:rPr lang="en-US" dirty="0" err="1"/>
              <a:t>edi</a:t>
            </a:r>
            <a:endParaRPr lang="en-US" dirty="0"/>
          </a:p>
          <a:p>
            <a:r>
              <a:rPr lang="en-US" dirty="0"/>
              <a:t>0xBB13: </a:t>
            </a:r>
            <a:r>
              <a:rPr lang="en-US" dirty="0" err="1"/>
              <a:t>addl</a:t>
            </a:r>
            <a:r>
              <a:rPr lang="en-US" dirty="0"/>
              <a:t> $0x3, %</a:t>
            </a:r>
            <a:r>
              <a:rPr lang="en-US" dirty="0" err="1"/>
              <a:t>edi</a:t>
            </a:r>
            <a:endParaRPr lang="en-US" dirty="0"/>
          </a:p>
          <a:p>
            <a:r>
              <a:rPr lang="en-US" dirty="0"/>
              <a:t>0x0519: </a:t>
            </a:r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edi</a:t>
            </a:r>
            <a:r>
              <a:rPr lang="en-US" dirty="0"/>
              <a:t>, 0xFF10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3826"/>
              </p:ext>
            </p:extLst>
          </p:nvPr>
        </p:nvGraphicFramePr>
        <p:xfrm>
          <a:off x="5408347" y="3221878"/>
          <a:ext cx="3446585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9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92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run out of physical memory?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0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Hierarchy</a:t>
            </a:r>
          </a:p>
        </p:txBody>
      </p:sp>
      <p:sp>
        <p:nvSpPr>
          <p:cNvPr id="18" name="Rectangle 2" descr="Light horizontal"/>
          <p:cNvSpPr>
            <a:spLocks noChangeArrowheads="1"/>
          </p:cNvSpPr>
          <p:nvPr/>
        </p:nvSpPr>
        <p:spPr bwMode="auto">
          <a:xfrm>
            <a:off x="1610139" y="3650285"/>
            <a:ext cx="762000" cy="609600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Rectangle 3" descr="Light horizontal"/>
          <p:cNvSpPr>
            <a:spLocks noChangeArrowheads="1"/>
          </p:cNvSpPr>
          <p:nvPr/>
        </p:nvSpPr>
        <p:spPr bwMode="auto">
          <a:xfrm>
            <a:off x="3438939" y="3269285"/>
            <a:ext cx="762000" cy="1295400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Rectangle 4" descr="Light horizontal"/>
          <p:cNvSpPr>
            <a:spLocks noChangeArrowheads="1"/>
          </p:cNvSpPr>
          <p:nvPr/>
        </p:nvSpPr>
        <p:spPr bwMode="auto">
          <a:xfrm>
            <a:off x="5267739" y="2735885"/>
            <a:ext cx="762000" cy="2286000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2372139" y="3269285"/>
            <a:ext cx="1066800" cy="3810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372139" y="4259885"/>
            <a:ext cx="1066800" cy="3048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V="1">
            <a:off x="4200939" y="2735885"/>
            <a:ext cx="1066800" cy="533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200939" y="4564685"/>
            <a:ext cx="1066800" cy="4572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1457739" y="3220073"/>
            <a:ext cx="1090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solidFill>
                  <a:srgbClr val="CC0000"/>
                </a:solidFill>
              </a:rPr>
              <a:t>Registers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3423064" y="2800973"/>
            <a:ext cx="74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solidFill>
                  <a:srgbClr val="CC0000"/>
                </a:solidFill>
              </a:rPr>
              <a:t>Cache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848263" y="2305673"/>
            <a:ext cx="14670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solidFill>
                  <a:srgbClr val="CC0000"/>
                </a:solidFill>
              </a:rPr>
              <a:t>Main Memory</a:t>
            </a:r>
          </a:p>
        </p:txBody>
      </p:sp>
      <p:sp>
        <p:nvSpPr>
          <p:cNvPr id="28" name="Rectangle 12" descr="Light horizontal"/>
          <p:cNvSpPr>
            <a:spLocks noChangeArrowheads="1"/>
          </p:cNvSpPr>
          <p:nvPr/>
        </p:nvSpPr>
        <p:spPr bwMode="auto">
          <a:xfrm>
            <a:off x="7020339" y="2278685"/>
            <a:ext cx="762000" cy="3276600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 flipV="1">
            <a:off x="6029739" y="2278685"/>
            <a:ext cx="990600" cy="4572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6029739" y="5021885"/>
            <a:ext cx="990600" cy="533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6563139" y="1924673"/>
            <a:ext cx="20240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solidFill>
                  <a:srgbClr val="CC0000"/>
                </a:solidFill>
              </a:rPr>
              <a:t>Secondary Storage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417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1007" r="3751" b="1042"/>
          <a:stretch>
            <a:fillRect/>
          </a:stretch>
        </p:blipFill>
        <p:spPr bwMode="auto">
          <a:xfrm>
            <a:off x="1745456" y="1257648"/>
            <a:ext cx="5653087" cy="447833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31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07846" cy="4351338"/>
          </a:xfrm>
        </p:spPr>
        <p:txBody>
          <a:bodyPr/>
          <a:lstStyle/>
          <a:p>
            <a:r>
              <a:rPr lang="en-US" dirty="0"/>
              <a:t>Reserved disk space for moving pages back and forth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713"/>
            <a:ext cx="9144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8475"/>
            <a:ext cx="914400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know where a page lives?</a:t>
            </a:r>
            <a:br>
              <a:rPr lang="en-US" dirty="0"/>
            </a:br>
            <a:r>
              <a:rPr lang="en-US" dirty="0"/>
              <a:t>The Present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11147"/>
            <a:ext cx="7886700" cy="1465815"/>
          </a:xfrm>
        </p:spPr>
        <p:txBody>
          <a:bodyPr/>
          <a:lstStyle/>
          <a:p>
            <a:r>
              <a:rPr lang="en-US" dirty="0"/>
              <a:t>Now </a:t>
            </a:r>
            <a:r>
              <a:rPr lang="en-US" dirty="0" err="1"/>
              <a:t>Proc</a:t>
            </a:r>
            <a:r>
              <a:rPr lang="en-US" dirty="0"/>
              <a:t> 1 accesses VPN 0, …</a:t>
            </a:r>
          </a:p>
        </p:txBody>
      </p:sp>
    </p:spTree>
    <p:extLst>
      <p:ext uri="{BB962C8B-B14F-4D97-AF65-F5344CB8AC3E}">
        <p14:creationId xmlns:p14="http://schemas.microsoft.com/office/powerpoint/2010/main" val="30206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H/W: for each mem reference:</a:t>
            </a:r>
          </a:p>
          <a:p>
            <a:pPr marL="0" indent="0">
              <a:buNone/>
            </a:pPr>
            <a:r>
              <a:rPr lang="en-US" dirty="0"/>
              <a:t>extract VPN from VA</a:t>
            </a:r>
          </a:p>
          <a:p>
            <a:pPr marL="0" indent="0">
              <a:buNone/>
            </a:pPr>
            <a:r>
              <a:rPr lang="en-US" dirty="0"/>
              <a:t>check TLB for VPN</a:t>
            </a:r>
          </a:p>
          <a:p>
            <a:pPr marL="0" indent="0">
              <a:buNone/>
            </a:pPr>
            <a:r>
              <a:rPr lang="en-US" dirty="0"/>
              <a:t>TLB hit:</a:t>
            </a:r>
          </a:p>
          <a:p>
            <a:pPr marL="0" indent="0">
              <a:buNone/>
            </a:pPr>
            <a:r>
              <a:rPr lang="en-US" dirty="0"/>
              <a:t>    build PA from PFN and offset</a:t>
            </a:r>
          </a:p>
          <a:p>
            <a:pPr marL="0" indent="0">
              <a:buNone/>
            </a:pPr>
            <a:r>
              <a:rPr lang="en-US" dirty="0"/>
              <a:t>    fetch PA from memory</a:t>
            </a:r>
          </a:p>
          <a:p>
            <a:pPr marL="0" indent="0">
              <a:buNone/>
            </a:pPr>
            <a:r>
              <a:rPr lang="en-US" dirty="0"/>
              <a:t>TLB miss:</a:t>
            </a:r>
          </a:p>
          <a:p>
            <a:pPr marL="0" indent="0">
              <a:buNone/>
            </a:pPr>
            <a:r>
              <a:rPr lang="en-US" dirty="0"/>
              <a:t>    fetch PTE</a:t>
            </a:r>
          </a:p>
          <a:p>
            <a:pPr marL="0" indent="0">
              <a:buNone/>
            </a:pPr>
            <a:r>
              <a:rPr lang="en-US" dirty="0"/>
              <a:t>    if (!valid): exception [</a:t>
            </a:r>
            <a:r>
              <a:rPr lang="en-US" dirty="0" err="1"/>
              <a:t>segfault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else if (!present): exception [page fault, or page miss]</a:t>
            </a:r>
          </a:p>
          <a:p>
            <a:pPr marL="0" indent="0">
              <a:buNone/>
            </a:pPr>
            <a:r>
              <a:rPr lang="en-US" dirty="0"/>
              <a:t>    else: extract PFN, insert in TLB, retry</a:t>
            </a:r>
          </a:p>
        </p:txBody>
      </p:sp>
    </p:spTree>
    <p:extLst>
      <p:ext uri="{BB962C8B-B14F-4D97-AF65-F5344CB8AC3E}">
        <p14:creationId xmlns:p14="http://schemas.microsoft.com/office/powerpoint/2010/main" val="139847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5741</TotalTime>
  <Words>686</Words>
  <Application>Microsoft Macintosh PowerPoint</Application>
  <PresentationFormat>On-screen Show (4:3)</PresentationFormat>
  <Paragraphs>141</Paragraphs>
  <Slides>20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Office Theme</vt:lpstr>
      <vt:lpstr>2_Office Theme</vt:lpstr>
      <vt:lpstr>3_Office Theme</vt:lpstr>
      <vt:lpstr>Lecture 9 Memory Management</vt:lpstr>
      <vt:lpstr>Virtual Memory Approaches</vt:lpstr>
      <vt:lpstr>How Many Physical Accesses</vt:lpstr>
      <vt:lpstr>Swapping</vt:lpstr>
      <vt:lpstr>The Memory Hierarchy</vt:lpstr>
      <vt:lpstr>PowerPoint Presentation</vt:lpstr>
      <vt:lpstr>Swap Space</vt:lpstr>
      <vt:lpstr>How to know where a page lives? The Present Bit</vt:lpstr>
      <vt:lpstr>Translation Steps</vt:lpstr>
      <vt:lpstr>The Page Fault</vt:lpstr>
      <vt:lpstr>PowerPoint Presentation</vt:lpstr>
      <vt:lpstr>Page-Fault Handler (OS) </vt:lpstr>
      <vt:lpstr>Policy</vt:lpstr>
      <vt:lpstr>Policy</vt:lpstr>
      <vt:lpstr>Policy</vt:lpstr>
      <vt:lpstr>Metric: Average Memory Access Time</vt:lpstr>
      <vt:lpstr>‘Optimal’ Policy</vt:lpstr>
      <vt:lpstr>Policy Alternatives</vt:lpstr>
      <vt:lpstr>Policy Alternatives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 Memory Management</dc:title>
  <dc:creator>aliang</dc:creator>
  <cp:lastModifiedBy>PATRICK MORRISON</cp:lastModifiedBy>
  <cp:revision>105</cp:revision>
  <dcterms:created xsi:type="dcterms:W3CDTF">2015-01-31T17:54:07Z</dcterms:created>
  <dcterms:modified xsi:type="dcterms:W3CDTF">2019-09-19T21:17:12Z</dcterms:modified>
</cp:coreProperties>
</file>