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handoutMasterIdLst>
    <p:handoutMasterId r:id="rId45"/>
  </p:handoutMasterIdLst>
  <p:sldIdLst>
    <p:sldId id="256" r:id="rId2"/>
    <p:sldId id="308" r:id="rId3"/>
    <p:sldId id="309" r:id="rId4"/>
    <p:sldId id="257" r:id="rId5"/>
    <p:sldId id="259" r:id="rId6"/>
    <p:sldId id="261" r:id="rId7"/>
    <p:sldId id="277" r:id="rId8"/>
    <p:sldId id="306" r:id="rId9"/>
    <p:sldId id="291" r:id="rId10"/>
    <p:sldId id="262" r:id="rId11"/>
    <p:sldId id="276" r:id="rId12"/>
    <p:sldId id="264" r:id="rId13"/>
    <p:sldId id="265" r:id="rId14"/>
    <p:sldId id="266" r:id="rId15"/>
    <p:sldId id="267" r:id="rId16"/>
    <p:sldId id="293" r:id="rId17"/>
    <p:sldId id="278" r:id="rId18"/>
    <p:sldId id="269" r:id="rId19"/>
    <p:sldId id="294" r:id="rId20"/>
    <p:sldId id="271" r:id="rId21"/>
    <p:sldId id="272" r:id="rId22"/>
    <p:sldId id="273" r:id="rId23"/>
    <p:sldId id="280" r:id="rId24"/>
    <p:sldId id="279" r:id="rId25"/>
    <p:sldId id="295" r:id="rId26"/>
    <p:sldId id="292" r:id="rId27"/>
    <p:sldId id="301" r:id="rId28"/>
    <p:sldId id="260" r:id="rId29"/>
    <p:sldId id="296" r:id="rId30"/>
    <p:sldId id="297" r:id="rId31"/>
    <p:sldId id="298" r:id="rId32"/>
    <p:sldId id="299" r:id="rId33"/>
    <p:sldId id="305" r:id="rId34"/>
    <p:sldId id="289" r:id="rId35"/>
    <p:sldId id="290" r:id="rId36"/>
    <p:sldId id="287" r:id="rId37"/>
    <p:sldId id="311" r:id="rId38"/>
    <p:sldId id="312" r:id="rId39"/>
    <p:sldId id="313" r:id="rId40"/>
    <p:sldId id="314" r:id="rId41"/>
    <p:sldId id="315" r:id="rId42"/>
    <p:sldId id="31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573" autoAdjust="0"/>
    <p:restoredTop sz="87188" autoAdjust="0"/>
  </p:normalViewPr>
  <p:slideViewPr>
    <p:cSldViewPr snapToGrid="0">
      <p:cViewPr varScale="1">
        <p:scale>
          <a:sx n="85" d="100"/>
          <a:sy n="85" d="100"/>
        </p:scale>
        <p:origin x="192" y="2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87F24F-83F9-3345-A18F-CBE4A16E8C1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3085EBB-19B1-9843-ACB3-92CB779E22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544E45-4247-5C4F-A404-C0E0AB65398F}" type="datetimeFigureOut">
              <a:rPr lang="en-US" smtClean="0"/>
              <a:t>8/27/19</a:t>
            </a:fld>
            <a:endParaRPr lang="en-US"/>
          </a:p>
        </p:txBody>
      </p:sp>
      <p:sp>
        <p:nvSpPr>
          <p:cNvPr id="4" name="Footer Placeholder 3">
            <a:extLst>
              <a:ext uri="{FF2B5EF4-FFF2-40B4-BE49-F238E27FC236}">
                <a16:creationId xmlns:a16="http://schemas.microsoft.com/office/drawing/2014/main" id="{26DAF3E5-DCC3-4045-ACBF-C53A568263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04C9F98-EA4D-9A47-AB38-45AD1C202D2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016ED5-F548-0345-9806-7CE3B6075DA6}" type="slidenum">
              <a:rPr lang="en-US" smtClean="0"/>
              <a:t>‹#›</a:t>
            </a:fld>
            <a:endParaRPr lang="en-US"/>
          </a:p>
        </p:txBody>
      </p:sp>
    </p:spTree>
    <p:extLst>
      <p:ext uri="{BB962C8B-B14F-4D97-AF65-F5344CB8AC3E}">
        <p14:creationId xmlns:p14="http://schemas.microsoft.com/office/powerpoint/2010/main" val="5980736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0A3061-3703-4294-B45C-4074A91F2960}" type="datetimeFigureOut">
              <a:rPr lang="en-US" smtClean="0"/>
              <a:t>8/27/19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FE6890-46F6-4052-A383-BD247B3DD05C}" type="slidenum">
              <a:rPr lang="en-US" smtClean="0"/>
              <a:t>‹#›</a:t>
            </a:fld>
            <a:endParaRPr lang="en-US"/>
          </a:p>
        </p:txBody>
      </p:sp>
    </p:spTree>
    <p:extLst>
      <p:ext uri="{BB962C8B-B14F-4D97-AF65-F5344CB8AC3E}">
        <p14:creationId xmlns:p14="http://schemas.microsoft.com/office/powerpoint/2010/main" val="3419273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Peach? Do you like?</a:t>
            </a:r>
          </a:p>
          <a:p>
            <a:endParaRPr lang="en-US" dirty="0"/>
          </a:p>
          <a:p>
            <a:r>
              <a:rPr lang="en-US" dirty="0"/>
              <a:t>Survey</a:t>
            </a:r>
            <a:r>
              <a:rPr lang="en-US" baseline="0" dirty="0"/>
              <a:t> again, first OS?</a:t>
            </a:r>
            <a:endParaRPr lang="en-US" dirty="0"/>
          </a:p>
        </p:txBody>
      </p:sp>
      <p:sp>
        <p:nvSpPr>
          <p:cNvPr id="4" name="Slide Number Placeholder 3"/>
          <p:cNvSpPr>
            <a:spLocks noGrp="1"/>
          </p:cNvSpPr>
          <p:nvPr>
            <p:ph type="sldNum" sz="quarter" idx="10"/>
          </p:nvPr>
        </p:nvSpPr>
        <p:spPr/>
        <p:txBody>
          <a:bodyPr/>
          <a:lstStyle/>
          <a:p>
            <a:fld id="{59FE6890-46F6-4052-A383-BD247B3DD05C}" type="slidenum">
              <a:rPr lang="en-US" smtClean="0"/>
              <a:t>4</a:t>
            </a:fld>
            <a:endParaRPr lang="en-US"/>
          </a:p>
        </p:txBody>
      </p:sp>
    </p:spTree>
    <p:extLst>
      <p:ext uri="{BB962C8B-B14F-4D97-AF65-F5344CB8AC3E}">
        <p14:creationId xmlns:p14="http://schemas.microsoft.com/office/powerpoint/2010/main" val="2240144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Fork with wait</a:t>
            </a:r>
          </a:p>
        </p:txBody>
      </p:sp>
      <p:sp>
        <p:nvSpPr>
          <p:cNvPr id="4" name="Slide Number Placeholder 3"/>
          <p:cNvSpPr>
            <a:spLocks noGrp="1"/>
          </p:cNvSpPr>
          <p:nvPr>
            <p:ph type="sldNum" sz="quarter" idx="5"/>
          </p:nvPr>
        </p:nvSpPr>
        <p:spPr/>
        <p:txBody>
          <a:bodyPr/>
          <a:lstStyle/>
          <a:p>
            <a:fld id="{59FE6890-46F6-4052-A383-BD247B3DD05C}" type="slidenum">
              <a:rPr lang="en-US" smtClean="0"/>
              <a:t>30</a:t>
            </a:fld>
            <a:endParaRPr lang="en-US"/>
          </a:p>
        </p:txBody>
      </p:sp>
    </p:spTree>
    <p:extLst>
      <p:ext uri="{BB962C8B-B14F-4D97-AF65-F5344CB8AC3E}">
        <p14:creationId xmlns:p14="http://schemas.microsoft.com/office/powerpoint/2010/main" val="1161579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Added </a:t>
            </a:r>
            <a:r>
              <a:rPr lang="en-US" dirty="0" err="1"/>
              <a:t>execvp</a:t>
            </a:r>
            <a:endParaRPr lang="en-US" dirty="0"/>
          </a:p>
        </p:txBody>
      </p:sp>
      <p:sp>
        <p:nvSpPr>
          <p:cNvPr id="4" name="Slide Number Placeholder 3"/>
          <p:cNvSpPr>
            <a:spLocks noGrp="1"/>
          </p:cNvSpPr>
          <p:nvPr>
            <p:ph type="sldNum" sz="quarter" idx="5"/>
          </p:nvPr>
        </p:nvSpPr>
        <p:spPr/>
        <p:txBody>
          <a:bodyPr/>
          <a:lstStyle/>
          <a:p>
            <a:fld id="{59FE6890-46F6-4052-A383-BD247B3DD05C}" type="slidenum">
              <a:rPr lang="en-US" smtClean="0"/>
              <a:t>31</a:t>
            </a:fld>
            <a:endParaRPr lang="en-US"/>
          </a:p>
        </p:txBody>
      </p:sp>
    </p:spTree>
    <p:extLst>
      <p:ext uri="{BB962C8B-B14F-4D97-AF65-F5344CB8AC3E}">
        <p14:creationId xmlns:p14="http://schemas.microsoft.com/office/powerpoint/2010/main" val="381152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calls</a:t>
            </a:r>
          </a:p>
          <a:p>
            <a:r>
              <a:rPr lang="en-US" dirty="0"/>
              <a:t>allow the kernel to carefully expose certain key pieces of functionality to</a:t>
            </a:r>
          </a:p>
          <a:p>
            <a:r>
              <a:rPr lang="en-US" dirty="0"/>
              <a:t>user programs, such as accessing the file system, creating and destroying</a:t>
            </a:r>
          </a:p>
          <a:p>
            <a:r>
              <a:rPr lang="en-US" dirty="0"/>
              <a:t>processes, communicating with other processes, and allocating more</a:t>
            </a:r>
          </a:p>
          <a:p>
            <a:r>
              <a:rPr lang="en-US" dirty="0"/>
              <a:t>memory.</a:t>
            </a:r>
          </a:p>
        </p:txBody>
      </p:sp>
      <p:sp>
        <p:nvSpPr>
          <p:cNvPr id="4" name="Slide Number Placeholder 3"/>
          <p:cNvSpPr>
            <a:spLocks noGrp="1"/>
          </p:cNvSpPr>
          <p:nvPr>
            <p:ph type="sldNum" sz="quarter" idx="10"/>
          </p:nvPr>
        </p:nvSpPr>
        <p:spPr/>
        <p:txBody>
          <a:bodyPr/>
          <a:lstStyle/>
          <a:p>
            <a:fld id="{59FE6890-46F6-4052-A383-BD247B3DD05C}" type="slidenum">
              <a:rPr lang="en-US" smtClean="0"/>
              <a:t>14</a:t>
            </a:fld>
            <a:endParaRPr lang="en-US"/>
          </a:p>
        </p:txBody>
      </p:sp>
    </p:spTree>
    <p:extLst>
      <p:ext uri="{BB962C8B-B14F-4D97-AF65-F5344CB8AC3E}">
        <p14:creationId xmlns:p14="http://schemas.microsoft.com/office/powerpoint/2010/main" val="3129761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phases. first (at boot time), trap table, and the CPU remembers its … does so via a privileged instruction (in bold).</a:t>
            </a:r>
          </a:p>
          <a:p>
            <a:endParaRPr lang="en-US" dirty="0"/>
          </a:p>
          <a:p>
            <a:r>
              <a:rPr lang="en-US" dirty="0"/>
              <a:t>second (when running a process), the kernel sets up a few things</a:t>
            </a:r>
          </a:p>
          <a:p>
            <a:r>
              <a:rPr lang="en-US" dirty="0"/>
              <a:t>(e.g., allocating a node on the process list, allocating memory) before using</a:t>
            </a:r>
          </a:p>
          <a:p>
            <a:r>
              <a:rPr lang="en-US" dirty="0"/>
              <a:t>a return-from-trap instruction to start the execution of the process;</a:t>
            </a:r>
          </a:p>
          <a:p>
            <a:r>
              <a:rPr lang="en-US" dirty="0"/>
              <a:t>this switches the CPU to user mode and begins running the process.</a:t>
            </a:r>
          </a:p>
          <a:p>
            <a:r>
              <a:rPr lang="en-US" dirty="0"/>
              <a:t>When the process wishes to issue a system call, it traps back into the OS,</a:t>
            </a:r>
          </a:p>
          <a:p>
            <a:r>
              <a:rPr lang="en-US" dirty="0"/>
              <a:t>which handles it and once again returns control via a return-from-trap</a:t>
            </a:r>
          </a:p>
          <a:p>
            <a:r>
              <a:rPr lang="en-US" dirty="0"/>
              <a:t>to the process. The process then completes its work, and returns from</a:t>
            </a:r>
          </a:p>
          <a:p>
            <a:r>
              <a:rPr lang="en-US" dirty="0"/>
              <a:t>main(); this usually will return into some stub code which will properly</a:t>
            </a:r>
          </a:p>
          <a:p>
            <a:r>
              <a:rPr lang="en-US" dirty="0"/>
              <a:t>exit the program (say, by calling the exit() system call, which traps into</a:t>
            </a:r>
          </a:p>
          <a:p>
            <a:r>
              <a:rPr lang="en-US" dirty="0"/>
              <a:t>the OS). At this point, the OS cleans up and we are done.</a:t>
            </a:r>
          </a:p>
        </p:txBody>
      </p:sp>
      <p:sp>
        <p:nvSpPr>
          <p:cNvPr id="4" name="Slide Number Placeholder 3"/>
          <p:cNvSpPr>
            <a:spLocks noGrp="1"/>
          </p:cNvSpPr>
          <p:nvPr>
            <p:ph type="sldNum" sz="quarter" idx="10"/>
          </p:nvPr>
        </p:nvSpPr>
        <p:spPr/>
        <p:txBody>
          <a:bodyPr/>
          <a:lstStyle/>
          <a:p>
            <a:fld id="{59FE6890-46F6-4052-A383-BD247B3DD05C}" type="slidenum">
              <a:rPr lang="en-US" smtClean="0"/>
              <a:t>18</a:t>
            </a:fld>
            <a:endParaRPr lang="en-US"/>
          </a:p>
        </p:txBody>
      </p:sp>
    </p:spTree>
    <p:extLst>
      <p:ext uri="{BB962C8B-B14F-4D97-AF65-F5344CB8AC3E}">
        <p14:creationId xmlns:p14="http://schemas.microsoft.com/office/powerpoint/2010/main" val="2509053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hardware has some responsibility when an interrupt occurs</a:t>
            </a:r>
          </a:p>
          <a:p>
            <a:r>
              <a:rPr lang="en-US" dirty="0"/>
              <a:t>Need</a:t>
            </a:r>
            <a:r>
              <a:rPr lang="en-US" baseline="0" dirty="0"/>
              <a:t> to save </a:t>
            </a:r>
            <a:r>
              <a:rPr lang="en-US" baseline="0" dirty="0" err="1"/>
              <a:t>blabla</a:t>
            </a:r>
            <a:endParaRPr lang="en-US" baseline="0" dirty="0"/>
          </a:p>
          <a:p>
            <a:r>
              <a:rPr lang="en-US" baseline="0" dirty="0"/>
              <a:t>Like on system calls</a:t>
            </a:r>
          </a:p>
          <a:p>
            <a:endParaRPr lang="en-US" dirty="0"/>
          </a:p>
        </p:txBody>
      </p:sp>
      <p:sp>
        <p:nvSpPr>
          <p:cNvPr id="4" name="Slide Number Placeholder 3"/>
          <p:cNvSpPr>
            <a:spLocks noGrp="1"/>
          </p:cNvSpPr>
          <p:nvPr>
            <p:ph type="sldNum" sz="quarter" idx="10"/>
          </p:nvPr>
        </p:nvSpPr>
        <p:spPr/>
        <p:txBody>
          <a:bodyPr/>
          <a:lstStyle/>
          <a:p>
            <a:fld id="{59FE6890-46F6-4052-A383-BD247B3DD05C}" type="slidenum">
              <a:rPr lang="en-US" smtClean="0"/>
              <a:t>21</a:t>
            </a:fld>
            <a:endParaRPr lang="en-US"/>
          </a:p>
        </p:txBody>
      </p:sp>
    </p:spTree>
    <p:extLst>
      <p:ext uri="{BB962C8B-B14F-4D97-AF65-F5344CB8AC3E}">
        <p14:creationId xmlns:p14="http://schemas.microsoft.com/office/powerpoint/2010/main" val="1546096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get the control,</a:t>
            </a:r>
            <a:r>
              <a:rPr lang="en-US" baseline="0" dirty="0"/>
              <a:t> no matter how</a:t>
            </a:r>
          </a:p>
          <a:p>
            <a:endParaRPr lang="en-US" baseline="0" dirty="0"/>
          </a:p>
          <a:p>
            <a:r>
              <a:rPr lang="en-US" baseline="0" dirty="0"/>
              <a:t>And if we decide to switch, do something to switch to another process</a:t>
            </a:r>
          </a:p>
          <a:p>
            <a:endParaRPr lang="en-US" baseline="0" dirty="0"/>
          </a:p>
          <a:p>
            <a:r>
              <a:rPr lang="en-US" dirty="0"/>
              <a:t>1996, 4microseconds, now sub-micro</a:t>
            </a:r>
          </a:p>
        </p:txBody>
      </p:sp>
      <p:sp>
        <p:nvSpPr>
          <p:cNvPr id="4" name="Slide Number Placeholder 3"/>
          <p:cNvSpPr>
            <a:spLocks noGrp="1"/>
          </p:cNvSpPr>
          <p:nvPr>
            <p:ph type="sldNum" sz="quarter" idx="10"/>
          </p:nvPr>
        </p:nvSpPr>
        <p:spPr/>
        <p:txBody>
          <a:bodyPr/>
          <a:lstStyle/>
          <a:p>
            <a:fld id="{59FE6890-46F6-4052-A383-BD247B3DD05C}" type="slidenum">
              <a:rPr lang="en-US" smtClean="0"/>
              <a:t>22</a:t>
            </a:fld>
            <a:endParaRPr lang="en-US"/>
          </a:p>
        </p:txBody>
      </p:sp>
    </p:spTree>
    <p:extLst>
      <p:ext uri="{BB962C8B-B14F-4D97-AF65-F5344CB8AC3E}">
        <p14:creationId xmlns:p14="http://schemas.microsoft.com/office/powerpoint/2010/main" val="1595570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latin typeface="Helvetica" panose="020B0604020202020204" pitchFamily="34" charset="0"/>
                <a:ea typeface="ＭＳ Ｐゴシック" panose="020B0600070205080204" pitchFamily="34" charset="-128"/>
              </a:rPr>
              <a:t>Call context switching subroutine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latin typeface="Helvetica" panose="020B0604020202020204" pitchFamily="34" charset="0"/>
                <a:ea typeface="ＭＳ Ｐゴシック" panose="020B0600070205080204" pitchFamily="34" charset="-128"/>
              </a:rPr>
              <a:t>The subroutine saves context of current process, restores context of the next process to be executed, and returns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latin typeface="Helvetica" panose="020B0604020202020204" pitchFamily="34" charset="0"/>
                <a:ea typeface="ＭＳ Ｐゴシック" panose="020B0600070205080204" pitchFamily="34" charset="-128"/>
              </a:rPr>
              <a:t>The subroutine returns in the context of another (the next) process!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latin typeface="Helvetica" panose="020B0604020202020204" pitchFamily="34" charset="0"/>
                <a:ea typeface="ＭＳ Ｐゴシック" panose="020B0600070205080204" pitchFamily="34" charset="-128"/>
              </a:rPr>
              <a:t>Eventually, will switch back to the current process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latin typeface="Helvetica" panose="020B0604020202020204" pitchFamily="34" charset="0"/>
                <a:ea typeface="ＭＳ Ｐゴシック" panose="020B0600070205080204" pitchFamily="34" charset="-128"/>
              </a:rPr>
              <a:t>To process, it appears as if the context switching subroutine just took a long while to return</a:t>
            </a:r>
          </a:p>
        </p:txBody>
      </p:sp>
      <p:sp>
        <p:nvSpPr>
          <p:cNvPr id="4" name="Slide Number Placeholder 3"/>
          <p:cNvSpPr>
            <a:spLocks noGrp="1"/>
          </p:cNvSpPr>
          <p:nvPr>
            <p:ph type="sldNum" sz="quarter" idx="10"/>
          </p:nvPr>
        </p:nvSpPr>
        <p:spPr/>
        <p:txBody>
          <a:bodyPr/>
          <a:lstStyle/>
          <a:p>
            <a:fld id="{59FE6890-46F6-4052-A383-BD247B3DD05C}" type="slidenum">
              <a:rPr lang="en-US" smtClean="0"/>
              <a:t>24</a:t>
            </a:fld>
            <a:endParaRPr lang="en-US"/>
          </a:p>
        </p:txBody>
      </p:sp>
    </p:spTree>
    <p:extLst>
      <p:ext uri="{BB962C8B-B14F-4D97-AF65-F5344CB8AC3E}">
        <p14:creationId xmlns:p14="http://schemas.microsoft.com/office/powerpoint/2010/main" val="3210415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FE6890-46F6-4052-A383-BD247B3DD05C}" type="slidenum">
              <a:rPr lang="en-US" smtClean="0"/>
              <a:t>27</a:t>
            </a:fld>
            <a:endParaRPr lang="en-US"/>
          </a:p>
        </p:txBody>
      </p:sp>
    </p:spTree>
    <p:extLst>
      <p:ext uri="{BB962C8B-B14F-4D97-AF65-F5344CB8AC3E}">
        <p14:creationId xmlns:p14="http://schemas.microsoft.com/office/powerpoint/2010/main" val="3971636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OS transfers control of the CPU to the</a:t>
            </a:r>
          </a:p>
          <a:p>
            <a:r>
              <a:rPr lang="en-US" dirty="0"/>
              <a:t>newly-created process, and thus the program begins its execution.</a:t>
            </a:r>
          </a:p>
        </p:txBody>
      </p:sp>
      <p:sp>
        <p:nvSpPr>
          <p:cNvPr id="4" name="Slide Number Placeholder 3"/>
          <p:cNvSpPr>
            <a:spLocks noGrp="1"/>
          </p:cNvSpPr>
          <p:nvPr>
            <p:ph type="sldNum" sz="quarter" idx="10"/>
          </p:nvPr>
        </p:nvSpPr>
        <p:spPr/>
        <p:txBody>
          <a:bodyPr/>
          <a:lstStyle/>
          <a:p>
            <a:fld id="{59FE6890-46F6-4052-A383-BD247B3DD05C}" type="slidenum">
              <a:rPr lang="en-US" smtClean="0"/>
              <a:t>28</a:t>
            </a:fld>
            <a:endParaRPr lang="en-US"/>
          </a:p>
        </p:txBody>
      </p:sp>
    </p:spTree>
    <p:extLst>
      <p:ext uri="{BB962C8B-B14F-4D97-AF65-F5344CB8AC3E}">
        <p14:creationId xmlns:p14="http://schemas.microsoft.com/office/powerpoint/2010/main" val="3618000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 fork example</a:t>
            </a:r>
          </a:p>
        </p:txBody>
      </p:sp>
      <p:sp>
        <p:nvSpPr>
          <p:cNvPr id="4" name="Slide Number Placeholder 3"/>
          <p:cNvSpPr>
            <a:spLocks noGrp="1"/>
          </p:cNvSpPr>
          <p:nvPr>
            <p:ph type="sldNum" sz="quarter" idx="5"/>
          </p:nvPr>
        </p:nvSpPr>
        <p:spPr/>
        <p:txBody>
          <a:bodyPr/>
          <a:lstStyle/>
          <a:p>
            <a:fld id="{59FE6890-46F6-4052-A383-BD247B3DD05C}" type="slidenum">
              <a:rPr lang="en-US" smtClean="0"/>
              <a:t>29</a:t>
            </a:fld>
            <a:endParaRPr lang="en-US"/>
          </a:p>
        </p:txBody>
      </p:sp>
    </p:spTree>
    <p:extLst>
      <p:ext uri="{BB962C8B-B14F-4D97-AF65-F5344CB8AC3E}">
        <p14:creationId xmlns:p14="http://schemas.microsoft.com/office/powerpoint/2010/main" val="3024903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B8CFB4-83A0-459D-B6FA-E8FC5994A58D}" type="datetimeFigureOut">
              <a:rPr lang="en-US" smtClean="0"/>
              <a:t>8/27/19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E6A05-14B7-4FBC-8F4C-36657C8C1D7D}" type="slidenum">
              <a:rPr lang="en-US" smtClean="0"/>
              <a:t>‹#›</a:t>
            </a:fld>
            <a:endParaRPr lang="en-US"/>
          </a:p>
        </p:txBody>
      </p:sp>
    </p:spTree>
    <p:extLst>
      <p:ext uri="{BB962C8B-B14F-4D97-AF65-F5344CB8AC3E}">
        <p14:creationId xmlns:p14="http://schemas.microsoft.com/office/powerpoint/2010/main" val="1754046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8CFB4-83A0-459D-B6FA-E8FC5994A58D}" type="datetimeFigureOut">
              <a:rPr lang="en-US" smtClean="0"/>
              <a:t>8/27/19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E6A05-14B7-4FBC-8F4C-36657C8C1D7D}" type="slidenum">
              <a:rPr lang="en-US" smtClean="0"/>
              <a:t>‹#›</a:t>
            </a:fld>
            <a:endParaRPr lang="en-US"/>
          </a:p>
        </p:txBody>
      </p:sp>
    </p:spTree>
    <p:extLst>
      <p:ext uri="{BB962C8B-B14F-4D97-AF65-F5344CB8AC3E}">
        <p14:creationId xmlns:p14="http://schemas.microsoft.com/office/powerpoint/2010/main" val="4246876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8CFB4-83A0-459D-B6FA-E8FC5994A58D}" type="datetimeFigureOut">
              <a:rPr lang="en-US" smtClean="0"/>
              <a:t>8/27/19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E6A05-14B7-4FBC-8F4C-36657C8C1D7D}" type="slidenum">
              <a:rPr lang="en-US" smtClean="0"/>
              <a:t>‹#›</a:t>
            </a:fld>
            <a:endParaRPr lang="en-US"/>
          </a:p>
        </p:txBody>
      </p:sp>
    </p:spTree>
    <p:extLst>
      <p:ext uri="{BB962C8B-B14F-4D97-AF65-F5344CB8AC3E}">
        <p14:creationId xmlns:p14="http://schemas.microsoft.com/office/powerpoint/2010/main" val="156792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8CFB4-83A0-459D-B6FA-E8FC5994A58D}" type="datetimeFigureOut">
              <a:rPr lang="en-US" smtClean="0"/>
              <a:t>8/27/19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E6A05-14B7-4FBC-8F4C-36657C8C1D7D}" type="slidenum">
              <a:rPr lang="en-US" smtClean="0"/>
              <a:t>‹#›</a:t>
            </a:fld>
            <a:endParaRPr lang="en-US"/>
          </a:p>
        </p:txBody>
      </p:sp>
    </p:spTree>
    <p:extLst>
      <p:ext uri="{BB962C8B-B14F-4D97-AF65-F5344CB8AC3E}">
        <p14:creationId xmlns:p14="http://schemas.microsoft.com/office/powerpoint/2010/main" val="19298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B8CFB4-83A0-459D-B6FA-E8FC5994A58D}" type="datetimeFigureOut">
              <a:rPr lang="en-US" smtClean="0"/>
              <a:t>8/27/19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E6A05-14B7-4FBC-8F4C-36657C8C1D7D}" type="slidenum">
              <a:rPr lang="en-US" smtClean="0"/>
              <a:t>‹#›</a:t>
            </a:fld>
            <a:endParaRPr lang="en-US"/>
          </a:p>
        </p:txBody>
      </p:sp>
    </p:spTree>
    <p:extLst>
      <p:ext uri="{BB962C8B-B14F-4D97-AF65-F5344CB8AC3E}">
        <p14:creationId xmlns:p14="http://schemas.microsoft.com/office/powerpoint/2010/main" val="3599229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B8CFB4-83A0-459D-B6FA-E8FC5994A58D}" type="datetimeFigureOut">
              <a:rPr lang="en-US" smtClean="0"/>
              <a:t>8/27/19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E6A05-14B7-4FBC-8F4C-36657C8C1D7D}" type="slidenum">
              <a:rPr lang="en-US" smtClean="0"/>
              <a:t>‹#›</a:t>
            </a:fld>
            <a:endParaRPr lang="en-US"/>
          </a:p>
        </p:txBody>
      </p:sp>
    </p:spTree>
    <p:extLst>
      <p:ext uri="{BB962C8B-B14F-4D97-AF65-F5344CB8AC3E}">
        <p14:creationId xmlns:p14="http://schemas.microsoft.com/office/powerpoint/2010/main" val="641780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B8CFB4-83A0-459D-B6FA-E8FC5994A58D}" type="datetimeFigureOut">
              <a:rPr lang="en-US" smtClean="0"/>
              <a:t>8/27/19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AE6A05-14B7-4FBC-8F4C-36657C8C1D7D}" type="slidenum">
              <a:rPr lang="en-US" smtClean="0"/>
              <a:t>‹#›</a:t>
            </a:fld>
            <a:endParaRPr lang="en-US"/>
          </a:p>
        </p:txBody>
      </p:sp>
    </p:spTree>
    <p:extLst>
      <p:ext uri="{BB962C8B-B14F-4D97-AF65-F5344CB8AC3E}">
        <p14:creationId xmlns:p14="http://schemas.microsoft.com/office/powerpoint/2010/main" val="382927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B8CFB4-83A0-459D-B6FA-E8FC5994A58D}" type="datetimeFigureOut">
              <a:rPr lang="en-US" smtClean="0"/>
              <a:t>8/27/19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AE6A05-14B7-4FBC-8F4C-36657C8C1D7D}" type="slidenum">
              <a:rPr lang="en-US" smtClean="0"/>
              <a:t>‹#›</a:t>
            </a:fld>
            <a:endParaRPr lang="en-US"/>
          </a:p>
        </p:txBody>
      </p:sp>
    </p:spTree>
    <p:extLst>
      <p:ext uri="{BB962C8B-B14F-4D97-AF65-F5344CB8AC3E}">
        <p14:creationId xmlns:p14="http://schemas.microsoft.com/office/powerpoint/2010/main" val="57930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8CFB4-83A0-459D-B6FA-E8FC5994A58D}" type="datetimeFigureOut">
              <a:rPr lang="en-US" smtClean="0"/>
              <a:t>8/27/19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AE6A05-14B7-4FBC-8F4C-36657C8C1D7D}" type="slidenum">
              <a:rPr lang="en-US" smtClean="0"/>
              <a:t>‹#›</a:t>
            </a:fld>
            <a:endParaRPr lang="en-US"/>
          </a:p>
        </p:txBody>
      </p:sp>
    </p:spTree>
    <p:extLst>
      <p:ext uri="{BB962C8B-B14F-4D97-AF65-F5344CB8AC3E}">
        <p14:creationId xmlns:p14="http://schemas.microsoft.com/office/powerpoint/2010/main" val="111547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B8CFB4-83A0-459D-B6FA-E8FC5994A58D}" type="datetimeFigureOut">
              <a:rPr lang="en-US" smtClean="0"/>
              <a:t>8/27/19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E6A05-14B7-4FBC-8F4C-36657C8C1D7D}" type="slidenum">
              <a:rPr lang="en-US" smtClean="0"/>
              <a:t>‹#›</a:t>
            </a:fld>
            <a:endParaRPr lang="en-US"/>
          </a:p>
        </p:txBody>
      </p:sp>
    </p:spTree>
    <p:extLst>
      <p:ext uri="{BB962C8B-B14F-4D97-AF65-F5344CB8AC3E}">
        <p14:creationId xmlns:p14="http://schemas.microsoft.com/office/powerpoint/2010/main" val="3189728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B8CFB4-83A0-459D-B6FA-E8FC5994A58D}" type="datetimeFigureOut">
              <a:rPr lang="en-US" smtClean="0"/>
              <a:t>8/27/19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E6A05-14B7-4FBC-8F4C-36657C8C1D7D}" type="slidenum">
              <a:rPr lang="en-US" smtClean="0"/>
              <a:t>‹#›</a:t>
            </a:fld>
            <a:endParaRPr lang="en-US"/>
          </a:p>
        </p:txBody>
      </p:sp>
    </p:spTree>
    <p:extLst>
      <p:ext uri="{BB962C8B-B14F-4D97-AF65-F5344CB8AC3E}">
        <p14:creationId xmlns:p14="http://schemas.microsoft.com/office/powerpoint/2010/main" val="452794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8CFB4-83A0-459D-B6FA-E8FC5994A58D}" type="datetimeFigureOut">
              <a:rPr lang="en-US" smtClean="0"/>
              <a:t>8/27/19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E6A05-14B7-4FBC-8F4C-36657C8C1D7D}" type="slidenum">
              <a:rPr lang="en-US" smtClean="0"/>
              <a:t>‹#›</a:t>
            </a:fld>
            <a:endParaRPr lang="en-US"/>
          </a:p>
        </p:txBody>
      </p:sp>
    </p:spTree>
    <p:extLst>
      <p:ext uri="{BB962C8B-B14F-4D97-AF65-F5344CB8AC3E}">
        <p14:creationId xmlns:p14="http://schemas.microsoft.com/office/powerpoint/2010/main" val="31869685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larch-www.lcs.mit.edu:8001/~corbato/turing91/"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CSC 501</a:t>
            </a:r>
            <a:br>
              <a:rPr lang="en-US" dirty="0"/>
            </a:br>
            <a:r>
              <a:rPr lang="en-US" dirty="0"/>
              <a:t>Lecture 2: Processes</a:t>
            </a:r>
          </a:p>
        </p:txBody>
      </p:sp>
    </p:spTree>
    <p:extLst>
      <p:ext uri="{BB962C8B-B14F-4D97-AF65-F5344CB8AC3E}">
        <p14:creationId xmlns:p14="http://schemas.microsoft.com/office/powerpoint/2010/main" val="3349433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Structures</a:t>
            </a:r>
          </a:p>
        </p:txBody>
      </p:sp>
      <p:sp>
        <p:nvSpPr>
          <p:cNvPr id="3" name="Content Placeholder 2"/>
          <p:cNvSpPr>
            <a:spLocks noGrp="1"/>
          </p:cNvSpPr>
          <p:nvPr>
            <p:ph idx="1"/>
          </p:nvPr>
        </p:nvSpPr>
        <p:spPr/>
        <p:txBody>
          <a:bodyPr>
            <a:normAutofit/>
          </a:bodyPr>
          <a:lstStyle/>
          <a:p>
            <a:r>
              <a:rPr lang="en-US" dirty="0"/>
              <a:t>Process list</a:t>
            </a:r>
          </a:p>
          <a:p>
            <a:r>
              <a:rPr lang="en-US" dirty="0"/>
              <a:t>Common elements in process structure</a:t>
            </a:r>
          </a:p>
          <a:p>
            <a:pPr lvl="1"/>
            <a:r>
              <a:rPr lang="en-US" dirty="0"/>
              <a:t>Process state</a:t>
            </a:r>
          </a:p>
          <a:p>
            <a:pPr lvl="1"/>
            <a:r>
              <a:rPr lang="en-US" dirty="0"/>
              <a:t>Program counter</a:t>
            </a:r>
          </a:p>
          <a:p>
            <a:pPr lvl="1"/>
            <a:r>
              <a:rPr lang="en-US" dirty="0"/>
              <a:t>CPU registers</a:t>
            </a:r>
          </a:p>
          <a:p>
            <a:pPr lvl="1"/>
            <a:r>
              <a:rPr lang="en-US" dirty="0"/>
              <a:t>CPU scheduling information</a:t>
            </a:r>
          </a:p>
          <a:p>
            <a:pPr lvl="1"/>
            <a:r>
              <a:rPr lang="en-US" dirty="0"/>
              <a:t>Memory-management information</a:t>
            </a:r>
          </a:p>
          <a:p>
            <a:pPr lvl="1"/>
            <a:r>
              <a:rPr lang="en-US" dirty="0"/>
              <a:t>Accounting information</a:t>
            </a:r>
          </a:p>
          <a:p>
            <a:pPr lvl="1"/>
            <a:r>
              <a:rPr lang="en-US" dirty="0"/>
              <a:t>I/O status information</a:t>
            </a:r>
          </a:p>
          <a:p>
            <a:endParaRPr lang="en-US" dirty="0"/>
          </a:p>
        </p:txBody>
      </p:sp>
    </p:spTree>
    <p:extLst>
      <p:ext uri="{BB962C8B-B14F-4D97-AF65-F5344CB8AC3E}">
        <p14:creationId xmlns:p14="http://schemas.microsoft.com/office/powerpoint/2010/main" val="344720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PCB in XINU</a:t>
            </a:r>
          </a:p>
        </p:txBody>
      </p:sp>
      <p:pic>
        <p:nvPicPr>
          <p:cNvPr id="8" name="Picture 7" descr="Screen Shot 2019-08-26 at 9.18.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76" y="1987550"/>
            <a:ext cx="8764524" cy="3155950"/>
          </a:xfrm>
          <a:prstGeom prst="rect">
            <a:avLst/>
          </a:prstGeom>
        </p:spPr>
      </p:pic>
      <p:sp>
        <p:nvSpPr>
          <p:cNvPr id="9" name="TextBox 8"/>
          <p:cNvSpPr txBox="1"/>
          <p:nvPr/>
        </p:nvSpPr>
        <p:spPr>
          <a:xfrm>
            <a:off x="1955800" y="5384800"/>
            <a:ext cx="5852949" cy="369332"/>
          </a:xfrm>
          <a:prstGeom prst="rect">
            <a:avLst/>
          </a:prstGeom>
          <a:noFill/>
        </p:spPr>
        <p:txBody>
          <a:bodyPr wrap="none" rtlCol="0">
            <a:spAutoFit/>
          </a:bodyPr>
          <a:lstStyle/>
          <a:p>
            <a:r>
              <a:rPr lang="en-US" dirty="0"/>
              <a:t>from </a:t>
            </a:r>
            <a:r>
              <a:rPr lang="en-US" dirty="0" err="1"/>
              <a:t>process.h</a:t>
            </a:r>
            <a:r>
              <a:rPr lang="en-US" dirty="0"/>
              <a:t>, x86 (</a:t>
            </a:r>
            <a:r>
              <a:rPr lang="en-US" dirty="0" err="1"/>
              <a:t>Xinu</a:t>
            </a:r>
            <a:r>
              <a:rPr lang="en-US" dirty="0"/>
              <a:t>-Code-</a:t>
            </a:r>
            <a:r>
              <a:rPr lang="en-US" dirty="0" err="1"/>
              <a:t>Gallileo</a:t>
            </a:r>
            <a:r>
              <a:rPr lang="en-US" dirty="0"/>
              <a:t>), show also </a:t>
            </a:r>
            <a:r>
              <a:rPr lang="en-US" dirty="0" err="1"/>
              <a:t>create.c</a:t>
            </a:r>
            <a:r>
              <a:rPr lang="en-US" dirty="0"/>
              <a:t> </a:t>
            </a:r>
          </a:p>
        </p:txBody>
      </p:sp>
    </p:spTree>
    <p:extLst>
      <p:ext uri="{BB962C8B-B14F-4D97-AF65-F5344CB8AC3E}">
        <p14:creationId xmlns:p14="http://schemas.microsoft.com/office/powerpoint/2010/main" val="4073528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Limited Direct Execution</a:t>
            </a:r>
          </a:p>
        </p:txBody>
      </p:sp>
      <p:sp>
        <p:nvSpPr>
          <p:cNvPr id="3" name="Content Placeholder 2"/>
          <p:cNvSpPr>
            <a:spLocks noGrp="1"/>
          </p:cNvSpPr>
          <p:nvPr>
            <p:ph idx="1"/>
          </p:nvPr>
        </p:nvSpPr>
        <p:spPr/>
        <p:txBody>
          <a:bodyPr>
            <a:normAutofit/>
          </a:bodyPr>
          <a:lstStyle/>
          <a:p>
            <a:r>
              <a:rPr lang="en-US" dirty="0"/>
              <a:t>Time sharing the CPU:</a:t>
            </a:r>
          </a:p>
          <a:p>
            <a:pPr lvl="1"/>
            <a:r>
              <a:rPr lang="en-US" dirty="0"/>
              <a:t>Run one process for a little while, then run another one, and so forth</a:t>
            </a:r>
          </a:p>
          <a:p>
            <a:endParaRPr lang="en-US" dirty="0"/>
          </a:p>
          <a:p>
            <a:r>
              <a:rPr lang="en-US" dirty="0"/>
              <a:t>How to efficiently virtualize the CPU with control</a:t>
            </a:r>
          </a:p>
          <a:p>
            <a:pPr lvl="1"/>
            <a:r>
              <a:rPr lang="en-US" dirty="0"/>
              <a:t>Performance and control</a:t>
            </a:r>
          </a:p>
          <a:p>
            <a:endParaRPr lang="en-US" dirty="0"/>
          </a:p>
          <a:p>
            <a:r>
              <a:rPr lang="en-US" dirty="0"/>
              <a:t>The “direct execution” part of the idea is simple:</a:t>
            </a:r>
          </a:p>
          <a:p>
            <a:pPr lvl="1"/>
            <a:r>
              <a:rPr lang="en-US" dirty="0"/>
              <a:t>Just run the program directly on the CPU.</a:t>
            </a:r>
          </a:p>
        </p:txBody>
      </p:sp>
    </p:spTree>
    <p:extLst>
      <p:ext uri="{BB962C8B-B14F-4D97-AF65-F5344CB8AC3E}">
        <p14:creationId xmlns:p14="http://schemas.microsoft.com/office/powerpoint/2010/main" val="53621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without limits</a:t>
            </a:r>
          </a:p>
        </p:txBody>
      </p:sp>
      <p:pic>
        <p:nvPicPr>
          <p:cNvPr id="5" name="Picture 4"/>
          <p:cNvPicPr>
            <a:picLocks noChangeAspect="1"/>
          </p:cNvPicPr>
          <p:nvPr/>
        </p:nvPicPr>
        <p:blipFill>
          <a:blip r:embed="rId2"/>
          <a:stretch>
            <a:fillRect/>
          </a:stretch>
        </p:blipFill>
        <p:spPr>
          <a:xfrm>
            <a:off x="804862" y="1781175"/>
            <a:ext cx="7534275" cy="3295650"/>
          </a:xfrm>
          <a:prstGeom prst="rect">
            <a:avLst/>
          </a:prstGeom>
        </p:spPr>
      </p:pic>
      <p:sp>
        <p:nvSpPr>
          <p:cNvPr id="6" name="Content Placeholder 2"/>
          <p:cNvSpPr>
            <a:spLocks noGrp="1"/>
          </p:cNvSpPr>
          <p:nvPr>
            <p:ph idx="1"/>
          </p:nvPr>
        </p:nvSpPr>
        <p:spPr>
          <a:xfrm>
            <a:off x="628650" y="1825625"/>
            <a:ext cx="7886700" cy="4351338"/>
          </a:xfrm>
        </p:spPr>
        <p:txBody>
          <a:bodyPr>
            <a:normAutofit/>
          </a:bodyPr>
          <a:lstStyle/>
          <a:p>
            <a:endParaRPr lang="en-US" dirty="0"/>
          </a:p>
          <a:p>
            <a:endParaRPr lang="en-US" dirty="0"/>
          </a:p>
          <a:p>
            <a:endParaRPr lang="en-US" dirty="0"/>
          </a:p>
          <a:p>
            <a:endParaRPr lang="en-US" dirty="0"/>
          </a:p>
          <a:p>
            <a:endParaRPr lang="en-US" dirty="0"/>
          </a:p>
          <a:p>
            <a:endParaRPr lang="en-US" dirty="0"/>
          </a:p>
          <a:p>
            <a:r>
              <a:rPr lang="en-US" dirty="0"/>
              <a:t>Restricted Operations</a:t>
            </a:r>
          </a:p>
          <a:p>
            <a:r>
              <a:rPr lang="en-US" dirty="0"/>
              <a:t>How to take over control</a:t>
            </a:r>
          </a:p>
        </p:txBody>
      </p:sp>
      <p:sp>
        <p:nvSpPr>
          <p:cNvPr id="3" name="TextBox 2"/>
          <p:cNvSpPr txBox="1"/>
          <p:nvPr/>
        </p:nvSpPr>
        <p:spPr>
          <a:xfrm>
            <a:off x="4776787" y="4980562"/>
            <a:ext cx="3914775" cy="646331"/>
          </a:xfrm>
          <a:prstGeom prst="rect">
            <a:avLst/>
          </a:prstGeom>
          <a:noFill/>
        </p:spPr>
        <p:txBody>
          <a:bodyPr wrap="square" rtlCol="0">
            <a:spAutoFit/>
          </a:bodyPr>
          <a:lstStyle/>
          <a:p>
            <a:r>
              <a:rPr lang="en-US" sz="3600" dirty="0"/>
              <a:t>the “limited” part</a:t>
            </a:r>
          </a:p>
        </p:txBody>
      </p:sp>
    </p:spTree>
    <p:extLst>
      <p:ext uri="{BB962C8B-B14F-4D97-AF65-F5344CB8AC3E}">
        <p14:creationId xmlns:p14="http://schemas.microsoft.com/office/powerpoint/2010/main" val="204101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Restricted Operations</a:t>
            </a:r>
            <a:endParaRPr lang="en-US" dirty="0"/>
          </a:p>
        </p:txBody>
      </p:sp>
      <p:sp>
        <p:nvSpPr>
          <p:cNvPr id="3" name="Content Placeholder 2"/>
          <p:cNvSpPr>
            <a:spLocks noGrp="1"/>
          </p:cNvSpPr>
          <p:nvPr>
            <p:ph idx="1"/>
          </p:nvPr>
        </p:nvSpPr>
        <p:spPr/>
        <p:txBody>
          <a:bodyPr/>
          <a:lstStyle/>
          <a:p>
            <a:r>
              <a:rPr lang="en-US" dirty="0"/>
              <a:t>The </a:t>
            </a:r>
            <a:r>
              <a:rPr lang="en-US" altLang="zh-CN" dirty="0"/>
              <a:t>need</a:t>
            </a:r>
            <a:r>
              <a:rPr lang="en-US" dirty="0"/>
              <a:t> to perform restricted operations</a:t>
            </a:r>
          </a:p>
          <a:p>
            <a:pPr lvl="1"/>
            <a:r>
              <a:rPr lang="en-US" dirty="0"/>
              <a:t>Two processor modes: user mode and kernel mode</a:t>
            </a:r>
          </a:p>
          <a:p>
            <a:pPr lvl="1"/>
            <a:r>
              <a:rPr lang="en-US" dirty="0"/>
              <a:t>Hardware support</a:t>
            </a:r>
          </a:p>
          <a:p>
            <a:endParaRPr lang="en-US" dirty="0"/>
          </a:p>
          <a:p>
            <a:r>
              <a:rPr lang="en-US" dirty="0"/>
              <a:t>How to perform restricted operations from a user process: System calls, pioneered on ancient machines such as the Atlas (1962)</a:t>
            </a:r>
          </a:p>
          <a:p>
            <a:pPr lvl="1"/>
            <a:r>
              <a:rPr lang="en-US" dirty="0"/>
              <a:t>expose certain pieces of functionality to user programs</a:t>
            </a:r>
          </a:p>
          <a:p>
            <a:pPr lvl="1"/>
            <a:r>
              <a:rPr lang="en-US" dirty="0"/>
              <a:t>most operating systems provide a few hundred calls</a:t>
            </a:r>
          </a:p>
        </p:txBody>
      </p:sp>
    </p:spTree>
    <p:extLst>
      <p:ext uri="{BB962C8B-B14F-4D97-AF65-F5344CB8AC3E}">
        <p14:creationId xmlns:p14="http://schemas.microsoft.com/office/powerpoint/2010/main" val="1159684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execute system call</a:t>
            </a:r>
          </a:p>
        </p:txBody>
      </p:sp>
      <p:sp>
        <p:nvSpPr>
          <p:cNvPr id="3" name="Content Placeholder 2"/>
          <p:cNvSpPr>
            <a:spLocks noGrp="1"/>
          </p:cNvSpPr>
          <p:nvPr>
            <p:ph idx="1"/>
          </p:nvPr>
        </p:nvSpPr>
        <p:spPr>
          <a:xfrm>
            <a:off x="628649" y="1825625"/>
            <a:ext cx="8114517" cy="4351338"/>
          </a:xfrm>
        </p:spPr>
        <p:txBody>
          <a:bodyPr/>
          <a:lstStyle/>
          <a:p>
            <a:r>
              <a:rPr lang="en-US" dirty="0"/>
              <a:t>Trap instruction</a:t>
            </a:r>
          </a:p>
          <a:p>
            <a:pPr lvl="1"/>
            <a:r>
              <a:rPr lang="en-US" dirty="0"/>
              <a:t>The program executes </a:t>
            </a:r>
            <a:r>
              <a:rPr lang="en-US" b="1" dirty="0"/>
              <a:t>trap</a:t>
            </a:r>
            <a:r>
              <a:rPr lang="en-US" dirty="0"/>
              <a:t>, </a:t>
            </a:r>
            <a:r>
              <a:rPr lang="en-US" i="1" dirty="0"/>
              <a:t>simultaneously</a:t>
            </a:r>
            <a:r>
              <a:rPr lang="en-US" dirty="0"/>
              <a:t> jump into kernel and raise privilege</a:t>
            </a:r>
          </a:p>
          <a:p>
            <a:pPr lvl="1"/>
            <a:r>
              <a:rPr lang="en-US" dirty="0"/>
              <a:t>Kernel does the work</a:t>
            </a:r>
          </a:p>
          <a:p>
            <a:pPr lvl="1"/>
            <a:r>
              <a:rPr lang="en-US" dirty="0"/>
              <a:t>Kernel calls </a:t>
            </a:r>
            <a:r>
              <a:rPr lang="en-US" b="1" dirty="0"/>
              <a:t>return-from-trap</a:t>
            </a:r>
            <a:r>
              <a:rPr lang="en-US" dirty="0"/>
              <a:t>, return into the calling user program and </a:t>
            </a:r>
            <a:r>
              <a:rPr lang="en-US" i="1" dirty="0"/>
              <a:t>simultaneously</a:t>
            </a:r>
            <a:r>
              <a:rPr lang="en-US" dirty="0"/>
              <a:t> reducing the privilege level</a:t>
            </a:r>
          </a:p>
          <a:p>
            <a:pPr lvl="1"/>
            <a:r>
              <a:rPr lang="en-US" dirty="0"/>
              <a:t>Hardware support</a:t>
            </a:r>
          </a:p>
          <a:p>
            <a:pPr lvl="1"/>
            <a:endParaRPr lang="en-US" dirty="0"/>
          </a:p>
          <a:p>
            <a:r>
              <a:rPr lang="en-US" dirty="0"/>
              <a:t>Save caller’s registers</a:t>
            </a:r>
          </a:p>
          <a:p>
            <a:pPr lvl="1"/>
            <a:r>
              <a:rPr lang="en-US" dirty="0"/>
              <a:t>On x86, PC, flags, and a few others saved to a per-process kernel stack</a:t>
            </a:r>
          </a:p>
        </p:txBody>
      </p:sp>
    </p:spTree>
    <p:extLst>
      <p:ext uri="{BB962C8B-B14F-4D97-AF65-F5344CB8AC3E}">
        <p14:creationId xmlns:p14="http://schemas.microsoft.com/office/powerpoint/2010/main" val="166251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without limits</a:t>
            </a:r>
          </a:p>
        </p:txBody>
      </p:sp>
      <p:pic>
        <p:nvPicPr>
          <p:cNvPr id="5" name="Picture 4"/>
          <p:cNvPicPr>
            <a:picLocks noChangeAspect="1"/>
          </p:cNvPicPr>
          <p:nvPr/>
        </p:nvPicPr>
        <p:blipFill>
          <a:blip r:embed="rId2"/>
          <a:stretch>
            <a:fillRect/>
          </a:stretch>
        </p:blipFill>
        <p:spPr>
          <a:xfrm>
            <a:off x="804862" y="1781175"/>
            <a:ext cx="7534275" cy="3295650"/>
          </a:xfrm>
          <a:prstGeom prst="rect">
            <a:avLst/>
          </a:prstGeom>
        </p:spPr>
      </p:pic>
      <p:sp>
        <p:nvSpPr>
          <p:cNvPr id="6" name="Content Placeholder 2"/>
          <p:cNvSpPr>
            <a:spLocks noGrp="1"/>
          </p:cNvSpPr>
          <p:nvPr>
            <p:ph idx="1"/>
          </p:nvPr>
        </p:nvSpPr>
        <p:spPr>
          <a:xfrm>
            <a:off x="628650" y="1825625"/>
            <a:ext cx="7886700" cy="4351338"/>
          </a:xfrm>
        </p:spPr>
        <p:txBody>
          <a:bodyPr>
            <a:normAutofit/>
          </a:bodyPr>
          <a:lstStyle/>
          <a:p>
            <a:endParaRPr lang="en-US" dirty="0"/>
          </a:p>
          <a:p>
            <a:endParaRPr lang="en-US" dirty="0"/>
          </a:p>
          <a:p>
            <a:endParaRPr lang="en-US" dirty="0"/>
          </a:p>
          <a:p>
            <a:endParaRPr lang="en-US" dirty="0"/>
          </a:p>
          <a:p>
            <a:endParaRPr lang="en-US" dirty="0"/>
          </a:p>
          <a:p>
            <a:endParaRPr lang="en-US" dirty="0"/>
          </a:p>
          <a:p>
            <a:r>
              <a:rPr lang="en-US" dirty="0"/>
              <a:t>Restricted Operations</a:t>
            </a:r>
          </a:p>
          <a:p>
            <a:r>
              <a:rPr lang="en-US" dirty="0"/>
              <a:t>How to take over control</a:t>
            </a:r>
          </a:p>
        </p:txBody>
      </p:sp>
      <p:sp>
        <p:nvSpPr>
          <p:cNvPr id="3" name="TextBox 2"/>
          <p:cNvSpPr txBox="1"/>
          <p:nvPr/>
        </p:nvSpPr>
        <p:spPr>
          <a:xfrm>
            <a:off x="4776787" y="4980562"/>
            <a:ext cx="3914775" cy="646331"/>
          </a:xfrm>
          <a:prstGeom prst="rect">
            <a:avLst/>
          </a:prstGeom>
          <a:noFill/>
        </p:spPr>
        <p:txBody>
          <a:bodyPr wrap="square" rtlCol="0">
            <a:spAutoFit/>
          </a:bodyPr>
          <a:lstStyle/>
          <a:p>
            <a:r>
              <a:rPr lang="en-US" sz="3600" dirty="0"/>
              <a:t>the “limited” part</a:t>
            </a:r>
          </a:p>
        </p:txBody>
      </p:sp>
    </p:spTree>
    <p:extLst>
      <p:ext uri="{BB962C8B-B14F-4D97-AF65-F5344CB8AC3E}">
        <p14:creationId xmlns:p14="http://schemas.microsoft.com/office/powerpoint/2010/main" val="419814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74345" y="0"/>
            <a:ext cx="8195310" cy="6858000"/>
          </a:xfrm>
          <a:prstGeom prst="rect">
            <a:avLst/>
          </a:prstGeom>
        </p:spPr>
      </p:pic>
      <p:sp>
        <p:nvSpPr>
          <p:cNvPr id="10" name="Rectangle 9"/>
          <p:cNvSpPr/>
          <p:nvPr/>
        </p:nvSpPr>
        <p:spPr>
          <a:xfrm>
            <a:off x="726510" y="1540701"/>
            <a:ext cx="5862180" cy="4196220"/>
          </a:xfrm>
          <a:prstGeom prst="rect">
            <a:avLst/>
          </a:prstGeom>
          <a:solidFill>
            <a:schemeClr val="accent2">
              <a:lumMod val="60000"/>
              <a:lumOff val="4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588690" y="3006247"/>
            <a:ext cx="1793310" cy="676405"/>
          </a:xfrm>
          <a:prstGeom prst="rect">
            <a:avLst/>
          </a:prstGeom>
          <a:solidFill>
            <a:schemeClr val="accent2">
              <a:lumMod val="60000"/>
              <a:lumOff val="4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588690" y="6087651"/>
            <a:ext cx="1793310" cy="338202"/>
          </a:xfrm>
          <a:prstGeom prst="rect">
            <a:avLst/>
          </a:prstGeom>
          <a:solidFill>
            <a:schemeClr val="accent2">
              <a:lumMod val="60000"/>
              <a:lumOff val="4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9925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code to run</a:t>
            </a:r>
          </a:p>
        </p:txBody>
      </p:sp>
      <p:sp>
        <p:nvSpPr>
          <p:cNvPr id="3" name="Content Placeholder 2"/>
          <p:cNvSpPr>
            <a:spLocks noGrp="1"/>
          </p:cNvSpPr>
          <p:nvPr>
            <p:ph idx="1"/>
          </p:nvPr>
        </p:nvSpPr>
        <p:spPr/>
        <p:txBody>
          <a:bodyPr/>
          <a:lstStyle/>
          <a:p>
            <a:r>
              <a:rPr lang="en-US" dirty="0"/>
              <a:t>Let the calling process specify the address</a:t>
            </a:r>
          </a:p>
          <a:p>
            <a:r>
              <a:rPr lang="en-US" dirty="0"/>
              <a:t>Set up a trap table at boot time</a:t>
            </a:r>
          </a:p>
          <a:p>
            <a:pPr lvl="1"/>
            <a:r>
              <a:rPr lang="en-US" dirty="0"/>
              <a:t>The hardware remembers the locations of trap handlers</a:t>
            </a:r>
          </a:p>
        </p:txBody>
      </p:sp>
      <p:pic>
        <p:nvPicPr>
          <p:cNvPr id="4" name="Picture 3"/>
          <p:cNvPicPr>
            <a:picLocks noChangeAspect="1"/>
          </p:cNvPicPr>
          <p:nvPr/>
        </p:nvPicPr>
        <p:blipFill>
          <a:blip r:embed="rId3"/>
          <a:stretch>
            <a:fillRect/>
          </a:stretch>
        </p:blipFill>
        <p:spPr>
          <a:xfrm>
            <a:off x="133350" y="3589359"/>
            <a:ext cx="8877300" cy="1733550"/>
          </a:xfrm>
          <a:prstGeom prst="rect">
            <a:avLst/>
          </a:prstGeom>
        </p:spPr>
      </p:pic>
    </p:spTree>
    <p:extLst>
      <p:ext uri="{BB962C8B-B14F-4D97-AF65-F5344CB8AC3E}">
        <p14:creationId xmlns:p14="http://schemas.microsoft.com/office/powerpoint/2010/main" val="269104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0" end="0"/>
                                            </p:txEl>
                                          </p:spTgt>
                                        </p:tgtEl>
                                        <p:attrNameLst>
                                          <p:attrName>style.opacity</p:attrName>
                                        </p:attrNameLst>
                                      </p:cBhvr>
                                      <p:to>
                                        <p:strVal val="0.5"/>
                                      </p:to>
                                    </p:set>
                                    <p:animEffect filter="image" prLst="opacity: 0.5">
                                      <p:cBhvr rctx="IE">
                                        <p:cTn id="7" dur="indefinite"/>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a:t>
            </a:r>
            <a:r>
              <a:rPr lang="en-US" dirty="0"/>
              <a:t>he “limited” part</a:t>
            </a:r>
          </a:p>
        </p:txBody>
      </p:sp>
      <p:sp>
        <p:nvSpPr>
          <p:cNvPr id="6" name="Content Placeholder 2"/>
          <p:cNvSpPr>
            <a:spLocks noGrp="1"/>
          </p:cNvSpPr>
          <p:nvPr>
            <p:ph idx="1"/>
          </p:nvPr>
        </p:nvSpPr>
        <p:spPr>
          <a:xfrm>
            <a:off x="628650" y="1825625"/>
            <a:ext cx="7886700" cy="4351338"/>
          </a:xfrm>
        </p:spPr>
        <p:txBody>
          <a:bodyPr>
            <a:normAutofit/>
          </a:bodyPr>
          <a:lstStyle/>
          <a:p>
            <a:r>
              <a:rPr lang="en-US" dirty="0"/>
              <a:t>Restricted Operations</a:t>
            </a:r>
          </a:p>
          <a:p>
            <a:pPr lvl="1"/>
            <a:r>
              <a:rPr lang="en-US" dirty="0"/>
              <a:t>System calls, which look like procedure calls and they are procedure calls</a:t>
            </a:r>
          </a:p>
          <a:p>
            <a:pPr lvl="1"/>
            <a:r>
              <a:rPr lang="en-US" dirty="0"/>
              <a:t>Underlying system calls, there are traps and return-from-traps</a:t>
            </a:r>
          </a:p>
          <a:p>
            <a:pPr lvl="1"/>
            <a:r>
              <a:rPr lang="en-US" dirty="0"/>
              <a:t>Someone has written the assembly for us</a:t>
            </a:r>
          </a:p>
          <a:p>
            <a:pPr lvl="1"/>
            <a:endParaRPr lang="en-US" dirty="0"/>
          </a:p>
          <a:p>
            <a:r>
              <a:rPr lang="en-US" dirty="0"/>
              <a:t>How to take over control</a:t>
            </a:r>
          </a:p>
        </p:txBody>
      </p:sp>
    </p:spTree>
    <p:extLst>
      <p:ext uri="{BB962C8B-B14F-4D97-AF65-F5344CB8AC3E}">
        <p14:creationId xmlns:p14="http://schemas.microsoft.com/office/powerpoint/2010/main" val="25440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F5898-DE8A-554F-A463-5B0B7F33BF56}"/>
              </a:ext>
            </a:extLst>
          </p:cNvPr>
          <p:cNvSpPr>
            <a:spLocks noGrp="1"/>
          </p:cNvSpPr>
          <p:nvPr>
            <p:ph type="title"/>
          </p:nvPr>
        </p:nvSpPr>
        <p:spPr/>
        <p:txBody>
          <a:bodyPr>
            <a:normAutofit/>
          </a:bodyPr>
          <a:lstStyle/>
          <a:p>
            <a:r>
              <a:rPr lang="en-US" dirty="0"/>
              <a:t>Last Time: Course Topics–Questions?</a:t>
            </a:r>
          </a:p>
        </p:txBody>
      </p:sp>
      <p:sp>
        <p:nvSpPr>
          <p:cNvPr id="3" name="Content Placeholder 2">
            <a:extLst>
              <a:ext uri="{FF2B5EF4-FFF2-40B4-BE49-F238E27FC236}">
                <a16:creationId xmlns:a16="http://schemas.microsoft.com/office/drawing/2014/main" id="{C5D9A50B-4E6F-EB48-8688-433F8E9DF4A7}"/>
              </a:ext>
            </a:extLst>
          </p:cNvPr>
          <p:cNvSpPr>
            <a:spLocks noGrp="1"/>
          </p:cNvSpPr>
          <p:nvPr>
            <p:ph idx="1"/>
          </p:nvPr>
        </p:nvSpPr>
        <p:spPr/>
        <p:txBody>
          <a:bodyPr>
            <a:normAutofit/>
          </a:bodyPr>
          <a:lstStyle/>
          <a:p>
            <a:r>
              <a:rPr lang="en-US" dirty="0"/>
              <a:t>Virtualization</a:t>
            </a:r>
          </a:p>
          <a:p>
            <a:pPr lvl="1"/>
            <a:r>
              <a:rPr lang="en-US" dirty="0"/>
              <a:t>CPU: </a:t>
            </a:r>
            <a:r>
              <a:rPr lang="en-US" b="1" dirty="0"/>
              <a:t>process</a:t>
            </a:r>
            <a:r>
              <a:rPr lang="en-US" dirty="0"/>
              <a:t>, “time-sharing”</a:t>
            </a:r>
          </a:p>
          <a:p>
            <a:pPr lvl="1"/>
            <a:r>
              <a:rPr lang="en-US" dirty="0"/>
              <a:t>Memory: </a:t>
            </a:r>
            <a:r>
              <a:rPr lang="en-US" b="1" dirty="0"/>
              <a:t>virtual memory</a:t>
            </a:r>
            <a:r>
              <a:rPr lang="en-US" dirty="0"/>
              <a:t>, “space-sharing”</a:t>
            </a:r>
          </a:p>
          <a:p>
            <a:r>
              <a:rPr lang="en-US" dirty="0"/>
              <a:t>Concurrency</a:t>
            </a:r>
          </a:p>
          <a:p>
            <a:pPr lvl="1"/>
            <a:r>
              <a:rPr lang="en-US" dirty="0"/>
              <a:t>CPU: </a:t>
            </a:r>
            <a:r>
              <a:rPr lang="en-US" b="1" dirty="0"/>
              <a:t>thread</a:t>
            </a:r>
            <a:r>
              <a:rPr lang="en-US" dirty="0"/>
              <a:t>(s)</a:t>
            </a:r>
          </a:p>
          <a:p>
            <a:pPr lvl="1"/>
            <a:r>
              <a:rPr lang="en-US" dirty="0"/>
              <a:t>Memory: </a:t>
            </a:r>
            <a:r>
              <a:rPr lang="en-US" b="1" dirty="0"/>
              <a:t>locks, semaphores, condition variables</a:t>
            </a:r>
          </a:p>
          <a:p>
            <a:pPr lvl="1"/>
            <a:r>
              <a:rPr lang="en-US" dirty="0"/>
              <a:t>Network: </a:t>
            </a:r>
            <a:r>
              <a:rPr lang="en-US" b="1" dirty="0"/>
              <a:t>sockets</a:t>
            </a:r>
            <a:r>
              <a:rPr lang="en-US" dirty="0"/>
              <a:t>, go </a:t>
            </a:r>
            <a:r>
              <a:rPr lang="en-US" b="1" dirty="0"/>
              <a:t>channels</a:t>
            </a:r>
          </a:p>
          <a:p>
            <a:r>
              <a:rPr lang="en-US" dirty="0"/>
              <a:t>Persistence</a:t>
            </a:r>
          </a:p>
          <a:p>
            <a:pPr lvl="1"/>
            <a:r>
              <a:rPr lang="en-US" dirty="0"/>
              <a:t>Long-Term Memory: </a:t>
            </a:r>
            <a:r>
              <a:rPr lang="en-US" b="1" dirty="0"/>
              <a:t>file</a:t>
            </a:r>
            <a:endParaRPr lang="en-US" dirty="0"/>
          </a:p>
          <a:p>
            <a:pPr lvl="1"/>
            <a:endParaRPr lang="en-US" dirty="0"/>
          </a:p>
        </p:txBody>
      </p:sp>
    </p:spTree>
    <p:extLst>
      <p:ext uri="{BB962C8B-B14F-4D97-AF65-F5344CB8AC3E}">
        <p14:creationId xmlns:p14="http://schemas.microsoft.com/office/powerpoint/2010/main" val="4286805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Switching Between Processes</a:t>
            </a:r>
          </a:p>
        </p:txBody>
      </p:sp>
      <p:sp>
        <p:nvSpPr>
          <p:cNvPr id="3" name="Content Placeholder 2"/>
          <p:cNvSpPr>
            <a:spLocks noGrp="1"/>
          </p:cNvSpPr>
          <p:nvPr>
            <p:ph idx="1"/>
          </p:nvPr>
        </p:nvSpPr>
        <p:spPr/>
        <p:txBody>
          <a:bodyPr/>
          <a:lstStyle/>
          <a:p>
            <a:r>
              <a:rPr lang="en-US" dirty="0"/>
              <a:t>Since OS is not running, how can it do anything?</a:t>
            </a:r>
          </a:p>
          <a:p>
            <a:endParaRPr lang="en-US" dirty="0"/>
          </a:p>
          <a:p>
            <a:r>
              <a:rPr lang="en-US" dirty="0"/>
              <a:t>A cooperative approach</a:t>
            </a:r>
          </a:p>
          <a:p>
            <a:pPr lvl="1"/>
            <a:r>
              <a:rPr lang="en-US" dirty="0"/>
              <a:t>Used in early version of the Macintosh OS</a:t>
            </a:r>
          </a:p>
          <a:p>
            <a:pPr lvl="1"/>
            <a:r>
              <a:rPr lang="en-US" dirty="0"/>
              <a:t>Wait for systems calls</a:t>
            </a:r>
          </a:p>
          <a:p>
            <a:pPr lvl="1"/>
            <a:r>
              <a:rPr lang="en-US" dirty="0"/>
              <a:t>Illegal actions which generate trap</a:t>
            </a:r>
          </a:p>
          <a:p>
            <a:pPr lvl="1"/>
            <a:r>
              <a:rPr lang="en-US" dirty="0"/>
              <a:t>Processes are assumed to periodically give up the CPU</a:t>
            </a:r>
          </a:p>
          <a:p>
            <a:pPr lvl="1"/>
            <a:endParaRPr lang="en-US" dirty="0"/>
          </a:p>
          <a:p>
            <a:pPr lvl="1"/>
            <a:r>
              <a:rPr lang="en-US" dirty="0"/>
              <a:t>What if a process gets stuck in an infinite loop?</a:t>
            </a:r>
          </a:p>
        </p:txBody>
      </p:sp>
    </p:spTree>
    <p:extLst>
      <p:ext uri="{BB962C8B-B14F-4D97-AF65-F5344CB8AC3E}">
        <p14:creationId xmlns:p14="http://schemas.microsoft.com/office/powerpoint/2010/main" val="226740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Non-Cooperative Approach:</a:t>
            </a:r>
            <a:br>
              <a:rPr lang="en-US" dirty="0"/>
            </a:br>
            <a:r>
              <a:rPr lang="en-US" dirty="0"/>
              <a:t>The OS Takes Control</a:t>
            </a:r>
          </a:p>
        </p:txBody>
      </p:sp>
      <p:sp>
        <p:nvSpPr>
          <p:cNvPr id="3" name="Content Placeholder 2"/>
          <p:cNvSpPr>
            <a:spLocks noGrp="1"/>
          </p:cNvSpPr>
          <p:nvPr>
            <p:ph idx="1"/>
          </p:nvPr>
        </p:nvSpPr>
        <p:spPr/>
        <p:txBody>
          <a:bodyPr/>
          <a:lstStyle/>
          <a:p>
            <a:r>
              <a:rPr lang="en-US" dirty="0"/>
              <a:t>Timer interrupt - 1963</a:t>
            </a:r>
          </a:p>
          <a:p>
            <a:r>
              <a:rPr lang="en-US" dirty="0"/>
              <a:t>Boot time:</a:t>
            </a:r>
          </a:p>
          <a:p>
            <a:pPr lvl="1"/>
            <a:r>
              <a:rPr lang="en-US" dirty="0"/>
              <a:t>Set interrupt handler</a:t>
            </a:r>
          </a:p>
          <a:p>
            <a:pPr lvl="1"/>
            <a:r>
              <a:rPr lang="en-US" dirty="0"/>
              <a:t>Start timer</a:t>
            </a:r>
          </a:p>
        </p:txBody>
      </p:sp>
      <p:pic>
        <p:nvPicPr>
          <p:cNvPr id="4" name="Picture 3"/>
          <p:cNvPicPr>
            <a:picLocks noChangeAspect="1"/>
          </p:cNvPicPr>
          <p:nvPr/>
        </p:nvPicPr>
        <p:blipFill>
          <a:blip r:embed="rId3"/>
          <a:stretch>
            <a:fillRect/>
          </a:stretch>
        </p:blipFill>
        <p:spPr>
          <a:xfrm>
            <a:off x="-38100" y="3696548"/>
            <a:ext cx="9220200" cy="2771775"/>
          </a:xfrm>
          <a:prstGeom prst="rect">
            <a:avLst/>
          </a:prstGeom>
        </p:spPr>
      </p:pic>
    </p:spTree>
    <p:extLst>
      <p:ext uri="{BB962C8B-B14F-4D97-AF65-F5344CB8AC3E}">
        <p14:creationId xmlns:p14="http://schemas.microsoft.com/office/powerpoint/2010/main" val="386037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Switch</a:t>
            </a:r>
          </a:p>
        </p:txBody>
      </p:sp>
      <p:sp>
        <p:nvSpPr>
          <p:cNvPr id="3" name="Content Placeholder 2"/>
          <p:cNvSpPr>
            <a:spLocks noGrp="1"/>
          </p:cNvSpPr>
          <p:nvPr>
            <p:ph idx="1"/>
          </p:nvPr>
        </p:nvSpPr>
        <p:spPr/>
        <p:txBody>
          <a:bodyPr/>
          <a:lstStyle/>
          <a:p>
            <a:r>
              <a:rPr lang="en-US" dirty="0"/>
              <a:t>When CPU switches to another process</a:t>
            </a:r>
          </a:p>
          <a:p>
            <a:r>
              <a:rPr lang="en-US" dirty="0"/>
              <a:t>System must </a:t>
            </a:r>
          </a:p>
          <a:p>
            <a:pPr lvl="1"/>
            <a:r>
              <a:rPr lang="en-US" dirty="0"/>
              <a:t>Save the state of the old process (suspend) and</a:t>
            </a:r>
          </a:p>
          <a:p>
            <a:pPr lvl="1"/>
            <a:r>
              <a:rPr lang="en-US" dirty="0"/>
              <a:t>Load the saved state for the new process (resume)</a:t>
            </a:r>
          </a:p>
          <a:p>
            <a:r>
              <a:rPr lang="en-US" dirty="0"/>
              <a:t>Context-switch time is overhead</a:t>
            </a:r>
          </a:p>
          <a:p>
            <a:pPr lvl="1"/>
            <a:r>
              <a:rPr lang="en-US" dirty="0"/>
              <a:t>System does no useful work while switching</a:t>
            </a:r>
          </a:p>
          <a:p>
            <a:r>
              <a:rPr lang="en-US" dirty="0"/>
              <a:t>Time dependent on hardware support</a:t>
            </a:r>
          </a:p>
          <a:p>
            <a:r>
              <a:rPr lang="en-US" dirty="0"/>
              <a:t>See, </a:t>
            </a:r>
            <a:r>
              <a:rPr lang="en-US" dirty="0" err="1"/>
              <a:t>e.g</a:t>
            </a:r>
            <a:r>
              <a:rPr lang="en-US" dirty="0"/>
              <a:t>, </a:t>
            </a:r>
            <a:r>
              <a:rPr lang="en-US" dirty="0" err="1"/>
              <a:t>Xinu</a:t>
            </a:r>
            <a:r>
              <a:rPr lang="en-US" dirty="0"/>
              <a:t> sys/</a:t>
            </a:r>
            <a:r>
              <a:rPr lang="en-US" dirty="0" err="1"/>
              <a:t>ctxsw.S</a:t>
            </a:r>
            <a:endParaRPr lang="en-US" dirty="0"/>
          </a:p>
        </p:txBody>
      </p:sp>
    </p:spTree>
    <p:extLst>
      <p:ext uri="{BB962C8B-B14F-4D97-AF65-F5344CB8AC3E}">
        <p14:creationId xmlns:p14="http://schemas.microsoft.com/office/powerpoint/2010/main" val="310355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and Restoring Context</a:t>
            </a:r>
          </a:p>
        </p:txBody>
      </p:sp>
      <p:sp>
        <p:nvSpPr>
          <p:cNvPr id="3" name="Content Placeholder 2"/>
          <p:cNvSpPr>
            <a:spLocks noGrp="1"/>
          </p:cNvSpPr>
          <p:nvPr>
            <p:ph idx="1"/>
          </p:nvPr>
        </p:nvSpPr>
        <p:spPr/>
        <p:txBody>
          <a:bodyPr>
            <a:normAutofit/>
          </a:bodyPr>
          <a:lstStyle/>
          <a:p>
            <a:r>
              <a:rPr lang="en-US" dirty="0"/>
              <a:t>Save state of currently executing process</a:t>
            </a:r>
          </a:p>
          <a:p>
            <a:pPr lvl="1"/>
            <a:r>
              <a:rPr lang="en-US" dirty="0"/>
              <a:t>Copy all “live” registers to process control block</a:t>
            </a:r>
          </a:p>
          <a:p>
            <a:r>
              <a:rPr lang="en-US" dirty="0"/>
              <a:t>Restore state of process to run next</a:t>
            </a:r>
          </a:p>
          <a:p>
            <a:pPr lvl="1"/>
            <a:r>
              <a:rPr lang="en-US" dirty="0"/>
              <a:t>Copy values of live registers from process control block to registers</a:t>
            </a:r>
          </a:p>
          <a:p>
            <a:endParaRPr lang="en-US" dirty="0"/>
          </a:p>
          <a:p>
            <a:r>
              <a:rPr lang="en-US" dirty="0"/>
              <a:t>How to get into and out of the context switching code?</a:t>
            </a:r>
          </a:p>
        </p:txBody>
      </p:sp>
    </p:spTree>
    <p:extLst>
      <p:ext uri="{BB962C8B-B14F-4D97-AF65-F5344CB8AC3E}">
        <p14:creationId xmlns:p14="http://schemas.microsoft.com/office/powerpoint/2010/main" val="393171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3812" y="819150"/>
            <a:ext cx="9096375" cy="5219700"/>
          </a:xfrm>
          <a:prstGeom prst="rect">
            <a:avLst/>
          </a:prstGeom>
        </p:spPr>
      </p:pic>
    </p:spTree>
    <p:extLst>
      <p:ext uri="{BB962C8B-B14F-4D97-AF65-F5344CB8AC3E}">
        <p14:creationId xmlns:p14="http://schemas.microsoft.com/office/powerpoint/2010/main" val="1175071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a:t>
            </a:r>
            <a:r>
              <a:rPr lang="en-US" dirty="0"/>
              <a:t>he “limited” part</a:t>
            </a:r>
          </a:p>
        </p:txBody>
      </p:sp>
      <p:sp>
        <p:nvSpPr>
          <p:cNvPr id="6" name="Content Placeholder 2"/>
          <p:cNvSpPr>
            <a:spLocks noGrp="1"/>
          </p:cNvSpPr>
          <p:nvPr>
            <p:ph idx="1"/>
          </p:nvPr>
        </p:nvSpPr>
        <p:spPr>
          <a:xfrm>
            <a:off x="628650" y="1825625"/>
            <a:ext cx="7886700" cy="4351338"/>
          </a:xfrm>
        </p:spPr>
        <p:txBody>
          <a:bodyPr>
            <a:normAutofit/>
          </a:bodyPr>
          <a:lstStyle/>
          <a:p>
            <a:r>
              <a:rPr lang="en-US" dirty="0"/>
              <a:t>Restricted Operations</a:t>
            </a:r>
          </a:p>
          <a:p>
            <a:pPr lvl="1"/>
            <a:r>
              <a:rPr lang="en-US" dirty="0"/>
              <a:t>System calls, which look like procedure calls and they are procedure calls</a:t>
            </a:r>
          </a:p>
          <a:p>
            <a:pPr lvl="1"/>
            <a:r>
              <a:rPr lang="en-US" dirty="0"/>
              <a:t>Underlying system calls, there are traps and return-from-traps</a:t>
            </a:r>
          </a:p>
          <a:p>
            <a:pPr lvl="1"/>
            <a:r>
              <a:rPr lang="en-US" dirty="0"/>
              <a:t>Someone has written the assembly for us</a:t>
            </a:r>
          </a:p>
          <a:p>
            <a:pPr lvl="1"/>
            <a:endParaRPr lang="en-US" dirty="0"/>
          </a:p>
          <a:p>
            <a:r>
              <a:rPr lang="en-US" dirty="0"/>
              <a:t>How to take over control</a:t>
            </a:r>
          </a:p>
          <a:p>
            <a:pPr lvl="1"/>
            <a:r>
              <a:rPr lang="en-US" dirty="0"/>
              <a:t>Timer interrupt</a:t>
            </a:r>
          </a:p>
          <a:p>
            <a:pPr lvl="1"/>
            <a:r>
              <a:rPr lang="en-US" dirty="0"/>
              <a:t>Context switch</a:t>
            </a:r>
          </a:p>
        </p:txBody>
      </p:sp>
    </p:spTree>
    <p:extLst>
      <p:ext uri="{BB962C8B-B14F-4D97-AF65-F5344CB8AC3E}">
        <p14:creationId xmlns:p14="http://schemas.microsoft.com/office/powerpoint/2010/main" val="424578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API</a:t>
            </a:r>
          </a:p>
        </p:txBody>
      </p:sp>
      <p:sp>
        <p:nvSpPr>
          <p:cNvPr id="3" name="Content Placeholder 2"/>
          <p:cNvSpPr>
            <a:spLocks noGrp="1"/>
          </p:cNvSpPr>
          <p:nvPr>
            <p:ph idx="1"/>
          </p:nvPr>
        </p:nvSpPr>
        <p:spPr/>
        <p:txBody>
          <a:bodyPr/>
          <a:lstStyle/>
          <a:p>
            <a:r>
              <a:rPr lang="en-US" dirty="0"/>
              <a:t>On Unix:</a:t>
            </a:r>
          </a:p>
          <a:p>
            <a:pPr lvl="1"/>
            <a:r>
              <a:rPr lang="en-US" dirty="0"/>
              <a:t>fork, exec, wait, …</a:t>
            </a:r>
          </a:p>
          <a:p>
            <a:r>
              <a:rPr lang="en-US" dirty="0"/>
              <a:t>Why:</a:t>
            </a:r>
          </a:p>
          <a:p>
            <a:pPr lvl="1"/>
            <a:r>
              <a:rPr lang="en-US" dirty="0"/>
              <a:t>they are essential in building a Unix shell</a:t>
            </a:r>
          </a:p>
          <a:p>
            <a:endParaRPr lang="en-US" dirty="0"/>
          </a:p>
        </p:txBody>
      </p:sp>
    </p:spTree>
    <p:extLst>
      <p:ext uri="{BB962C8B-B14F-4D97-AF65-F5344CB8AC3E}">
        <p14:creationId xmlns:p14="http://schemas.microsoft.com/office/powerpoint/2010/main" val="2537039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a:ea typeface="ＭＳ Ｐゴシック" panose="020B0600070205080204" pitchFamily="34" charset="-128"/>
              </a:rPr>
              <a:t>Process Creation</a:t>
            </a:r>
          </a:p>
        </p:txBody>
      </p:sp>
      <p:sp>
        <p:nvSpPr>
          <p:cNvPr id="31747" name="Rectangle 3"/>
          <p:cNvSpPr>
            <a:spLocks noGrp="1" noChangeArrowheads="1"/>
          </p:cNvSpPr>
          <p:nvPr>
            <p:ph idx="1"/>
          </p:nvPr>
        </p:nvSpPr>
        <p:spPr/>
        <p:txBody>
          <a:bodyPr/>
          <a:lstStyle/>
          <a:p>
            <a:r>
              <a:rPr lang="en-US" altLang="en-US" dirty="0">
                <a:ea typeface="ＭＳ Ｐゴシック" panose="020B0600070205080204" pitchFamily="34" charset="-128"/>
              </a:rPr>
              <a:t>UNIX examples</a:t>
            </a:r>
          </a:p>
          <a:p>
            <a:pPr lvl="1"/>
            <a:r>
              <a:rPr lang="en-US" altLang="en-US" b="1" dirty="0">
                <a:ea typeface="ＭＳ Ｐゴシック" panose="020B0600070205080204" pitchFamily="34" charset="-128"/>
              </a:rPr>
              <a:t>fork</a:t>
            </a:r>
            <a:r>
              <a:rPr lang="en-US" altLang="en-US" dirty="0">
                <a:ea typeface="ＭＳ Ｐゴシック" panose="020B0600070205080204" pitchFamily="34" charset="-128"/>
              </a:rPr>
              <a:t> system call creates new process</a:t>
            </a:r>
          </a:p>
          <a:p>
            <a:pPr lvl="1"/>
            <a:r>
              <a:rPr lang="en-US" altLang="en-US" b="1" dirty="0">
                <a:ea typeface="ＭＳ Ｐゴシック" panose="020B0600070205080204" pitchFamily="34" charset="-128"/>
              </a:rPr>
              <a:t>exec</a:t>
            </a:r>
            <a:r>
              <a:rPr lang="en-US" altLang="en-US" dirty="0">
                <a:ea typeface="ＭＳ Ｐゴシック" panose="020B0600070205080204" pitchFamily="34" charset="-128"/>
              </a:rPr>
              <a:t> system call used after a </a:t>
            </a:r>
            <a:r>
              <a:rPr lang="en-US" altLang="en-US" b="1" dirty="0">
                <a:ea typeface="ＭＳ Ｐゴシック" panose="020B0600070205080204" pitchFamily="34" charset="-128"/>
              </a:rPr>
              <a:t>fork</a:t>
            </a:r>
            <a:r>
              <a:rPr lang="en-US" altLang="en-US" dirty="0">
                <a:ea typeface="ＭＳ Ｐゴシック" panose="020B0600070205080204" pitchFamily="34" charset="-128"/>
              </a:rPr>
              <a:t> to replace new process’ memory space with a new program</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12" y="3653618"/>
            <a:ext cx="7546975" cy="201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27046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042839" y="951976"/>
            <a:ext cx="4101161" cy="4215269"/>
          </a:xfrm>
          <a:prstGeom prst="rect">
            <a:avLst/>
          </a:prstGeom>
        </p:spPr>
      </p:pic>
      <p:sp>
        <p:nvSpPr>
          <p:cNvPr id="2" name="Title 1"/>
          <p:cNvSpPr>
            <a:spLocks noGrp="1"/>
          </p:cNvSpPr>
          <p:nvPr>
            <p:ph type="title"/>
          </p:nvPr>
        </p:nvSpPr>
        <p:spPr/>
        <p:txBody>
          <a:bodyPr/>
          <a:lstStyle/>
          <a:p>
            <a:r>
              <a:rPr lang="en-US" dirty="0"/>
              <a:t>Process Creation</a:t>
            </a:r>
          </a:p>
        </p:txBody>
      </p:sp>
      <p:sp>
        <p:nvSpPr>
          <p:cNvPr id="3" name="Content Placeholder 2"/>
          <p:cNvSpPr>
            <a:spLocks noGrp="1"/>
          </p:cNvSpPr>
          <p:nvPr>
            <p:ph idx="1"/>
          </p:nvPr>
        </p:nvSpPr>
        <p:spPr/>
        <p:txBody>
          <a:bodyPr>
            <a:normAutofit lnSpcReduction="10000"/>
          </a:bodyPr>
          <a:lstStyle/>
          <a:p>
            <a:r>
              <a:rPr lang="en-US" dirty="0"/>
              <a:t>Loading: code and static data</a:t>
            </a:r>
          </a:p>
          <a:p>
            <a:pPr lvl="1"/>
            <a:r>
              <a:rPr lang="en-US" dirty="0"/>
              <a:t>Eagerly vs lazily</a:t>
            </a:r>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Allocate memory for stack, heap</a:t>
            </a:r>
          </a:p>
          <a:p>
            <a:r>
              <a:rPr lang="en-US" dirty="0"/>
              <a:t>Initialize file descriptors</a:t>
            </a:r>
          </a:p>
          <a:p>
            <a:r>
              <a:rPr lang="en-US" dirty="0"/>
              <a:t>Jump to the main and give the CPU to the process</a:t>
            </a:r>
          </a:p>
        </p:txBody>
      </p:sp>
    </p:spTree>
    <p:extLst>
      <p:ext uri="{BB962C8B-B14F-4D97-AF65-F5344CB8AC3E}">
        <p14:creationId xmlns:p14="http://schemas.microsoft.com/office/powerpoint/2010/main" val="647491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5250" y="847725"/>
            <a:ext cx="8953500" cy="5162550"/>
          </a:xfrm>
          <a:prstGeom prst="rect">
            <a:avLst/>
          </a:prstGeom>
        </p:spPr>
      </p:pic>
      <p:sp>
        <p:nvSpPr>
          <p:cNvPr id="3" name="TextBox 2">
            <a:extLst>
              <a:ext uri="{FF2B5EF4-FFF2-40B4-BE49-F238E27FC236}">
                <a16:creationId xmlns:a16="http://schemas.microsoft.com/office/drawing/2014/main" id="{3B5CB728-39B7-AE4A-A39D-11AA6FC0B50E}"/>
              </a:ext>
            </a:extLst>
          </p:cNvPr>
          <p:cNvSpPr txBox="1"/>
          <p:nvPr/>
        </p:nvSpPr>
        <p:spPr>
          <a:xfrm>
            <a:off x="6197600" y="6315988"/>
            <a:ext cx="1364476" cy="369332"/>
          </a:xfrm>
          <a:prstGeom prst="rect">
            <a:avLst/>
          </a:prstGeom>
          <a:noFill/>
        </p:spPr>
        <p:txBody>
          <a:bodyPr wrap="none" rtlCol="0">
            <a:spAutoFit/>
          </a:bodyPr>
          <a:lstStyle/>
          <a:p>
            <a:r>
              <a:rPr lang="en-US" dirty="0"/>
              <a:t>OSTEP, p. 38</a:t>
            </a:r>
          </a:p>
        </p:txBody>
      </p:sp>
    </p:spTree>
    <p:extLst>
      <p:ext uri="{BB962C8B-B14F-4D97-AF65-F5344CB8AC3E}">
        <p14:creationId xmlns:p14="http://schemas.microsoft.com/office/powerpoint/2010/main" val="1646764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8FEA-28F4-D747-9E66-DD3B2A126BF4}"/>
              </a:ext>
            </a:extLst>
          </p:cNvPr>
          <p:cNvSpPr>
            <a:spLocks noGrp="1"/>
          </p:cNvSpPr>
          <p:nvPr>
            <p:ph type="title"/>
          </p:nvPr>
        </p:nvSpPr>
        <p:spPr/>
        <p:txBody>
          <a:bodyPr/>
          <a:lstStyle/>
          <a:p>
            <a:r>
              <a:rPr lang="en-US" dirty="0"/>
              <a:t>This Time: </a:t>
            </a:r>
          </a:p>
        </p:txBody>
      </p:sp>
      <p:sp>
        <p:nvSpPr>
          <p:cNvPr id="3" name="Content Placeholder 2">
            <a:extLst>
              <a:ext uri="{FF2B5EF4-FFF2-40B4-BE49-F238E27FC236}">
                <a16:creationId xmlns:a16="http://schemas.microsoft.com/office/drawing/2014/main" id="{00FACC29-761B-7541-B92A-D37FE93BA781}"/>
              </a:ext>
            </a:extLst>
          </p:cNvPr>
          <p:cNvSpPr>
            <a:spLocks noGrp="1"/>
          </p:cNvSpPr>
          <p:nvPr>
            <p:ph idx="1"/>
          </p:nvPr>
        </p:nvSpPr>
        <p:spPr/>
        <p:txBody>
          <a:bodyPr>
            <a:normAutofit/>
          </a:bodyPr>
          <a:lstStyle/>
          <a:p>
            <a:r>
              <a:rPr lang="en-US" b="1" dirty="0"/>
              <a:t>Process mechanisms</a:t>
            </a:r>
            <a:r>
              <a:rPr lang="en-US" dirty="0"/>
              <a:t>, OSTEP, pp 21-63</a:t>
            </a:r>
          </a:p>
          <a:p>
            <a:pPr lvl="1"/>
            <a:r>
              <a:rPr lang="en-US" dirty="0"/>
              <a:t>What’s a process?</a:t>
            </a:r>
          </a:p>
          <a:p>
            <a:pPr lvl="1"/>
            <a:r>
              <a:rPr lang="en-US" dirty="0"/>
              <a:t>Process internals</a:t>
            </a:r>
          </a:p>
          <a:p>
            <a:pPr lvl="1"/>
            <a:r>
              <a:rPr lang="en-US" dirty="0"/>
              <a:t>Process lifecycle</a:t>
            </a:r>
          </a:p>
          <a:p>
            <a:pPr lvl="1"/>
            <a:r>
              <a:rPr lang="en-US" dirty="0"/>
              <a:t>Process data structures</a:t>
            </a:r>
          </a:p>
          <a:p>
            <a:pPr lvl="1"/>
            <a:r>
              <a:rPr lang="en-US" dirty="0"/>
              <a:t>Limited Direct Execution</a:t>
            </a:r>
          </a:p>
          <a:p>
            <a:pPr lvl="1"/>
            <a:r>
              <a:rPr lang="en-US" dirty="0"/>
              <a:t>Process API</a:t>
            </a:r>
          </a:p>
          <a:p>
            <a:pPr lvl="1"/>
            <a:r>
              <a:rPr lang="en-US" dirty="0"/>
              <a:t>Process API Examples</a:t>
            </a:r>
          </a:p>
          <a:p>
            <a:r>
              <a:rPr lang="en-US" dirty="0"/>
              <a:t>Review "On building systems that will fail”</a:t>
            </a:r>
          </a:p>
          <a:p>
            <a:r>
              <a:rPr lang="en-US" dirty="0"/>
              <a:t>First Assignment: How’s it going with P0? </a:t>
            </a:r>
          </a:p>
          <a:p>
            <a:endParaRPr lang="en-US" dirty="0"/>
          </a:p>
        </p:txBody>
      </p:sp>
    </p:spTree>
    <p:extLst>
      <p:ext uri="{BB962C8B-B14F-4D97-AF65-F5344CB8AC3E}">
        <p14:creationId xmlns:p14="http://schemas.microsoft.com/office/powerpoint/2010/main" val="3577762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0962" y="604837"/>
            <a:ext cx="8982075" cy="5648325"/>
          </a:xfrm>
          <a:prstGeom prst="rect">
            <a:avLst/>
          </a:prstGeom>
        </p:spPr>
      </p:pic>
      <p:sp>
        <p:nvSpPr>
          <p:cNvPr id="5" name="Right Arrow 4">
            <a:extLst>
              <a:ext uri="{FF2B5EF4-FFF2-40B4-BE49-F238E27FC236}">
                <a16:creationId xmlns:a16="http://schemas.microsoft.com/office/drawing/2014/main" id="{C8B50764-DF63-F24D-A381-63D12D83AD3B}"/>
              </a:ext>
            </a:extLst>
          </p:cNvPr>
          <p:cNvSpPr/>
          <p:nvPr/>
        </p:nvSpPr>
        <p:spPr>
          <a:xfrm>
            <a:off x="740779" y="4757196"/>
            <a:ext cx="596443" cy="25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5423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t="14832"/>
          <a:stretch/>
        </p:blipFill>
        <p:spPr>
          <a:xfrm>
            <a:off x="9527" y="0"/>
            <a:ext cx="9239250" cy="6262680"/>
          </a:xfrm>
          <a:prstGeom prst="rect">
            <a:avLst/>
          </a:prstGeom>
        </p:spPr>
      </p:pic>
      <p:sp>
        <p:nvSpPr>
          <p:cNvPr id="3" name="Right Arrow 2">
            <a:extLst>
              <a:ext uri="{FF2B5EF4-FFF2-40B4-BE49-F238E27FC236}">
                <a16:creationId xmlns:a16="http://schemas.microsoft.com/office/drawing/2014/main" id="{D5993B5E-E0B4-264C-B046-1252878728F7}"/>
              </a:ext>
            </a:extLst>
          </p:cNvPr>
          <p:cNvSpPr/>
          <p:nvPr/>
        </p:nvSpPr>
        <p:spPr>
          <a:xfrm>
            <a:off x="462986" y="3004019"/>
            <a:ext cx="596443" cy="25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a:extLst>
              <a:ext uri="{FF2B5EF4-FFF2-40B4-BE49-F238E27FC236}">
                <a16:creationId xmlns:a16="http://schemas.microsoft.com/office/drawing/2014/main" id="{21B927D6-ACEB-C849-966E-FB5E0AEC582D}"/>
              </a:ext>
            </a:extLst>
          </p:cNvPr>
          <p:cNvSpPr/>
          <p:nvPr/>
        </p:nvSpPr>
        <p:spPr>
          <a:xfrm>
            <a:off x="462986" y="3316149"/>
            <a:ext cx="596443" cy="25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a:extLst>
              <a:ext uri="{FF2B5EF4-FFF2-40B4-BE49-F238E27FC236}">
                <a16:creationId xmlns:a16="http://schemas.microsoft.com/office/drawing/2014/main" id="{14F4D815-1EE9-D542-B372-FDA77ED4E464}"/>
              </a:ext>
            </a:extLst>
          </p:cNvPr>
          <p:cNvSpPr/>
          <p:nvPr/>
        </p:nvSpPr>
        <p:spPr>
          <a:xfrm>
            <a:off x="462985" y="3616318"/>
            <a:ext cx="596443" cy="25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26346FAA-2E07-4F44-B9DC-5585582CB901}"/>
              </a:ext>
            </a:extLst>
          </p:cNvPr>
          <p:cNvSpPr/>
          <p:nvPr/>
        </p:nvSpPr>
        <p:spPr>
          <a:xfrm>
            <a:off x="462984" y="3973975"/>
            <a:ext cx="596443" cy="25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54579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t="13519"/>
          <a:stretch/>
        </p:blipFill>
        <p:spPr>
          <a:xfrm>
            <a:off x="0" y="0"/>
            <a:ext cx="9839325" cy="6367462"/>
          </a:xfrm>
          <a:prstGeom prst="rect">
            <a:avLst/>
          </a:prstGeom>
        </p:spPr>
      </p:pic>
    </p:spTree>
    <p:extLst>
      <p:ext uri="{BB962C8B-B14F-4D97-AF65-F5344CB8AC3E}">
        <p14:creationId xmlns:p14="http://schemas.microsoft.com/office/powerpoint/2010/main" val="3760462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Xinu</a:t>
            </a:r>
            <a:r>
              <a:rPr lang="en-US" dirty="0"/>
              <a:t> Process Creation E</a:t>
            </a:r>
          </a:p>
        </p:txBody>
      </p:sp>
      <p:sp>
        <p:nvSpPr>
          <p:cNvPr id="3" name="TextBox 2"/>
          <p:cNvSpPr txBox="1"/>
          <p:nvPr/>
        </p:nvSpPr>
        <p:spPr>
          <a:xfrm>
            <a:off x="4190036" y="6315988"/>
            <a:ext cx="5293914" cy="369332"/>
          </a:xfrm>
          <a:prstGeom prst="rect">
            <a:avLst/>
          </a:prstGeom>
          <a:noFill/>
        </p:spPr>
        <p:txBody>
          <a:bodyPr wrap="square" rtlCol="0">
            <a:spAutoFit/>
          </a:bodyPr>
          <a:lstStyle/>
          <a:p>
            <a:r>
              <a:rPr lang="en-US" dirty="0" err="1"/>
              <a:t>Xinu</a:t>
            </a:r>
            <a:r>
              <a:rPr lang="en-US" dirty="0"/>
              <a:t>, p. 20 … and have a look at sys/</a:t>
            </a:r>
            <a:r>
              <a:rPr lang="en-US" dirty="0" err="1"/>
              <a:t>create.c</a:t>
            </a:r>
            <a:endParaRPr lang="en-US" dirty="0"/>
          </a:p>
        </p:txBody>
      </p:sp>
      <p:pic>
        <p:nvPicPr>
          <p:cNvPr id="4" name="Picture 3" descr="Screen Shot 2019-08-26 at 8.21.1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432" y="330200"/>
            <a:ext cx="5628168" cy="5935324"/>
          </a:xfrm>
          <a:prstGeom prst="rect">
            <a:avLst/>
          </a:prstGeom>
        </p:spPr>
      </p:pic>
    </p:spTree>
    <p:extLst>
      <p:ext uri="{BB962C8B-B14F-4D97-AF65-F5344CB8AC3E}">
        <p14:creationId xmlns:p14="http://schemas.microsoft.com/office/powerpoint/2010/main" val="382188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Process Termination</a:t>
            </a:r>
            <a:endParaRPr lang="en-US" dirty="0"/>
          </a:p>
        </p:txBody>
      </p:sp>
      <p:sp>
        <p:nvSpPr>
          <p:cNvPr id="3" name="Content Placeholder 2"/>
          <p:cNvSpPr>
            <a:spLocks noGrp="1"/>
          </p:cNvSpPr>
          <p:nvPr>
            <p:ph idx="1"/>
          </p:nvPr>
        </p:nvSpPr>
        <p:spPr/>
        <p:txBody>
          <a:bodyPr/>
          <a:lstStyle/>
          <a:p>
            <a:r>
              <a:rPr lang="en-US" altLang="en-US" dirty="0">
                <a:ea typeface="ＭＳ Ｐゴシック" panose="020B0600070205080204" pitchFamily="34" charset="-128"/>
              </a:rPr>
              <a:t>Possible scenarios for process termination</a:t>
            </a:r>
          </a:p>
          <a:p>
            <a:pPr lvl="1"/>
            <a:r>
              <a:rPr lang="en-US" altLang="en-US" dirty="0">
                <a:ea typeface="ＭＳ Ｐゴシック" panose="020B0600070205080204" pitchFamily="34" charset="-128"/>
              </a:rPr>
              <a:t>Exit (by itself)</a:t>
            </a:r>
          </a:p>
          <a:p>
            <a:pPr lvl="1"/>
            <a:r>
              <a:rPr lang="en-US" altLang="en-US" dirty="0">
                <a:ea typeface="ＭＳ Ｐゴシック" panose="020B0600070205080204" pitchFamily="34" charset="-128"/>
              </a:rPr>
              <a:t>Abort (by parent)</a:t>
            </a:r>
          </a:p>
          <a:p>
            <a:pPr lvl="1"/>
            <a:r>
              <a:rPr lang="en-US" altLang="en-US" dirty="0">
                <a:ea typeface="ＭＳ Ｐゴシック" panose="020B0600070205080204" pitchFamily="34" charset="-128"/>
              </a:rPr>
              <a:t>Kill (by </a:t>
            </a:r>
            <a:r>
              <a:rPr lang="en-US" altLang="en-US" dirty="0" err="1">
                <a:ea typeface="ＭＳ Ｐゴシック" panose="020B0600070205080204" pitchFamily="34" charset="-128"/>
              </a:rPr>
              <a:t>sysadmin</a:t>
            </a:r>
            <a:r>
              <a:rPr lang="en-US" altLang="en-US" dirty="0">
                <a:ea typeface="ＭＳ Ｐゴシック" panose="020B0600070205080204" pitchFamily="34" charset="-128"/>
              </a:rPr>
              <a:t>)</a:t>
            </a:r>
          </a:p>
        </p:txBody>
      </p:sp>
    </p:spTree>
    <p:extLst>
      <p:ext uri="{BB962C8B-B14F-4D97-AF65-F5344CB8AC3E}">
        <p14:creationId xmlns:p14="http://schemas.microsoft.com/office/powerpoint/2010/main" val="3738105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Process Termination</a:t>
            </a:r>
            <a:endParaRPr lang="en-US" dirty="0"/>
          </a:p>
        </p:txBody>
      </p:sp>
      <p:sp>
        <p:nvSpPr>
          <p:cNvPr id="3" name="Content Placeholder 2"/>
          <p:cNvSpPr>
            <a:spLocks noGrp="1"/>
          </p:cNvSpPr>
          <p:nvPr>
            <p:ph idx="1"/>
          </p:nvPr>
        </p:nvSpPr>
        <p:spPr>
          <a:xfrm>
            <a:off x="628650" y="1825624"/>
            <a:ext cx="7886700" cy="4776654"/>
          </a:xfrm>
        </p:spPr>
        <p:txBody>
          <a:bodyPr>
            <a:normAutofit/>
          </a:bodyPr>
          <a:lstStyle/>
          <a:p>
            <a:pPr marL="228600" lvl="1">
              <a:spcBef>
                <a:spcPts val="1000"/>
              </a:spcBef>
            </a:pPr>
            <a:r>
              <a:rPr lang="en-US" altLang="en-US" dirty="0">
                <a:ea typeface="ＭＳ Ｐゴシック" panose="020B0600070205080204" pitchFamily="34" charset="-128"/>
              </a:rPr>
              <a:t>Exit (by itself)</a:t>
            </a:r>
          </a:p>
          <a:p>
            <a:pPr lvl="1"/>
            <a:r>
              <a:rPr lang="en-US" altLang="en-US" dirty="0">
                <a:ea typeface="ＭＳ Ｐゴシック" panose="020B0600070205080204" pitchFamily="34" charset="-128"/>
              </a:rPr>
              <a:t>Process executes last statement and asks operating system to delete </a:t>
            </a:r>
          </a:p>
          <a:p>
            <a:pPr marL="228600" lvl="1">
              <a:spcBef>
                <a:spcPts val="1000"/>
              </a:spcBef>
            </a:pPr>
            <a:r>
              <a:rPr lang="en-US" altLang="en-US" dirty="0">
                <a:ea typeface="ＭＳ Ｐゴシック" panose="020B0600070205080204" pitchFamily="34" charset="-128"/>
              </a:rPr>
              <a:t>Abort (by parent)</a:t>
            </a:r>
          </a:p>
          <a:p>
            <a:pPr lvl="1"/>
            <a:r>
              <a:rPr lang="en-US" altLang="en-US" dirty="0">
                <a:ea typeface="ＭＳ Ｐゴシック" panose="020B0600070205080204" pitchFamily="34" charset="-128"/>
              </a:rPr>
              <a:t>Child has exceeded allocated resources</a:t>
            </a:r>
          </a:p>
          <a:p>
            <a:pPr lvl="1"/>
            <a:r>
              <a:rPr lang="en-US" altLang="en-US" dirty="0">
                <a:ea typeface="ＭＳ Ｐゴシック" panose="020B0600070205080204" pitchFamily="34" charset="-128"/>
              </a:rPr>
              <a:t>Task assigned to child is no longer required</a:t>
            </a:r>
          </a:p>
          <a:p>
            <a:pPr lvl="1"/>
            <a:r>
              <a:rPr lang="en-US" altLang="en-US" dirty="0">
                <a:ea typeface="ＭＳ Ｐゴシック" panose="020B0600070205080204" pitchFamily="34" charset="-128"/>
              </a:rPr>
              <a:t>If parent is exiting</a:t>
            </a:r>
          </a:p>
          <a:p>
            <a:pPr lvl="2"/>
            <a:r>
              <a:rPr lang="en-US" altLang="en-US" dirty="0">
                <a:ea typeface="ＭＳ Ｐゴシック" panose="020B0600070205080204" pitchFamily="34" charset="-128"/>
              </a:rPr>
              <a:t>Some operating system do not allow child to continue if its parent terminates</a:t>
            </a:r>
          </a:p>
          <a:p>
            <a:pPr lvl="2"/>
            <a:r>
              <a:rPr lang="en-US" altLang="en-US" dirty="0">
                <a:ea typeface="ＭＳ Ｐゴシック" panose="020B0600070205080204" pitchFamily="34" charset="-128"/>
              </a:rPr>
              <a:t>All children terminated - </a:t>
            </a:r>
            <a:r>
              <a:rPr lang="en-US" altLang="en-US" b="1" i="1" dirty="0">
                <a:solidFill>
                  <a:srgbClr val="FF0000"/>
                </a:solidFill>
                <a:ea typeface="ＭＳ Ｐゴシック" panose="020B0600070205080204" pitchFamily="34" charset="-128"/>
              </a:rPr>
              <a:t>cascading termination</a:t>
            </a:r>
          </a:p>
          <a:p>
            <a:pPr marL="228600" lvl="1">
              <a:spcBef>
                <a:spcPts val="1000"/>
              </a:spcBef>
            </a:pPr>
            <a:r>
              <a:rPr lang="en-US" altLang="en-US" dirty="0">
                <a:ea typeface="ＭＳ Ｐゴシック" panose="020B0600070205080204" pitchFamily="34" charset="-128"/>
              </a:rPr>
              <a:t>Kill (by </a:t>
            </a:r>
            <a:r>
              <a:rPr lang="en-US" altLang="en-US" dirty="0" err="1">
                <a:ea typeface="ＭＳ Ｐゴシック" panose="020B0600070205080204" pitchFamily="34" charset="-128"/>
              </a:rPr>
              <a:t>sysadmin</a:t>
            </a:r>
            <a:r>
              <a:rPr lang="en-US" altLang="en-US" dirty="0">
                <a:ea typeface="ＭＳ Ｐゴシック" panose="020B0600070205080204" pitchFamily="34" charset="-128"/>
              </a:rPr>
              <a:t>)</a:t>
            </a:r>
          </a:p>
          <a:p>
            <a:pPr lvl="1"/>
            <a:r>
              <a:rPr lang="en-US" altLang="en-US" dirty="0">
                <a:ea typeface="ＭＳ Ｐゴシック" panose="020B0600070205080204" pitchFamily="34" charset="-128"/>
              </a:rPr>
              <a:t>Administration purpose</a:t>
            </a:r>
            <a:endParaRPr lang="en-US" altLang="en-US" b="1" i="1" dirty="0">
              <a:solidFill>
                <a:srgbClr val="FF0000"/>
              </a:solidFill>
              <a:ea typeface="ＭＳ Ｐゴシック" panose="020B0600070205080204" pitchFamily="34" charset="-128"/>
            </a:endParaRPr>
          </a:p>
          <a:p>
            <a:endParaRPr lang="en-US" dirty="0"/>
          </a:p>
        </p:txBody>
      </p:sp>
    </p:spTree>
    <p:extLst>
      <p:ext uri="{BB962C8B-B14F-4D97-AF65-F5344CB8AC3E}">
        <p14:creationId xmlns:p14="http://schemas.microsoft.com/office/powerpoint/2010/main" val="1025612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ea typeface="ＭＳ Ｐゴシック" panose="020B0600070205080204" pitchFamily="34" charset="-128"/>
              </a:rPr>
              <a:t>Process Suspension</a:t>
            </a:r>
          </a:p>
        </p:txBody>
      </p:sp>
      <p:sp>
        <p:nvSpPr>
          <p:cNvPr id="3" name="Content Placeholder 2"/>
          <p:cNvSpPr>
            <a:spLocks noGrp="1"/>
          </p:cNvSpPr>
          <p:nvPr>
            <p:ph idx="1"/>
          </p:nvPr>
        </p:nvSpPr>
        <p:spPr/>
        <p:txBody>
          <a:bodyPr/>
          <a:lstStyle/>
          <a:p>
            <a:r>
              <a:rPr lang="en-US" altLang="en-US" dirty="0">
                <a:ea typeface="ＭＳ Ｐゴシック" panose="020B0600070205080204" pitchFamily="34" charset="-128"/>
              </a:rPr>
              <a:t>Temporarily ‘‘stop’’ a process</a:t>
            </a:r>
          </a:p>
          <a:p>
            <a:pPr lvl="1"/>
            <a:r>
              <a:rPr lang="en-US" altLang="en-US" dirty="0">
                <a:ea typeface="ＭＳ Ｐゴシック" panose="020B0600070205080204" pitchFamily="34" charset="-128"/>
              </a:rPr>
              <a:t>Prohibit from using the CPU</a:t>
            </a:r>
          </a:p>
          <a:p>
            <a:r>
              <a:rPr lang="en-US" altLang="en-US" dirty="0">
                <a:ea typeface="ＭＳ Ｐゴシック" panose="020B0600070205080204" pitchFamily="34" charset="-128"/>
              </a:rPr>
              <a:t>Why?</a:t>
            </a:r>
          </a:p>
          <a:p>
            <a:r>
              <a:rPr lang="en-US" altLang="en-US" dirty="0">
                <a:ea typeface="ＭＳ Ｐゴシック" panose="020B0600070205080204" pitchFamily="34" charset="-128"/>
              </a:rPr>
              <a:t>What should be done?</a:t>
            </a:r>
          </a:p>
          <a:p>
            <a:pPr lvl="1"/>
            <a:r>
              <a:rPr lang="en-US" altLang="en-US" dirty="0">
                <a:ea typeface="ＭＳ Ｐゴシック" panose="020B0600070205080204" pitchFamily="34" charset="-128"/>
              </a:rPr>
              <a:t>Change its state in PCB</a:t>
            </a:r>
          </a:p>
          <a:p>
            <a:pPr lvl="1"/>
            <a:r>
              <a:rPr lang="en-US" altLang="en-US" dirty="0">
                <a:ea typeface="ＭＳ Ｐゴシック" panose="020B0600070205080204" pitchFamily="34" charset="-128"/>
              </a:rPr>
              <a:t>Save its machine states for later resumption</a:t>
            </a:r>
          </a:p>
          <a:p>
            <a:pPr lvl="2"/>
            <a:r>
              <a:rPr lang="en-US" altLang="en-US" dirty="0">
                <a:ea typeface="ＭＳ Ｐゴシック" panose="020B0600070205080204" pitchFamily="34" charset="-128"/>
              </a:rPr>
              <a:t>Process table entry retained</a:t>
            </a:r>
          </a:p>
          <a:p>
            <a:pPr lvl="2"/>
            <a:r>
              <a:rPr lang="en-US" altLang="en-US" dirty="0">
                <a:ea typeface="ＭＳ Ｐゴシック" panose="020B0600070205080204" pitchFamily="34" charset="-128"/>
              </a:rPr>
              <a:t>Complete state saved</a:t>
            </a:r>
          </a:p>
        </p:txBody>
      </p:sp>
    </p:spTree>
    <p:extLst>
      <p:ext uri="{BB962C8B-B14F-4D97-AF65-F5344CB8AC3E}">
        <p14:creationId xmlns:p14="http://schemas.microsoft.com/office/powerpoint/2010/main" val="601244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heckerboard(across)">
                                      <p:cBhvr>
                                        <p:cTn id="12" dur="500"/>
                                        <p:tgtEl>
                                          <p:spTgt spid="3">
                                            <p:txEl>
                                              <p:pRg st="3" end="3"/>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checkerboard(across)">
                                      <p:cBhvr>
                                        <p:cTn id="15" dur="500"/>
                                        <p:tgtEl>
                                          <p:spTgt spid="3">
                                            <p:txEl>
                                              <p:pRg st="4" end="4"/>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checkerboard(across)">
                                      <p:cBhvr>
                                        <p:cTn id="18" dur="500"/>
                                        <p:tgtEl>
                                          <p:spTgt spid="3">
                                            <p:txEl>
                                              <p:pRg st="5" end="5"/>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checkerboard(across)">
                                      <p:cBhvr>
                                        <p:cTn id="21" dur="500"/>
                                        <p:tgtEl>
                                          <p:spTgt spid="3">
                                            <p:txEl>
                                              <p:pRg st="6" end="6"/>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checkerboard(across)">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F838-D3B8-FE4A-A432-97DEA1619CB0}"/>
              </a:ext>
            </a:extLst>
          </p:cNvPr>
          <p:cNvSpPr>
            <a:spLocks noGrp="1"/>
          </p:cNvSpPr>
          <p:nvPr>
            <p:ph type="title"/>
          </p:nvPr>
        </p:nvSpPr>
        <p:spPr/>
        <p:txBody>
          <a:bodyPr/>
          <a:lstStyle/>
          <a:p>
            <a:r>
              <a:rPr lang="en-US" dirty="0"/>
              <a:t>Paper Reviews</a:t>
            </a:r>
          </a:p>
        </p:txBody>
      </p:sp>
      <p:sp>
        <p:nvSpPr>
          <p:cNvPr id="3" name="Content Placeholder 2">
            <a:extLst>
              <a:ext uri="{FF2B5EF4-FFF2-40B4-BE49-F238E27FC236}">
                <a16:creationId xmlns:a16="http://schemas.microsoft.com/office/drawing/2014/main" id="{19B484FF-9B33-5246-A376-182180F91B02}"/>
              </a:ext>
            </a:extLst>
          </p:cNvPr>
          <p:cNvSpPr>
            <a:spLocks noGrp="1"/>
          </p:cNvSpPr>
          <p:nvPr>
            <p:ph idx="1"/>
          </p:nvPr>
        </p:nvSpPr>
        <p:spPr/>
        <p:txBody>
          <a:bodyPr/>
          <a:lstStyle/>
          <a:p>
            <a:r>
              <a:rPr lang="en-US" dirty="0"/>
              <a:t>Review elements:</a:t>
            </a:r>
          </a:p>
          <a:p>
            <a:pPr lvl="1"/>
            <a:r>
              <a:rPr lang="en-US" dirty="0"/>
              <a:t>Paper citation</a:t>
            </a:r>
          </a:p>
          <a:p>
            <a:pPr lvl="1"/>
            <a:r>
              <a:rPr lang="en-US" dirty="0"/>
              <a:t>Keywords</a:t>
            </a:r>
          </a:p>
          <a:p>
            <a:pPr lvl="1"/>
            <a:r>
              <a:rPr lang="en-US" dirty="0"/>
              <a:t>First paragraph: Description of the paper’s contents</a:t>
            </a:r>
          </a:p>
          <a:p>
            <a:pPr lvl="1"/>
            <a:r>
              <a:rPr lang="en-US" dirty="0"/>
              <a:t>Second paragraph: Your view of the paper’s strengths, weaknesses, and possible future work.</a:t>
            </a:r>
          </a:p>
          <a:p>
            <a:pPr lvl="1"/>
            <a:r>
              <a:rPr lang="en-US" dirty="0"/>
              <a:t>We will sometimes give questions to be answered about papers.</a:t>
            </a:r>
          </a:p>
        </p:txBody>
      </p:sp>
    </p:spTree>
    <p:extLst>
      <p:ext uri="{BB962C8B-B14F-4D97-AF65-F5344CB8AC3E}">
        <p14:creationId xmlns:p14="http://schemas.microsoft.com/office/powerpoint/2010/main" val="2995492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F838-D3B8-FE4A-A432-97DEA1619CB0}"/>
              </a:ext>
            </a:extLst>
          </p:cNvPr>
          <p:cNvSpPr>
            <a:spLocks noGrp="1"/>
          </p:cNvSpPr>
          <p:nvPr>
            <p:ph type="title"/>
          </p:nvPr>
        </p:nvSpPr>
        <p:spPr/>
        <p:txBody>
          <a:bodyPr/>
          <a:lstStyle/>
          <a:p>
            <a:r>
              <a:rPr lang="en-US" dirty="0"/>
              <a:t>Review of “On building systems that will fail”, </a:t>
            </a:r>
            <a:r>
              <a:rPr lang="en-US" dirty="0" err="1"/>
              <a:t>Corbato</a:t>
            </a:r>
            <a:endParaRPr lang="en-US" dirty="0"/>
          </a:p>
        </p:txBody>
      </p:sp>
      <p:sp>
        <p:nvSpPr>
          <p:cNvPr id="3" name="Content Placeholder 2">
            <a:extLst>
              <a:ext uri="{FF2B5EF4-FFF2-40B4-BE49-F238E27FC236}">
                <a16:creationId xmlns:a16="http://schemas.microsoft.com/office/drawing/2014/main" id="{19B484FF-9B33-5246-A376-182180F91B02}"/>
              </a:ext>
            </a:extLst>
          </p:cNvPr>
          <p:cNvSpPr>
            <a:spLocks noGrp="1"/>
          </p:cNvSpPr>
          <p:nvPr>
            <p:ph idx="1"/>
          </p:nvPr>
        </p:nvSpPr>
        <p:spPr/>
        <p:txBody>
          <a:bodyPr/>
          <a:lstStyle/>
          <a:p>
            <a:r>
              <a:rPr lang="en-US" dirty="0"/>
              <a:t>Paper citation: F. </a:t>
            </a:r>
            <a:r>
              <a:rPr lang="en-US" dirty="0" err="1"/>
              <a:t>Corbato</a:t>
            </a:r>
            <a:r>
              <a:rPr lang="en-US" dirty="0"/>
              <a:t>, "On Building Systems That Will Fail", ‘Communications of the ACM’, Vol 34, Issue 9, pp. 72-81, also - </a:t>
            </a:r>
            <a:r>
              <a:rPr lang="en-US" dirty="0">
                <a:hlinkClick r:id="rId2"/>
              </a:rPr>
              <a:t>http://larch-www.lcs.mit.edu:8001/~corbato/turing91/</a:t>
            </a:r>
            <a:endParaRPr lang="en-US" dirty="0"/>
          </a:p>
          <a:p>
            <a:r>
              <a:rPr lang="en-US" dirty="0"/>
              <a:t>Keywords: CTSS, Multics, ambitious systems, design, mistakes</a:t>
            </a:r>
          </a:p>
        </p:txBody>
      </p:sp>
    </p:spTree>
    <p:extLst>
      <p:ext uri="{BB962C8B-B14F-4D97-AF65-F5344CB8AC3E}">
        <p14:creationId xmlns:p14="http://schemas.microsoft.com/office/powerpoint/2010/main" val="593299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AD35F3-377B-2241-82DE-C7C11280E6B7}"/>
              </a:ext>
            </a:extLst>
          </p:cNvPr>
          <p:cNvSpPr>
            <a:spLocks noGrp="1"/>
          </p:cNvSpPr>
          <p:nvPr>
            <p:ph idx="1"/>
          </p:nvPr>
        </p:nvSpPr>
        <p:spPr>
          <a:xfrm>
            <a:off x="628650" y="347241"/>
            <a:ext cx="7886700" cy="5829722"/>
          </a:xfrm>
        </p:spPr>
        <p:txBody>
          <a:bodyPr>
            <a:normAutofit/>
          </a:bodyPr>
          <a:lstStyle/>
          <a:p>
            <a:r>
              <a:rPr lang="en-US" dirty="0"/>
              <a:t>First paragraph: </a:t>
            </a:r>
          </a:p>
          <a:p>
            <a:pPr marL="457200" lvl="1" indent="0">
              <a:buNone/>
            </a:pPr>
            <a:r>
              <a:rPr lang="en-US" dirty="0">
                <a:latin typeface="Times New Roman" panose="02020603050405020304" pitchFamily="18" charset="0"/>
                <a:cs typeface="Times New Roman" panose="02020603050405020304" pitchFamily="18" charset="0"/>
              </a:rPr>
              <a:t>This paper is a transcript of </a:t>
            </a:r>
            <a:r>
              <a:rPr lang="en-US" dirty="0" err="1">
                <a:latin typeface="Times New Roman" panose="02020603050405020304" pitchFamily="18" charset="0"/>
                <a:cs typeface="Times New Roman" panose="02020603050405020304" pitchFamily="18" charset="0"/>
              </a:rPr>
              <a:t>Fernado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Corbato's</a:t>
            </a:r>
            <a:r>
              <a:rPr lang="en-US" dirty="0">
                <a:latin typeface="Times New Roman" panose="02020603050405020304" pitchFamily="18" charset="0"/>
                <a:cs typeface="Times New Roman" panose="02020603050405020304" pitchFamily="18" charset="0"/>
              </a:rPr>
              <a:t> 1991 Turing Award speech. In it, he describes his work on the Compatible Time Sharing System (CTSS) and Multics operating systems, and uses these projects to illustrate the need to consider failure when designing 'ambitious' systems. </a:t>
            </a:r>
            <a:r>
              <a:rPr lang="en-US" dirty="0" err="1">
                <a:latin typeface="Times New Roman" panose="02020603050405020304" pitchFamily="18" charset="0"/>
                <a:cs typeface="Times New Roman" panose="02020603050405020304" pitchFamily="18" charset="0"/>
              </a:rPr>
              <a:t>Corbato</a:t>
            </a:r>
            <a:r>
              <a:rPr lang="en-US" dirty="0">
                <a:latin typeface="Times New Roman" panose="02020603050405020304" pitchFamily="18" charset="0"/>
                <a:cs typeface="Times New Roman" panose="02020603050405020304" pitchFamily="18" charset="0"/>
              </a:rPr>
              <a:t> states his main thesis as the question to ask when designing such systems is not: "if something will go wrong, but when will it?", with examples from his work. He characterizes 'ambitious' systems as large, complicated, ambiguous, groundbreaking, and extensible. These attributes lead to both technical and human difficulties with building systems, for which </a:t>
            </a:r>
            <a:r>
              <a:rPr lang="en-US" dirty="0" err="1">
                <a:latin typeface="Times New Roman" panose="02020603050405020304" pitchFamily="18" charset="0"/>
                <a:cs typeface="Times New Roman" panose="02020603050405020304" pitchFamily="18" charset="0"/>
              </a:rPr>
              <a:t>Corbato</a:t>
            </a:r>
            <a:r>
              <a:rPr lang="en-US" dirty="0">
                <a:latin typeface="Times New Roman" panose="02020603050405020304" pitchFamily="18" charset="0"/>
                <a:cs typeface="Times New Roman" panose="02020603050405020304" pitchFamily="18" charset="0"/>
              </a:rPr>
              <a:t> offers several suggested solutions, notably simplicity, metaphors, constrained languages, anticipating errors, maintainability, and cross-training.</a:t>
            </a:r>
          </a:p>
        </p:txBody>
      </p:sp>
    </p:spTree>
    <p:extLst>
      <p:ext uri="{BB962C8B-B14F-4D97-AF65-F5344CB8AC3E}">
        <p14:creationId xmlns:p14="http://schemas.microsoft.com/office/powerpoint/2010/main" val="4104731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 Programs &gt;  # CPUs</a:t>
            </a:r>
          </a:p>
        </p:txBody>
      </p:sp>
      <p:sp>
        <p:nvSpPr>
          <p:cNvPr id="3" name="Content Placeholder 2"/>
          <p:cNvSpPr>
            <a:spLocks noGrp="1"/>
          </p:cNvSpPr>
          <p:nvPr>
            <p:ph idx="1"/>
          </p:nvPr>
        </p:nvSpPr>
        <p:spPr/>
        <p:txBody>
          <a:bodyPr>
            <a:normAutofit/>
          </a:bodyPr>
          <a:lstStyle/>
          <a:p>
            <a:r>
              <a:rPr lang="en-US" dirty="0"/>
              <a:t>Program: list of instructions (and maybe some static data)</a:t>
            </a:r>
          </a:p>
          <a:p>
            <a:r>
              <a:rPr lang="en-US" dirty="0"/>
              <a:t>We want to have multiple running programs</a:t>
            </a:r>
          </a:p>
          <a:p>
            <a:r>
              <a:rPr lang="en-US" dirty="0"/>
              <a:t>However, we only have a few (or, one) CPUs</a:t>
            </a:r>
          </a:p>
          <a:p>
            <a:r>
              <a:rPr lang="en-US" dirty="0"/>
              <a:t>So, limit the number of programs you are running</a:t>
            </a:r>
          </a:p>
          <a:p>
            <a:r>
              <a:rPr lang="en-US" dirty="0"/>
              <a:t>Process is</a:t>
            </a:r>
          </a:p>
          <a:p>
            <a:pPr lvl="1"/>
            <a:r>
              <a:rPr lang="en-US" dirty="0"/>
              <a:t>a running program</a:t>
            </a:r>
          </a:p>
          <a:p>
            <a:pPr lvl="1"/>
            <a:r>
              <a:rPr lang="en-US" dirty="0"/>
              <a:t>a program in execution</a:t>
            </a:r>
          </a:p>
          <a:p>
            <a:pPr lvl="1"/>
            <a:r>
              <a:rPr lang="en-US" dirty="0"/>
              <a:t>an “instantiation” of a program</a:t>
            </a:r>
          </a:p>
        </p:txBody>
      </p:sp>
    </p:spTree>
    <p:extLst>
      <p:ext uri="{BB962C8B-B14F-4D97-AF65-F5344CB8AC3E}">
        <p14:creationId xmlns:p14="http://schemas.microsoft.com/office/powerpoint/2010/main" val="3677103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AD35F3-377B-2241-82DE-C7C11280E6B7}"/>
              </a:ext>
            </a:extLst>
          </p:cNvPr>
          <p:cNvSpPr>
            <a:spLocks noGrp="1"/>
          </p:cNvSpPr>
          <p:nvPr>
            <p:ph idx="1"/>
          </p:nvPr>
        </p:nvSpPr>
        <p:spPr>
          <a:xfrm>
            <a:off x="628650" y="347241"/>
            <a:ext cx="7886700" cy="5829722"/>
          </a:xfrm>
        </p:spPr>
        <p:txBody>
          <a:bodyPr>
            <a:normAutofit/>
          </a:bodyPr>
          <a:lstStyle/>
          <a:p>
            <a:r>
              <a:rPr lang="en-US" dirty="0"/>
              <a:t>Second paragraph: </a:t>
            </a:r>
          </a:p>
          <a:p>
            <a:pPr marL="457200" lvl="1" indent="0">
              <a:buNone/>
            </a:pPr>
            <a:r>
              <a:rPr lang="en-US" dirty="0">
                <a:latin typeface="Times New Roman" panose="02020603050405020304" pitchFamily="18" charset="0"/>
                <a:cs typeface="Times New Roman" panose="02020603050405020304" pitchFamily="18" charset="0"/>
              </a:rPr>
              <a:t>Strengths of the paper include many useful philosophical ideas, supported by examples. My favorite was the following passage "The UNIX system [12] was a reaction to Multics. Even the name was a joke. Ken Thompson was part of the Bell Laboratories' Multics effort, and, frustrated with the attempts to bring a large system development under control, decided to start over. His strategy was clear. Start small and build up the ideas one by one as he saw how to implement them well." Weaknesses of the paper primarily center around its age; computing has grown several magnitudes in size since the early 1990's. For future work, it would be worth examining how his proposed solutions worked, whether by surveying </a:t>
            </a:r>
            <a:r>
              <a:rPr lang="en-US" dirty="0" err="1">
                <a:latin typeface="Times New Roman" panose="02020603050405020304" pitchFamily="18" charset="0"/>
                <a:cs typeface="Times New Roman" panose="02020603050405020304" pitchFamily="18" charset="0"/>
              </a:rPr>
              <a:t>developemnt</a:t>
            </a:r>
            <a:r>
              <a:rPr lang="en-US" dirty="0">
                <a:latin typeface="Times New Roman" panose="02020603050405020304" pitchFamily="18" charset="0"/>
                <a:cs typeface="Times New Roman" panose="02020603050405020304" pitchFamily="18" charset="0"/>
              </a:rPr>
              <a:t> teams, </a:t>
            </a:r>
            <a:r>
              <a:rPr lang="en-US" dirty="0" err="1">
                <a:latin typeface="Times New Roman" panose="02020603050405020304" pitchFamily="18" charset="0"/>
                <a:cs typeface="Times New Roman" panose="02020603050405020304" pitchFamily="18" charset="0"/>
              </a:rPr>
              <a:t>reviwing</a:t>
            </a:r>
            <a:r>
              <a:rPr lang="en-US" dirty="0">
                <a:latin typeface="Times New Roman" panose="02020603050405020304" pitchFamily="18" charset="0"/>
                <a:cs typeface="Times New Roman" panose="02020603050405020304" pitchFamily="18" charset="0"/>
              </a:rPr>
              <a:t> the operating systems literature, or by conducting experiments to assess their value.</a:t>
            </a:r>
          </a:p>
        </p:txBody>
      </p:sp>
    </p:spTree>
    <p:extLst>
      <p:ext uri="{BB962C8B-B14F-4D97-AF65-F5344CB8AC3E}">
        <p14:creationId xmlns:p14="http://schemas.microsoft.com/office/powerpoint/2010/main" val="34401180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248DD1-E57C-CF4D-A713-D08A58AB7FE5}"/>
              </a:ext>
            </a:extLst>
          </p:cNvPr>
          <p:cNvSpPr>
            <a:spLocks noGrp="1"/>
          </p:cNvSpPr>
          <p:nvPr>
            <p:ph type="title"/>
          </p:nvPr>
        </p:nvSpPr>
        <p:spPr/>
        <p:txBody>
          <a:bodyPr/>
          <a:lstStyle/>
          <a:p>
            <a:r>
              <a:rPr lang="en-US" dirty="0"/>
              <a:t>Lecture review</a:t>
            </a:r>
          </a:p>
        </p:txBody>
      </p:sp>
      <p:sp>
        <p:nvSpPr>
          <p:cNvPr id="4" name="Content Placeholder 3">
            <a:extLst>
              <a:ext uri="{FF2B5EF4-FFF2-40B4-BE49-F238E27FC236}">
                <a16:creationId xmlns:a16="http://schemas.microsoft.com/office/drawing/2014/main" id="{142F0F4B-59BB-A442-8527-53CABD5DDD11}"/>
              </a:ext>
            </a:extLst>
          </p:cNvPr>
          <p:cNvSpPr>
            <a:spLocks noGrp="1"/>
          </p:cNvSpPr>
          <p:nvPr>
            <p:ph idx="1"/>
          </p:nvPr>
        </p:nvSpPr>
        <p:spPr/>
        <p:txBody>
          <a:bodyPr>
            <a:normAutofit/>
          </a:bodyPr>
          <a:lstStyle/>
          <a:p>
            <a:r>
              <a:rPr lang="en-US" b="1" dirty="0"/>
              <a:t>Process mechanisms</a:t>
            </a:r>
            <a:endParaRPr lang="en-US" dirty="0"/>
          </a:p>
          <a:p>
            <a:pPr lvl="1"/>
            <a:r>
              <a:rPr lang="en-US" dirty="0"/>
              <a:t>What’s a process?</a:t>
            </a:r>
          </a:p>
          <a:p>
            <a:pPr lvl="1"/>
            <a:r>
              <a:rPr lang="en-US" dirty="0"/>
              <a:t>Process internals</a:t>
            </a:r>
          </a:p>
          <a:p>
            <a:pPr lvl="1"/>
            <a:r>
              <a:rPr lang="en-US" dirty="0"/>
              <a:t>Process lifecycle</a:t>
            </a:r>
          </a:p>
          <a:p>
            <a:pPr lvl="1"/>
            <a:r>
              <a:rPr lang="en-US" dirty="0"/>
              <a:t>Process data structures</a:t>
            </a:r>
          </a:p>
          <a:p>
            <a:pPr lvl="1"/>
            <a:r>
              <a:rPr lang="en-US" dirty="0"/>
              <a:t>Limited Direct Execution</a:t>
            </a:r>
          </a:p>
          <a:p>
            <a:pPr lvl="1"/>
            <a:r>
              <a:rPr lang="en-US" dirty="0"/>
              <a:t>Process API</a:t>
            </a:r>
          </a:p>
          <a:p>
            <a:pPr lvl="1"/>
            <a:r>
              <a:rPr lang="en-US" dirty="0"/>
              <a:t>Process API Examples</a:t>
            </a:r>
          </a:p>
          <a:p>
            <a:r>
              <a:rPr lang="en-US" dirty="0"/>
              <a:t>Paper reviews</a:t>
            </a:r>
          </a:p>
        </p:txBody>
      </p:sp>
    </p:spTree>
    <p:extLst>
      <p:ext uri="{BB962C8B-B14F-4D97-AF65-F5344CB8AC3E}">
        <p14:creationId xmlns:p14="http://schemas.microsoft.com/office/powerpoint/2010/main" val="23634851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BB2E7BA-A9EC-FF44-AF8A-AF6A6C9DF7E8}"/>
              </a:ext>
            </a:extLst>
          </p:cNvPr>
          <p:cNvSpPr txBox="1">
            <a:spLocks/>
          </p:cNvSpPr>
          <p:nvPr/>
        </p:nvSpPr>
        <p:spPr>
          <a:xfrm>
            <a:off x="457200" y="27463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For the next lecture</a:t>
            </a:r>
            <a:endParaRPr lang="en-US" dirty="0"/>
          </a:p>
        </p:txBody>
      </p:sp>
      <p:sp>
        <p:nvSpPr>
          <p:cNvPr id="5" name="Content Placeholder 2">
            <a:extLst>
              <a:ext uri="{FF2B5EF4-FFF2-40B4-BE49-F238E27FC236}">
                <a16:creationId xmlns:a16="http://schemas.microsoft.com/office/drawing/2014/main" id="{EFBD2059-8998-4147-A5B3-DB700BBEA118}"/>
              </a:ext>
            </a:extLst>
          </p:cNvPr>
          <p:cNvSpPr txBox="1">
            <a:spLocks/>
          </p:cNvSpPr>
          <p:nvPr/>
        </p:nvSpPr>
        <p:spPr>
          <a:xfrm>
            <a:off x="457200" y="1600200"/>
            <a:ext cx="8229600" cy="45259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OSTEP chapters on CPU Scheduling, pp 65-102</a:t>
            </a:r>
          </a:p>
          <a:p>
            <a:pPr lvl="1"/>
            <a:r>
              <a:rPr lang="en-US" dirty="0"/>
              <a:t>CPU scheduling</a:t>
            </a:r>
          </a:p>
          <a:p>
            <a:pPr lvl="1"/>
            <a:r>
              <a:rPr lang="en-US" dirty="0"/>
              <a:t>Multi-level feedback</a:t>
            </a:r>
          </a:p>
          <a:p>
            <a:pPr lvl="1"/>
            <a:r>
              <a:rPr lang="en-US" dirty="0"/>
              <a:t>Lottery scheduling</a:t>
            </a:r>
          </a:p>
          <a:p>
            <a:pPr marL="457200" lvl="1" indent="0">
              <a:buNone/>
            </a:pPr>
            <a:endParaRPr lang="en-US" dirty="0"/>
          </a:p>
          <a:p>
            <a:r>
              <a:rPr lang="en-US" dirty="0"/>
              <a:t>First assignment due 9/7 4am </a:t>
            </a:r>
          </a:p>
        </p:txBody>
      </p:sp>
    </p:spTree>
    <p:extLst>
      <p:ext uri="{BB962C8B-B14F-4D97-AF65-F5344CB8AC3E}">
        <p14:creationId xmlns:p14="http://schemas.microsoft.com/office/powerpoint/2010/main" val="1328015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Process</a:t>
            </a:r>
          </a:p>
        </p:txBody>
      </p:sp>
      <p:sp>
        <p:nvSpPr>
          <p:cNvPr id="3" name="Content Placeholder 2"/>
          <p:cNvSpPr>
            <a:spLocks noGrp="1"/>
          </p:cNvSpPr>
          <p:nvPr>
            <p:ph idx="1"/>
          </p:nvPr>
        </p:nvSpPr>
        <p:spPr/>
        <p:txBody>
          <a:bodyPr>
            <a:normAutofit fontScale="92500"/>
          </a:bodyPr>
          <a:lstStyle/>
          <a:p>
            <a:r>
              <a:rPr lang="en-US" dirty="0"/>
              <a:t>A process includes the following machine state:</a:t>
            </a:r>
          </a:p>
          <a:p>
            <a:pPr lvl="1"/>
            <a:r>
              <a:rPr lang="en-US" dirty="0"/>
              <a:t>Memory</a:t>
            </a:r>
          </a:p>
          <a:p>
            <a:pPr lvl="1"/>
            <a:r>
              <a:rPr lang="en-US" dirty="0"/>
              <a:t>Registers, e.g., PC, stack pointer (</a:t>
            </a:r>
            <a:r>
              <a:rPr lang="en-US" dirty="0" err="1"/>
              <a:t>Xinu’s</a:t>
            </a:r>
            <a:r>
              <a:rPr lang="en-US" dirty="0"/>
              <a:t> different here)</a:t>
            </a:r>
          </a:p>
          <a:p>
            <a:pPr lvl="1"/>
            <a:r>
              <a:rPr lang="en-US" dirty="0"/>
              <a:t>I/O, opened files</a:t>
            </a:r>
          </a:p>
          <a:p>
            <a:pPr lvl="1"/>
            <a:r>
              <a:rPr lang="en-US" dirty="0"/>
              <a:t>Process state</a:t>
            </a:r>
          </a:p>
          <a:p>
            <a:endParaRPr lang="en-US" dirty="0"/>
          </a:p>
          <a:p>
            <a:r>
              <a:rPr lang="en-US" dirty="0"/>
              <a:t>Generic API calls: create, destroy, wait, control, status</a:t>
            </a:r>
          </a:p>
          <a:p>
            <a:pPr lvl="1"/>
            <a:r>
              <a:rPr lang="en-US" dirty="0"/>
              <a:t>Unix: fork/exec, exit, wait, signal (e.g. kill, alarm, interrupt)</a:t>
            </a:r>
          </a:p>
          <a:p>
            <a:pPr lvl="1"/>
            <a:r>
              <a:rPr lang="en-US" dirty="0" err="1"/>
              <a:t>Xinu</a:t>
            </a:r>
            <a:r>
              <a:rPr lang="en-US" dirty="0"/>
              <a:t>: create, die, kill, panic, sleep, suspend, resume, immortal, </a:t>
            </a:r>
            <a:r>
              <a:rPr lang="en-US" dirty="0" err="1"/>
              <a:t>getpid</a:t>
            </a:r>
            <a:r>
              <a:rPr lang="en-US" dirty="0"/>
              <a:t>, </a:t>
            </a:r>
            <a:r>
              <a:rPr lang="en-US" dirty="0" err="1"/>
              <a:t>chprio</a:t>
            </a:r>
            <a:endParaRPr lang="en-US" dirty="0"/>
          </a:p>
        </p:txBody>
      </p:sp>
    </p:spTree>
    <p:extLst>
      <p:ext uri="{BB962C8B-B14F-4D97-AF65-F5344CB8AC3E}">
        <p14:creationId xmlns:p14="http://schemas.microsoft.com/office/powerpoint/2010/main" val="2686525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states</a:t>
            </a:r>
          </a:p>
        </p:txBody>
      </p:sp>
      <p:sp>
        <p:nvSpPr>
          <p:cNvPr id="3" name="Content Placeholder 2"/>
          <p:cNvSpPr>
            <a:spLocks noGrp="1"/>
          </p:cNvSpPr>
          <p:nvPr>
            <p:ph idx="1"/>
          </p:nvPr>
        </p:nvSpPr>
        <p:spPr/>
        <p:txBody>
          <a:bodyPr/>
          <a:lstStyle/>
          <a:p>
            <a:r>
              <a:rPr lang="en-US" dirty="0"/>
              <a:t>As a process executes, it changes state</a:t>
            </a:r>
          </a:p>
          <a:p>
            <a:pPr lvl="1"/>
            <a:r>
              <a:rPr lang="en-US" dirty="0"/>
              <a:t>new: The process is being created</a:t>
            </a:r>
          </a:p>
          <a:p>
            <a:pPr lvl="1"/>
            <a:r>
              <a:rPr lang="en-US" dirty="0"/>
              <a:t>running: Instructions are being executed</a:t>
            </a:r>
          </a:p>
          <a:p>
            <a:pPr lvl="1"/>
            <a:r>
              <a:rPr lang="en-US" dirty="0"/>
              <a:t>blocked: The process is waiting for some event to occur</a:t>
            </a:r>
          </a:p>
          <a:p>
            <a:pPr lvl="1"/>
            <a:r>
              <a:rPr lang="en-US" dirty="0"/>
              <a:t>ready: The process is waiting to be assigned to a processor</a:t>
            </a:r>
          </a:p>
          <a:p>
            <a:pPr lvl="1"/>
            <a:r>
              <a:rPr lang="en-US" dirty="0"/>
              <a:t>terminated: The process has finished execution</a:t>
            </a:r>
          </a:p>
          <a:p>
            <a:endParaRPr lang="en-US" dirty="0"/>
          </a:p>
        </p:txBody>
      </p:sp>
    </p:spTree>
    <p:extLst>
      <p:ext uri="{BB962C8B-B14F-4D97-AF65-F5344CB8AC3E}">
        <p14:creationId xmlns:p14="http://schemas.microsoft.com/office/powerpoint/2010/main" val="2090915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25"/>
          <p:cNvGrpSpPr>
            <a:grpSpLocks/>
          </p:cNvGrpSpPr>
          <p:nvPr/>
        </p:nvGrpSpPr>
        <p:grpSpPr bwMode="auto">
          <a:xfrm>
            <a:off x="2273300" y="1716088"/>
            <a:ext cx="1560513" cy="1331912"/>
            <a:chOff x="1421" y="1273"/>
            <a:chExt cx="983" cy="839"/>
          </a:xfrm>
        </p:grpSpPr>
        <p:sp>
          <p:nvSpPr>
            <p:cNvPr id="11" name="Text Box 18"/>
            <p:cNvSpPr txBox="1">
              <a:spLocks noChangeArrowheads="1"/>
            </p:cNvSpPr>
            <p:nvPr/>
          </p:nvSpPr>
          <p:spPr bwMode="auto">
            <a:xfrm>
              <a:off x="1576" y="1296"/>
              <a:ext cx="828" cy="250"/>
            </a:xfrm>
            <a:prstGeom prst="rect">
              <a:avLst/>
            </a:prstGeom>
            <a:solidFill>
              <a:schemeClr val="bg1"/>
            </a:solidFill>
            <a:ln w="9525">
              <a:solidFill>
                <a:srgbClr val="000000"/>
              </a:solidFill>
              <a:miter lim="800000"/>
              <a:headEnd/>
              <a:tailEnd/>
            </a:ln>
            <a:effectLst>
              <a:outerShdw dist="35921" dir="2700000" algn="ctr" rotWithShape="0">
                <a:schemeClr val="bg2"/>
              </a:outerShdw>
            </a:effectLst>
          </p:spPr>
          <p:txBody>
            <a:bodyPr wrap="none">
              <a:spAutoFit/>
            </a:bodyPr>
            <a:lstStyle/>
            <a:p>
              <a:pPr>
                <a:defRPr/>
              </a:pPr>
              <a:r>
                <a:rPr lang="en-US" sz="2000" i="1"/>
                <a:t>Admitted</a:t>
              </a:r>
            </a:p>
          </p:txBody>
        </p:sp>
        <p:cxnSp>
          <p:nvCxnSpPr>
            <p:cNvPr id="10" name="AutoShape 12"/>
            <p:cNvCxnSpPr>
              <a:cxnSpLocks noChangeShapeType="1"/>
              <a:stCxn id="4" idx="6"/>
              <a:endCxn id="5" idx="0"/>
            </p:cNvCxnSpPr>
            <p:nvPr/>
          </p:nvCxnSpPr>
          <p:spPr bwMode="auto">
            <a:xfrm>
              <a:off x="1421" y="1273"/>
              <a:ext cx="296" cy="839"/>
            </a:xfrm>
            <a:prstGeom prst="curvedConnector2">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cxnSp>
      </p:grpSp>
      <p:grpSp>
        <p:nvGrpSpPr>
          <p:cNvPr id="12" name="Group 26"/>
          <p:cNvGrpSpPr>
            <a:grpSpLocks/>
          </p:cNvGrpSpPr>
          <p:nvPr/>
        </p:nvGrpSpPr>
        <p:grpSpPr bwMode="auto">
          <a:xfrm>
            <a:off x="5961063" y="1714500"/>
            <a:ext cx="973137" cy="1181100"/>
            <a:chOff x="3744" y="1272"/>
            <a:chExt cx="613" cy="744"/>
          </a:xfrm>
        </p:grpSpPr>
        <p:sp>
          <p:nvSpPr>
            <p:cNvPr id="14" name="Text Box 19"/>
            <p:cNvSpPr txBox="1">
              <a:spLocks noChangeArrowheads="1"/>
            </p:cNvSpPr>
            <p:nvPr/>
          </p:nvSpPr>
          <p:spPr bwMode="auto">
            <a:xfrm>
              <a:off x="3744" y="1296"/>
              <a:ext cx="430" cy="250"/>
            </a:xfrm>
            <a:prstGeom prst="rect">
              <a:avLst/>
            </a:prstGeom>
            <a:solidFill>
              <a:schemeClr val="bg1"/>
            </a:solidFill>
            <a:ln w="9525">
              <a:solidFill>
                <a:srgbClr val="000000"/>
              </a:solidFill>
              <a:miter lim="800000"/>
              <a:headEnd/>
              <a:tailEnd/>
            </a:ln>
            <a:effectLst>
              <a:outerShdw dist="35921" dir="2700000" algn="ctr" rotWithShape="0">
                <a:schemeClr val="bg2"/>
              </a:outerShdw>
            </a:effectLst>
          </p:spPr>
          <p:txBody>
            <a:bodyPr wrap="none">
              <a:spAutoFit/>
            </a:bodyPr>
            <a:lstStyle/>
            <a:p>
              <a:pPr>
                <a:defRPr/>
              </a:pPr>
              <a:r>
                <a:rPr lang="en-US" sz="2000" i="1"/>
                <a:t>Exit</a:t>
              </a:r>
            </a:p>
          </p:txBody>
        </p:sp>
        <p:cxnSp>
          <p:nvCxnSpPr>
            <p:cNvPr id="13" name="AutoShape 13"/>
            <p:cNvCxnSpPr>
              <a:cxnSpLocks noChangeShapeType="1"/>
              <a:stCxn id="6" idx="0"/>
              <a:endCxn id="7" idx="2"/>
            </p:cNvCxnSpPr>
            <p:nvPr/>
          </p:nvCxnSpPr>
          <p:spPr bwMode="auto">
            <a:xfrm rot="5400000" flipH="1" flipV="1">
              <a:off x="3817" y="1476"/>
              <a:ext cx="744" cy="336"/>
            </a:xfrm>
            <a:prstGeom prst="curvedConnector2">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cxnSp>
      </p:grpSp>
      <p:grpSp>
        <p:nvGrpSpPr>
          <p:cNvPr id="15" name="Group 30"/>
          <p:cNvGrpSpPr>
            <a:grpSpLocks/>
          </p:cNvGrpSpPr>
          <p:nvPr/>
        </p:nvGrpSpPr>
        <p:grpSpPr bwMode="auto">
          <a:xfrm>
            <a:off x="1949452" y="3886200"/>
            <a:ext cx="1725613" cy="1971675"/>
            <a:chOff x="1217" y="2640"/>
            <a:chExt cx="1087" cy="1242"/>
          </a:xfrm>
        </p:grpSpPr>
        <p:cxnSp>
          <p:nvCxnSpPr>
            <p:cNvPr id="16" name="AutoShape 17"/>
            <p:cNvCxnSpPr>
              <a:cxnSpLocks noChangeShapeType="1"/>
              <a:stCxn id="8" idx="2"/>
              <a:endCxn id="5" idx="4"/>
            </p:cNvCxnSpPr>
            <p:nvPr/>
          </p:nvCxnSpPr>
          <p:spPr bwMode="auto">
            <a:xfrm rot="10800000">
              <a:off x="1717" y="2640"/>
              <a:ext cx="587" cy="1176"/>
            </a:xfrm>
            <a:prstGeom prst="curvedConnector2">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7" name="Text Box 21"/>
            <p:cNvSpPr txBox="1">
              <a:spLocks noChangeArrowheads="1"/>
            </p:cNvSpPr>
            <p:nvPr/>
          </p:nvSpPr>
          <p:spPr bwMode="auto">
            <a:xfrm>
              <a:off x="1217" y="3632"/>
              <a:ext cx="793" cy="250"/>
            </a:xfrm>
            <a:prstGeom prst="rect">
              <a:avLst/>
            </a:prstGeom>
            <a:solidFill>
              <a:schemeClr val="bg1"/>
            </a:solidFill>
            <a:ln w="9525">
              <a:solidFill>
                <a:srgbClr val="000000"/>
              </a:solidFill>
              <a:miter lim="800000"/>
              <a:headEnd/>
              <a:tailEnd/>
            </a:ln>
            <a:effectLst>
              <a:outerShdw dist="35921" dir="2700000" algn="ctr" rotWithShape="0">
                <a:schemeClr val="bg2"/>
              </a:outerShdw>
            </a:effectLst>
          </p:spPr>
          <p:txBody>
            <a:bodyPr wrap="square">
              <a:spAutoFit/>
            </a:bodyPr>
            <a:lstStyle/>
            <a:p>
              <a:pPr>
                <a:defRPr/>
              </a:pPr>
              <a:r>
                <a:rPr lang="en-US" sz="2000" i="1" dirty="0"/>
                <a:t>I/O: done</a:t>
              </a:r>
            </a:p>
          </p:txBody>
        </p:sp>
      </p:grpSp>
      <p:grpSp>
        <p:nvGrpSpPr>
          <p:cNvPr id="18" name="Group 28"/>
          <p:cNvGrpSpPr>
            <a:grpSpLocks/>
          </p:cNvGrpSpPr>
          <p:nvPr/>
        </p:nvGrpSpPr>
        <p:grpSpPr bwMode="auto">
          <a:xfrm>
            <a:off x="2743200" y="3733800"/>
            <a:ext cx="3657600" cy="863600"/>
            <a:chOff x="1717" y="2544"/>
            <a:chExt cx="2304" cy="544"/>
          </a:xfrm>
        </p:grpSpPr>
        <p:cxnSp>
          <p:nvCxnSpPr>
            <p:cNvPr id="19" name="AutoShape 15"/>
            <p:cNvCxnSpPr>
              <a:cxnSpLocks noChangeShapeType="1"/>
              <a:stCxn id="5" idx="4"/>
              <a:endCxn id="6" idx="4"/>
            </p:cNvCxnSpPr>
            <p:nvPr/>
          </p:nvCxnSpPr>
          <p:spPr bwMode="auto">
            <a:xfrm rot="5400000" flipH="1" flipV="1">
              <a:off x="2821" y="1440"/>
              <a:ext cx="96" cy="2304"/>
            </a:xfrm>
            <a:prstGeom prst="curvedConnector3">
              <a:avLst>
                <a:gd name="adj1" fmla="val -150000"/>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0" name="Text Box 22"/>
            <p:cNvSpPr txBox="1">
              <a:spLocks noChangeArrowheads="1"/>
            </p:cNvSpPr>
            <p:nvPr/>
          </p:nvSpPr>
          <p:spPr bwMode="auto">
            <a:xfrm>
              <a:off x="2397" y="2836"/>
              <a:ext cx="944" cy="252"/>
            </a:xfrm>
            <a:prstGeom prst="rect">
              <a:avLst/>
            </a:prstGeom>
            <a:solidFill>
              <a:schemeClr val="bg1"/>
            </a:solidFill>
            <a:ln w="9525">
              <a:solidFill>
                <a:srgbClr val="000000"/>
              </a:solidFill>
              <a:miter lim="800000"/>
              <a:headEnd/>
              <a:tailEnd/>
            </a:ln>
            <a:effectLst>
              <a:outerShdw dist="35921" dir="2700000" algn="ctr" rotWithShape="0">
                <a:schemeClr val="bg2"/>
              </a:outerShdw>
            </a:effectLst>
          </p:spPr>
          <p:txBody>
            <a:bodyPr wrap="none">
              <a:spAutoFit/>
            </a:bodyPr>
            <a:lstStyle/>
            <a:p>
              <a:pPr>
                <a:defRPr/>
              </a:pPr>
              <a:r>
                <a:rPr lang="en-US" sz="2000" i="1" dirty="0" err="1"/>
                <a:t>Descheduled</a:t>
              </a:r>
              <a:endParaRPr lang="en-US" sz="2000" i="1" dirty="0"/>
            </a:p>
          </p:txBody>
        </p:sp>
      </p:grpSp>
      <p:grpSp>
        <p:nvGrpSpPr>
          <p:cNvPr id="21" name="Group 29"/>
          <p:cNvGrpSpPr>
            <a:grpSpLocks/>
          </p:cNvGrpSpPr>
          <p:nvPr/>
        </p:nvGrpSpPr>
        <p:grpSpPr bwMode="auto">
          <a:xfrm>
            <a:off x="5503863" y="3735388"/>
            <a:ext cx="2703512" cy="2147887"/>
            <a:chOff x="3456" y="2545"/>
            <a:chExt cx="1703" cy="1353"/>
          </a:xfrm>
        </p:grpSpPr>
        <p:cxnSp>
          <p:nvCxnSpPr>
            <p:cNvPr id="22" name="AutoShape 16"/>
            <p:cNvCxnSpPr>
              <a:cxnSpLocks noChangeShapeType="1"/>
              <a:stCxn id="6" idx="4"/>
              <a:endCxn id="8" idx="6"/>
            </p:cNvCxnSpPr>
            <p:nvPr/>
          </p:nvCxnSpPr>
          <p:spPr bwMode="auto">
            <a:xfrm rot="5400000">
              <a:off x="3103" y="2898"/>
              <a:ext cx="1272" cy="565"/>
            </a:xfrm>
            <a:prstGeom prst="curvedConnector2">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 name="Text Box 23"/>
            <p:cNvSpPr txBox="1">
              <a:spLocks noChangeArrowheads="1"/>
            </p:cNvSpPr>
            <p:nvPr/>
          </p:nvSpPr>
          <p:spPr bwMode="auto">
            <a:xfrm>
              <a:off x="3738" y="3648"/>
              <a:ext cx="1421" cy="250"/>
            </a:xfrm>
            <a:prstGeom prst="rect">
              <a:avLst/>
            </a:prstGeom>
            <a:solidFill>
              <a:schemeClr val="bg1"/>
            </a:solidFill>
            <a:ln w="9525">
              <a:solidFill>
                <a:srgbClr val="000000"/>
              </a:solidFill>
              <a:miter lim="800000"/>
              <a:headEnd/>
              <a:tailEnd/>
            </a:ln>
            <a:effectLst>
              <a:outerShdw dist="35921" dir="2700000" algn="ctr" rotWithShape="0">
                <a:schemeClr val="bg2"/>
              </a:outerShdw>
            </a:effectLst>
          </p:spPr>
          <p:txBody>
            <a:bodyPr wrap="square">
              <a:spAutoFit/>
            </a:bodyPr>
            <a:lstStyle/>
            <a:p>
              <a:pPr>
                <a:defRPr/>
              </a:pPr>
              <a:r>
                <a:rPr lang="en-US" sz="2000" i="1" dirty="0"/>
                <a:t>I/O: initiate</a:t>
              </a:r>
            </a:p>
          </p:txBody>
        </p:sp>
      </p:grpSp>
      <p:grpSp>
        <p:nvGrpSpPr>
          <p:cNvPr id="24" name="Group 27"/>
          <p:cNvGrpSpPr>
            <a:grpSpLocks/>
          </p:cNvGrpSpPr>
          <p:nvPr/>
        </p:nvGrpSpPr>
        <p:grpSpPr bwMode="auto">
          <a:xfrm>
            <a:off x="2743200" y="2236789"/>
            <a:ext cx="3657600" cy="811213"/>
            <a:chOff x="1723" y="1601"/>
            <a:chExt cx="2304" cy="511"/>
          </a:xfrm>
        </p:grpSpPr>
        <p:cxnSp>
          <p:nvCxnSpPr>
            <p:cNvPr id="25" name="AutoShape 14"/>
            <p:cNvCxnSpPr>
              <a:cxnSpLocks noChangeShapeType="1"/>
              <a:stCxn id="6" idx="0"/>
              <a:endCxn id="5" idx="0"/>
            </p:cNvCxnSpPr>
            <p:nvPr/>
          </p:nvCxnSpPr>
          <p:spPr bwMode="auto">
            <a:xfrm rot="-5400000" flipH="1" flipV="1">
              <a:off x="2827" y="912"/>
              <a:ext cx="96" cy="2304"/>
            </a:xfrm>
            <a:prstGeom prst="curvedConnector3">
              <a:avLst>
                <a:gd name="adj1" fmla="val -150000"/>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6" name="Text Box 24"/>
            <p:cNvSpPr txBox="1">
              <a:spLocks noChangeArrowheads="1"/>
            </p:cNvSpPr>
            <p:nvPr/>
          </p:nvSpPr>
          <p:spPr bwMode="auto">
            <a:xfrm>
              <a:off x="2439" y="1601"/>
              <a:ext cx="779" cy="252"/>
            </a:xfrm>
            <a:prstGeom prst="rect">
              <a:avLst/>
            </a:prstGeom>
            <a:solidFill>
              <a:schemeClr val="bg1"/>
            </a:solidFill>
            <a:ln w="9525">
              <a:solidFill>
                <a:srgbClr val="000000"/>
              </a:solidFill>
              <a:miter lim="800000"/>
              <a:headEnd/>
              <a:tailEnd/>
            </a:ln>
            <a:effectLst>
              <a:outerShdw dist="35921" dir="2700000" algn="ctr" rotWithShape="0">
                <a:schemeClr val="bg2"/>
              </a:outerShdw>
            </a:effectLst>
          </p:spPr>
          <p:txBody>
            <a:bodyPr wrap="none">
              <a:spAutoFit/>
            </a:bodyPr>
            <a:lstStyle/>
            <a:p>
              <a:pPr>
                <a:defRPr/>
              </a:pPr>
              <a:r>
                <a:rPr lang="en-US" sz="2000" i="1" dirty="0"/>
                <a:t>Scheduled</a:t>
              </a:r>
            </a:p>
          </p:txBody>
        </p:sp>
      </p:grpSp>
      <p:sp>
        <p:nvSpPr>
          <p:cNvPr id="2" name="Title 1"/>
          <p:cNvSpPr>
            <a:spLocks noGrp="1"/>
          </p:cNvSpPr>
          <p:nvPr>
            <p:ph type="title"/>
          </p:nvPr>
        </p:nvSpPr>
        <p:spPr/>
        <p:txBody>
          <a:bodyPr/>
          <a:lstStyle/>
          <a:p>
            <a:r>
              <a:rPr lang="en-US" dirty="0"/>
              <a:t>Process Lifecycle</a:t>
            </a:r>
          </a:p>
        </p:txBody>
      </p:sp>
      <p:sp>
        <p:nvSpPr>
          <p:cNvPr id="4" name="Oval 6"/>
          <p:cNvSpPr>
            <a:spLocks noChangeArrowheads="1"/>
          </p:cNvSpPr>
          <p:nvPr/>
        </p:nvSpPr>
        <p:spPr bwMode="auto">
          <a:xfrm>
            <a:off x="444500" y="1296988"/>
            <a:ext cx="1828800" cy="8382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r>
              <a:rPr lang="en-US" altLang="en-US" dirty="0"/>
              <a:t>  New</a:t>
            </a:r>
          </a:p>
        </p:txBody>
      </p:sp>
      <p:sp>
        <p:nvSpPr>
          <p:cNvPr id="5" name="Oval 7"/>
          <p:cNvSpPr>
            <a:spLocks noChangeArrowheads="1"/>
          </p:cNvSpPr>
          <p:nvPr/>
        </p:nvSpPr>
        <p:spPr bwMode="auto">
          <a:xfrm>
            <a:off x="1828800" y="3048000"/>
            <a:ext cx="1828800" cy="8382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r>
              <a:rPr lang="en-US" altLang="en-US"/>
              <a:t>Ready</a:t>
            </a:r>
          </a:p>
        </p:txBody>
      </p:sp>
      <p:sp>
        <p:nvSpPr>
          <p:cNvPr id="6" name="Oval 8"/>
          <p:cNvSpPr>
            <a:spLocks noChangeArrowheads="1"/>
          </p:cNvSpPr>
          <p:nvPr/>
        </p:nvSpPr>
        <p:spPr bwMode="auto">
          <a:xfrm>
            <a:off x="5486400" y="2895600"/>
            <a:ext cx="1828800" cy="8382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r>
              <a:rPr lang="en-US" altLang="en-US"/>
              <a:t>Running</a:t>
            </a:r>
          </a:p>
        </p:txBody>
      </p:sp>
      <p:sp>
        <p:nvSpPr>
          <p:cNvPr id="7" name="Oval 9"/>
          <p:cNvSpPr>
            <a:spLocks noChangeArrowheads="1"/>
          </p:cNvSpPr>
          <p:nvPr/>
        </p:nvSpPr>
        <p:spPr bwMode="auto">
          <a:xfrm>
            <a:off x="6934200" y="1295400"/>
            <a:ext cx="1976438" cy="838200"/>
          </a:xfrm>
          <a:prstGeom prst="ellipse">
            <a:avLst/>
          </a:prstGeom>
          <a:solidFill>
            <a:schemeClr val="accent1"/>
          </a:solidFill>
          <a:ln w="9525">
            <a:solidFill>
              <a:schemeClr val="tx1"/>
            </a:solidFill>
            <a:round/>
            <a:headEnd/>
            <a:tailEnd/>
          </a:ln>
        </p:spPr>
        <p:txBody>
          <a:bodyPr wrap="none" lIns="0" anchor="ct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r>
              <a:rPr lang="en-US" altLang="en-US" dirty="0"/>
              <a:t>Terminated</a:t>
            </a:r>
          </a:p>
        </p:txBody>
      </p:sp>
      <p:sp>
        <p:nvSpPr>
          <p:cNvPr id="8" name="Oval 10"/>
          <p:cNvSpPr>
            <a:spLocks noChangeArrowheads="1"/>
          </p:cNvSpPr>
          <p:nvPr/>
        </p:nvSpPr>
        <p:spPr bwMode="auto">
          <a:xfrm>
            <a:off x="3675063" y="5334000"/>
            <a:ext cx="1828800" cy="8382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r>
              <a:rPr lang="en-US" altLang="en-US" dirty="0"/>
              <a:t>Blocked</a:t>
            </a:r>
          </a:p>
        </p:txBody>
      </p:sp>
    </p:spTree>
    <p:extLst>
      <p:ext uri="{BB962C8B-B14F-4D97-AF65-F5344CB8AC3E}">
        <p14:creationId xmlns:p14="http://schemas.microsoft.com/office/powerpoint/2010/main" val="356953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autoUpdateAnimBg="0"/>
      <p:bldP spid="7" grpId="0" animBg="1" autoUpdateAnimBg="0"/>
      <p:bldP spid="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Xinu</a:t>
            </a:r>
            <a:r>
              <a:rPr lang="en-US" dirty="0"/>
              <a:t> Process Lifecycle</a:t>
            </a:r>
          </a:p>
        </p:txBody>
      </p:sp>
      <p:pic>
        <p:nvPicPr>
          <p:cNvPr id="6" name="Picture 5" descr="Screen Shot 2019-08-26 at 9.13.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89" y="1296364"/>
            <a:ext cx="7767822" cy="4541188"/>
          </a:xfrm>
          <a:prstGeom prst="rect">
            <a:avLst/>
          </a:prstGeom>
        </p:spPr>
      </p:pic>
      <p:sp>
        <p:nvSpPr>
          <p:cNvPr id="7" name="TextBox 6"/>
          <p:cNvSpPr txBox="1"/>
          <p:nvPr/>
        </p:nvSpPr>
        <p:spPr>
          <a:xfrm>
            <a:off x="3251200" y="6146800"/>
            <a:ext cx="2135470" cy="369332"/>
          </a:xfrm>
          <a:prstGeom prst="rect">
            <a:avLst/>
          </a:prstGeom>
          <a:noFill/>
        </p:spPr>
        <p:txBody>
          <a:bodyPr wrap="none" rtlCol="0">
            <a:spAutoFit/>
          </a:bodyPr>
          <a:lstStyle/>
          <a:p>
            <a:r>
              <a:rPr lang="en-US" dirty="0" err="1"/>
              <a:t>Xinu</a:t>
            </a:r>
            <a:r>
              <a:rPr lang="en-US" dirty="0"/>
              <a:t>, Comer, pg. 100 </a:t>
            </a:r>
          </a:p>
        </p:txBody>
      </p:sp>
    </p:spTree>
    <p:extLst>
      <p:ext uri="{BB962C8B-B14F-4D97-AF65-F5344CB8AC3E}">
        <p14:creationId xmlns:p14="http://schemas.microsoft.com/office/powerpoint/2010/main" val="3192795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692274"/>
          </a:xfrm>
        </p:spPr>
        <p:txBody>
          <a:bodyPr>
            <a:normAutofit/>
          </a:bodyPr>
          <a:lstStyle/>
          <a:p>
            <a:r>
              <a:rPr lang="en-US" dirty="0"/>
              <a:t>Tracing Process State: CPU and I/O  </a:t>
            </a:r>
            <a:br>
              <a:rPr lang="en-US" sz="2400" dirty="0"/>
            </a:br>
            <a:br>
              <a:rPr lang="en-US" sz="2400" dirty="0"/>
            </a:br>
            <a:r>
              <a:rPr lang="en-US" sz="2400" dirty="0"/>
              <a:t>Time	Process0   	Process1   	Notes</a:t>
            </a:r>
          </a:p>
        </p:txBody>
      </p:sp>
      <p:sp>
        <p:nvSpPr>
          <p:cNvPr id="3" name="Content Placeholder 2"/>
          <p:cNvSpPr>
            <a:spLocks noGrp="1"/>
          </p:cNvSpPr>
          <p:nvPr>
            <p:ph idx="1"/>
          </p:nvPr>
        </p:nvSpPr>
        <p:spPr/>
        <p:txBody>
          <a:bodyPr>
            <a:normAutofit/>
          </a:bodyPr>
          <a:lstStyle/>
          <a:p>
            <a:pPr marL="457200" lvl="1" indent="0">
              <a:buNone/>
            </a:pPr>
            <a:r>
              <a:rPr lang="en-US" dirty="0"/>
              <a:t>1 	Running	Ready</a:t>
            </a:r>
          </a:p>
          <a:p>
            <a:pPr marL="457200" lvl="1" indent="0">
              <a:buNone/>
            </a:pPr>
            <a:r>
              <a:rPr lang="en-US" dirty="0"/>
              <a:t>2 	Running 	Ready</a:t>
            </a:r>
          </a:p>
          <a:p>
            <a:pPr marL="457200" lvl="1" indent="0">
              <a:buNone/>
            </a:pPr>
            <a:r>
              <a:rPr lang="en-US" dirty="0"/>
              <a:t>3	Running	Ready 		Process0 initiates I/O</a:t>
            </a:r>
          </a:p>
          <a:p>
            <a:pPr marL="457200" lvl="1" indent="0">
              <a:buNone/>
            </a:pPr>
            <a:r>
              <a:rPr lang="en-US" dirty="0"/>
              <a:t>4 	Blocked 	Running 	Process0 is blocked,</a:t>
            </a:r>
          </a:p>
          <a:p>
            <a:pPr marL="457200" lvl="1" indent="0">
              <a:buNone/>
            </a:pPr>
            <a:r>
              <a:rPr lang="en-US" dirty="0"/>
              <a:t>5 	Blocked 	Running 	so Process1 runs</a:t>
            </a:r>
          </a:p>
          <a:p>
            <a:pPr marL="457200" lvl="1" indent="0">
              <a:buNone/>
            </a:pPr>
            <a:r>
              <a:rPr lang="en-US" dirty="0"/>
              <a:t>6 	Blocked 	Running</a:t>
            </a:r>
          </a:p>
          <a:p>
            <a:pPr marL="457200" lvl="1" indent="0">
              <a:buNone/>
            </a:pPr>
            <a:r>
              <a:rPr lang="en-US" dirty="0"/>
              <a:t>7 	Ready 		Running 	I/O done</a:t>
            </a:r>
          </a:p>
          <a:p>
            <a:pPr marL="457200" lvl="1" indent="0">
              <a:buNone/>
            </a:pPr>
            <a:r>
              <a:rPr lang="en-US" dirty="0"/>
              <a:t>8 	Ready 		Running 	Process1 now done</a:t>
            </a:r>
          </a:p>
          <a:p>
            <a:pPr marL="457200" lvl="1" indent="0">
              <a:buNone/>
            </a:pPr>
            <a:r>
              <a:rPr lang="en-US" dirty="0"/>
              <a:t>9	Running 	–</a:t>
            </a:r>
          </a:p>
          <a:p>
            <a:pPr marL="457200" lvl="1" indent="0">
              <a:buNone/>
            </a:pPr>
            <a:r>
              <a:rPr lang="en-US" dirty="0"/>
              <a:t>10 	Running 	– 		Process0 now done</a:t>
            </a:r>
          </a:p>
          <a:p>
            <a:pPr marL="0" indent="0">
              <a:buNone/>
            </a:pPr>
            <a:endParaRPr lang="en-US" dirty="0"/>
          </a:p>
        </p:txBody>
      </p:sp>
    </p:spTree>
    <p:extLst>
      <p:ext uri="{BB962C8B-B14F-4D97-AF65-F5344CB8AC3E}">
        <p14:creationId xmlns:p14="http://schemas.microsoft.com/office/powerpoint/2010/main" val="104479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3681</TotalTime>
  <Words>1935</Words>
  <Application>Microsoft Macintosh PowerPoint</Application>
  <PresentationFormat>On-screen Show (4:3)</PresentationFormat>
  <Paragraphs>311</Paragraphs>
  <Slides>42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Comic Sans MS</vt:lpstr>
      <vt:lpstr>Helvetica</vt:lpstr>
      <vt:lpstr>Times New Roman</vt:lpstr>
      <vt:lpstr>Office Theme</vt:lpstr>
      <vt:lpstr>CSC 501 Lecture 2: Processes</vt:lpstr>
      <vt:lpstr>Last Time: Course Topics–Questions?</vt:lpstr>
      <vt:lpstr>This Time: </vt:lpstr>
      <vt:lpstr>Problem: # Programs &gt;  # CPUs</vt:lpstr>
      <vt:lpstr>A Process</vt:lpstr>
      <vt:lpstr>Process states</vt:lpstr>
      <vt:lpstr>Process Lifecycle</vt:lpstr>
      <vt:lpstr>Xinu Process Lifecycle</vt:lpstr>
      <vt:lpstr>Tracing Process State: CPU and I/O    Time Process0    Process1    Notes</vt:lpstr>
      <vt:lpstr>Data Structures</vt:lpstr>
      <vt:lpstr>Example PCB in XINU</vt:lpstr>
      <vt:lpstr>Limited Direct Execution</vt:lpstr>
      <vt:lpstr>Protocol without limits</vt:lpstr>
      <vt:lpstr>Restricted Operations</vt:lpstr>
      <vt:lpstr>How to execute system call</vt:lpstr>
      <vt:lpstr>Protocol without limits</vt:lpstr>
      <vt:lpstr>PowerPoint Presentation</vt:lpstr>
      <vt:lpstr>Which code to run</vt:lpstr>
      <vt:lpstr>The “limited” part</vt:lpstr>
      <vt:lpstr>Switching Between Processes</vt:lpstr>
      <vt:lpstr>A Non-Cooperative Approach: The OS Takes Control</vt:lpstr>
      <vt:lpstr>Context Switch</vt:lpstr>
      <vt:lpstr>Saving and Restoring Context</vt:lpstr>
      <vt:lpstr>PowerPoint Presentation</vt:lpstr>
      <vt:lpstr>The “limited” part</vt:lpstr>
      <vt:lpstr>Process API</vt:lpstr>
      <vt:lpstr>Process Creation</vt:lpstr>
      <vt:lpstr>Process Creation</vt:lpstr>
      <vt:lpstr>PowerPoint Presentation</vt:lpstr>
      <vt:lpstr>PowerPoint Presentation</vt:lpstr>
      <vt:lpstr>PowerPoint Presentation</vt:lpstr>
      <vt:lpstr>PowerPoint Presentation</vt:lpstr>
      <vt:lpstr>Xinu Process Creation E</vt:lpstr>
      <vt:lpstr>Process Termination</vt:lpstr>
      <vt:lpstr>Process Termination</vt:lpstr>
      <vt:lpstr>Process Suspension</vt:lpstr>
      <vt:lpstr>Paper Reviews</vt:lpstr>
      <vt:lpstr>Review of “On building systems that will fail”, Corbato</vt:lpstr>
      <vt:lpstr>PowerPoint Presentation</vt:lpstr>
      <vt:lpstr>PowerPoint Presentation</vt:lpstr>
      <vt:lpstr>Lecture 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501 Lecture 2: Process</dc:title>
  <dc:creator>aliang</dc:creator>
  <cp:lastModifiedBy>PATRICK MORRISON</cp:lastModifiedBy>
  <cp:revision>109</cp:revision>
  <cp:lastPrinted>2019-08-27T20:40:16Z</cp:lastPrinted>
  <dcterms:created xsi:type="dcterms:W3CDTF">2015-01-11T23:09:40Z</dcterms:created>
  <dcterms:modified xsi:type="dcterms:W3CDTF">2019-08-27T21:08:39Z</dcterms:modified>
</cp:coreProperties>
</file>