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9" r:id="rId19"/>
    <p:sldId id="320" r:id="rId20"/>
    <p:sldId id="321" r:id="rId21"/>
    <p:sldId id="322" r:id="rId22"/>
    <p:sldId id="324" r:id="rId23"/>
    <p:sldId id="323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6"/>
    <p:restoredTop sz="94670"/>
  </p:normalViewPr>
  <p:slideViewPr>
    <p:cSldViewPr snapToGrid="0">
      <p:cViewPr varScale="1">
        <p:scale>
          <a:sx n="113" d="100"/>
          <a:sy n="113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CACE-7B6B-48DD-90B6-C99F1ACE70E8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0AFE9-406D-4BBE-B2DA-D20E41BF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2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05E5-64A1-4DFD-83F2-6B28AF78059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D19A-4609-4E17-8090-4C9D241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ngr.ncsu.edu/gjin2/Classes/501/Fall2019/assignments/PA2/pa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Midterm Review, </a:t>
            </a:r>
            <a:r>
              <a:rPr lang="en-US" altLang="zh-CN" dirty="0"/>
              <a:t>PA2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Enable paging</a:t>
            </a:r>
          </a:p>
          <a:p>
            <a:pPr lvl="1"/>
            <a:r>
              <a:rPr lang="en-US" dirty="0"/>
              <a:t>set bit 31st of the CR0 register</a:t>
            </a:r>
          </a:p>
          <a:p>
            <a:pPr lvl="1"/>
            <a:r>
              <a:rPr lang="en-US" dirty="0"/>
              <a:t>take care that PDBR is set, because subsequent memory address access will be virtual memory addresses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Creating new process (e.g., main):</a:t>
            </a:r>
          </a:p>
          <a:p>
            <a:pPr lvl="1"/>
            <a:r>
              <a:rPr lang="en-US" dirty="0"/>
              <a:t>create page directory (same as with null process)</a:t>
            </a:r>
          </a:p>
          <a:p>
            <a:pPr lvl="1"/>
            <a:r>
              <a:rPr lang="en-US" dirty="0"/>
              <a:t>share the first 4096 pages with null process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Context switch</a:t>
            </a:r>
          </a:p>
          <a:p>
            <a:pPr lvl="1"/>
            <a:r>
              <a:rPr lang="en-US" dirty="0"/>
              <a:t>every process has separate page directory</a:t>
            </a:r>
          </a:p>
          <a:p>
            <a:pPr lvl="1"/>
            <a:r>
              <a:rPr lang="en-US" dirty="0"/>
              <a:t>before </a:t>
            </a:r>
            <a:r>
              <a:rPr lang="en-US" dirty="0" err="1"/>
              <a:t>ctxsw</a:t>
            </a:r>
            <a:r>
              <a:rPr lang="en-US" dirty="0"/>
              <a:t>() load CR3 with the process's PDBR</a:t>
            </a:r>
          </a:p>
        </p:txBody>
      </p:sp>
    </p:spTree>
    <p:extLst>
      <p:ext uri="{BB962C8B-B14F-4D97-AF65-F5344CB8AC3E}">
        <p14:creationId xmlns:p14="http://schemas.microsoft.com/office/powerpoint/2010/main" val="16435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pages in backing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it to virtual page using </a:t>
            </a:r>
            <a:r>
              <a:rPr lang="en-US" dirty="0" err="1"/>
              <a:t>xmmap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example if you do </a:t>
            </a:r>
            <a:r>
              <a:rPr lang="en-US" dirty="0" err="1"/>
              <a:t>xmmap</a:t>
            </a:r>
            <a:r>
              <a:rPr lang="en-US" dirty="0"/>
              <a:t>(A, </a:t>
            </a:r>
            <a:r>
              <a:rPr lang="en-US" dirty="0" err="1"/>
              <a:t>backingstore</a:t>
            </a:r>
            <a:r>
              <a:rPr lang="en-US" dirty="0"/>
              <a:t>, 10)</a:t>
            </a:r>
          </a:p>
          <a:p>
            <a:pPr lvl="1"/>
            <a:r>
              <a:rPr lang="en-US" dirty="0"/>
              <a:t>then the mapping would be made to consecutive locations in </a:t>
            </a:r>
            <a:r>
              <a:rPr lang="en-US" dirty="0" err="1"/>
              <a:t>backingstore</a:t>
            </a:r>
            <a:r>
              <a:rPr lang="en-US" dirty="0"/>
              <a:t> for</a:t>
            </a:r>
          </a:p>
          <a:p>
            <a:pPr marL="457200" lvl="1" indent="0">
              <a:buNone/>
            </a:pPr>
            <a:r>
              <a:rPr lang="en-US" dirty="0"/>
              <a:t>	virtual pages: A, A+1, A+2, ..., A+9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try accessing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page is not present a Page Fault is generated</a:t>
            </a:r>
          </a:p>
        </p:txBody>
      </p:sp>
    </p:spTree>
    <p:extLst>
      <p:ext uri="{BB962C8B-B14F-4D97-AF65-F5344CB8AC3E}">
        <p14:creationId xmlns:p14="http://schemas.microsoft.com/office/powerpoint/2010/main" val="284184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Address that caused page fault</a:t>
            </a:r>
          </a:p>
          <a:p>
            <a:pPr lvl="1"/>
            <a:r>
              <a:rPr lang="en-US" dirty="0"/>
              <a:t>content of CR2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page table entry. Two cases:</a:t>
            </a:r>
          </a:p>
          <a:p>
            <a:pPr marL="457200" lvl="1" indent="0">
              <a:buNone/>
            </a:pPr>
            <a:r>
              <a:rPr lang="en-US" altLang="zh-CN" dirty="0"/>
              <a:t>a). </a:t>
            </a:r>
            <a:r>
              <a:rPr lang="en-US" dirty="0"/>
              <a:t>second level page table does not exist</a:t>
            </a:r>
          </a:p>
          <a:p>
            <a:pPr marL="457200" lvl="1" indent="0">
              <a:buNone/>
            </a:pPr>
            <a:r>
              <a:rPr lang="en-US" dirty="0"/>
              <a:t>b). second level page table exists but the page table entry does not exist</a:t>
            </a:r>
          </a:p>
          <a:p>
            <a:pPr marL="457200" lvl="1" indent="0">
              <a:buNone/>
            </a:pPr>
            <a:r>
              <a:rPr lang="en-US" dirty="0"/>
              <a:t>How do we know? Use the P flag for page directory/table entry</a:t>
            </a:r>
          </a:p>
        </p:txBody>
      </p:sp>
    </p:spTree>
    <p:extLst>
      <p:ext uri="{BB962C8B-B14F-4D97-AF65-F5344CB8AC3E}">
        <p14:creationId xmlns:p14="http://schemas.microsoft.com/office/powerpoint/2010/main" val="29484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a)</a:t>
            </a:r>
          </a:p>
          <a:p>
            <a:r>
              <a:rPr lang="en-US" dirty="0"/>
              <a:t>allocate a frame -&gt; initialize (zero out the page table frame)</a:t>
            </a:r>
          </a:p>
          <a:p>
            <a:r>
              <a:rPr lang="en-US" dirty="0"/>
              <a:t>update the page directory entry with base address of the page table frame</a:t>
            </a:r>
          </a:p>
          <a:p>
            <a:r>
              <a:rPr lang="en-US" dirty="0"/>
              <a:t>Now this case becomes Case (b)</a:t>
            </a:r>
          </a:p>
        </p:txBody>
      </p:sp>
    </p:spTree>
    <p:extLst>
      <p:ext uri="{BB962C8B-B14F-4D97-AF65-F5344CB8AC3E}">
        <p14:creationId xmlns:p14="http://schemas.microsoft.com/office/powerpoint/2010/main" val="406019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b)</a:t>
            </a:r>
          </a:p>
          <a:p>
            <a:r>
              <a:rPr lang="en-US" dirty="0"/>
              <a:t>Locate backing store id of the faulted page, the page number in the backing store.</a:t>
            </a:r>
          </a:p>
          <a:p>
            <a:r>
              <a:rPr lang="en-US" dirty="0"/>
              <a:t>Find a free frame to store the page from backing store</a:t>
            </a:r>
          </a:p>
          <a:p>
            <a:pPr lvl="1"/>
            <a:r>
              <a:rPr lang="en-US" dirty="0"/>
              <a:t>if found: use the free frame</a:t>
            </a:r>
          </a:p>
          <a:p>
            <a:pPr lvl="1"/>
            <a:r>
              <a:rPr lang="en-US" dirty="0"/>
              <a:t>if not found: evict a page frame (Page Replacement Algorithm)</a:t>
            </a:r>
          </a:p>
          <a:p>
            <a:r>
              <a:rPr lang="en-US" dirty="0"/>
              <a:t>Update the page table entry for the page and possibly for evicted page frame</a:t>
            </a:r>
          </a:p>
        </p:txBody>
      </p:sp>
    </p:spTree>
    <p:extLst>
      <p:ext uri="{BB962C8B-B14F-4D97-AF65-F5344CB8AC3E}">
        <p14:creationId xmlns:p14="http://schemas.microsoft.com/office/powerpoint/2010/main" val="322381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pages in backing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it to virtual page using </a:t>
            </a:r>
            <a:r>
              <a:rPr lang="en-US" dirty="0" err="1"/>
              <a:t>xmmap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example if you do </a:t>
            </a:r>
            <a:r>
              <a:rPr lang="en-US" dirty="0" err="1"/>
              <a:t>xmmap</a:t>
            </a:r>
            <a:r>
              <a:rPr lang="en-US" dirty="0"/>
              <a:t>(A, </a:t>
            </a:r>
            <a:r>
              <a:rPr lang="en-US" dirty="0" err="1"/>
              <a:t>backingstore</a:t>
            </a:r>
            <a:r>
              <a:rPr lang="en-US" dirty="0"/>
              <a:t>, 10)</a:t>
            </a:r>
          </a:p>
          <a:p>
            <a:pPr lvl="1"/>
            <a:r>
              <a:rPr lang="en-US" dirty="0"/>
              <a:t>then the mapping would be made to consecutive locations in </a:t>
            </a:r>
            <a:r>
              <a:rPr lang="en-US" dirty="0" err="1"/>
              <a:t>backingstore</a:t>
            </a:r>
            <a:r>
              <a:rPr lang="en-US" dirty="0"/>
              <a:t> for</a:t>
            </a:r>
          </a:p>
          <a:p>
            <a:pPr marL="457200" lvl="1" indent="0">
              <a:buNone/>
            </a:pPr>
            <a:r>
              <a:rPr lang="en-US" dirty="0"/>
              <a:t>	virtual pages: A, A+1, A+2, ..., A+9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try accessing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page is not present a Page Fault is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Finally: Flush TLB content, by reloading CR3 with page directory address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Virtual address has page table offset as well as page directory offset.</a:t>
            </a:r>
          </a:p>
          <a:p>
            <a:pPr marL="0" indent="0">
              <a:buNone/>
            </a:pPr>
            <a:r>
              <a:rPr lang="en-US" dirty="0" err="1"/>
              <a:t>PageTableNumber</a:t>
            </a:r>
            <a:r>
              <a:rPr lang="en-US" dirty="0"/>
              <a:t>(31-22) </a:t>
            </a:r>
            <a:r>
              <a:rPr lang="en-US" dirty="0" err="1"/>
              <a:t>PageNumber</a:t>
            </a:r>
            <a:r>
              <a:rPr lang="en-US" dirty="0"/>
              <a:t>(21-12) Offset(11-0)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Directory/Table Entry Format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31-12  PFA      page frame address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11- 9 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Avail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to 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      0        must be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      L        PTE -- Must be 0.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Entry -- 4MB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      D        dirty (PTE only -- documented as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undefined in directory entry)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     A        accessed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      PCD      page cache disable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(can't cache data on this page)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     PWT      page write transparent (tell external cache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to use write-through strategy for this page)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     U        user accessible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     W        writeable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    P        present</a:t>
            </a:r>
          </a:p>
        </p:txBody>
      </p:sp>
    </p:spTree>
    <p:extLst>
      <p:ext uri="{BB962C8B-B14F-4D97-AF65-F5344CB8AC3E}">
        <p14:creationId xmlns:p14="http://schemas.microsoft.com/office/powerpoint/2010/main" val="295370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 Call: </a:t>
            </a:r>
            <a:r>
              <a:rPr lang="en-US" dirty="0" err="1"/>
              <a:t>xmmap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dirty="0"/>
              <a:t>mplement the following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 err="1"/>
              <a:t>xmmap</a:t>
            </a:r>
            <a:r>
              <a:rPr lang="en-US" dirty="0"/>
              <a:t>, </a:t>
            </a:r>
            <a:r>
              <a:rPr lang="en-US" dirty="0" err="1"/>
              <a:t>xmunmap</a:t>
            </a:r>
            <a:r>
              <a:rPr lang="en-US" dirty="0"/>
              <a:t>, </a:t>
            </a:r>
            <a:r>
              <a:rPr lang="en-US" dirty="0" err="1"/>
              <a:t>vcreate</a:t>
            </a:r>
            <a:r>
              <a:rPr lang="en-US" dirty="0"/>
              <a:t>, </a:t>
            </a:r>
            <a:r>
              <a:rPr lang="en-US" dirty="0" err="1"/>
              <a:t>vgetmem</a:t>
            </a:r>
            <a:r>
              <a:rPr lang="en-US" dirty="0"/>
              <a:t>/</a:t>
            </a:r>
            <a:r>
              <a:rPr lang="en-US" dirty="0" err="1"/>
              <a:t>vfreemem</a:t>
            </a:r>
            <a:r>
              <a:rPr lang="en-US" dirty="0"/>
              <a:t>, </a:t>
            </a:r>
            <a:r>
              <a:rPr lang="en-US" dirty="0" err="1"/>
              <a:t>srpolicy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SYSCALL </a:t>
            </a:r>
            <a:r>
              <a:rPr lang="en-US" b="1" dirty="0" err="1"/>
              <a:t>xmmap</a:t>
            </a:r>
            <a:r>
              <a:rPr lang="en-US" b="1" dirty="0"/>
              <a:t> (int </a:t>
            </a:r>
            <a:r>
              <a:rPr lang="en-US" b="1" dirty="0" err="1"/>
              <a:t>virtpage</a:t>
            </a:r>
            <a:r>
              <a:rPr lang="en-US" b="1" dirty="0"/>
              <a:t>, </a:t>
            </a:r>
            <a:r>
              <a:rPr lang="en-US" b="1" dirty="0" err="1"/>
              <a:t>bsd_t</a:t>
            </a:r>
            <a:r>
              <a:rPr lang="en-US" b="1" dirty="0"/>
              <a:t> source, int </a:t>
            </a:r>
            <a:r>
              <a:rPr lang="en-US" b="1" dirty="0" err="1"/>
              <a:t>npages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Much like its Unix counterpart (see man </a:t>
            </a:r>
            <a:r>
              <a:rPr lang="en-US" dirty="0" err="1"/>
              <a:t>mmap</a:t>
            </a:r>
            <a:r>
              <a:rPr lang="en-US" dirty="0"/>
              <a:t>), it maps a source file ("backing store" here) of size </a:t>
            </a:r>
            <a:r>
              <a:rPr lang="en-US" dirty="0" err="1"/>
              <a:t>npages</a:t>
            </a:r>
            <a:r>
              <a:rPr lang="en-US" dirty="0"/>
              <a:t> pages to the virtual page </a:t>
            </a:r>
            <a:r>
              <a:rPr lang="en-US" dirty="0" err="1"/>
              <a:t>virtpage</a:t>
            </a:r>
            <a:r>
              <a:rPr lang="en-US" dirty="0"/>
              <a:t>. A process may call this multiple times to map data structures, code, etc.</a:t>
            </a:r>
          </a:p>
        </p:txBody>
      </p:sp>
    </p:spTree>
    <p:extLst>
      <p:ext uri="{BB962C8B-B14F-4D97-AF65-F5344CB8AC3E}">
        <p14:creationId xmlns:p14="http://schemas.microsoft.com/office/powerpoint/2010/main" val="307091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B39-83B4-AE49-9F93-D219D57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Xmunmap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EE38-F828-DD49-8A97-500DB9BB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SYSCALL </a:t>
            </a:r>
            <a:r>
              <a:rPr lang="en-US" b="1" dirty="0" err="1"/>
              <a:t>xmunmap</a:t>
            </a:r>
            <a:r>
              <a:rPr lang="en-US" b="1" dirty="0"/>
              <a:t> (int </a:t>
            </a:r>
            <a:r>
              <a:rPr lang="en-US" b="1" dirty="0" err="1"/>
              <a:t>virtpage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This call, like </a:t>
            </a:r>
            <a:r>
              <a:rPr lang="en-US" dirty="0" err="1"/>
              <a:t>munmap</a:t>
            </a:r>
            <a:r>
              <a:rPr lang="en-US" dirty="0"/>
              <a:t>, should remove a virtual memory mapping. See man </a:t>
            </a:r>
            <a:r>
              <a:rPr lang="en-US" dirty="0" err="1"/>
              <a:t>munmap</a:t>
            </a:r>
            <a:r>
              <a:rPr lang="en-US" dirty="0"/>
              <a:t> for the details of the Unix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6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‘demand paging’ for </a:t>
            </a:r>
            <a:r>
              <a:rPr lang="en-US" altLang="zh-CN" dirty="0" err="1"/>
              <a:t>Xinu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</a:t>
            </a:r>
            <a:r>
              <a:rPr lang="en-US" dirty="0"/>
              <a:t>mplement the following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 err="1"/>
              <a:t>xmmap</a:t>
            </a:r>
            <a:r>
              <a:rPr lang="en-US" dirty="0"/>
              <a:t>, </a:t>
            </a:r>
            <a:r>
              <a:rPr lang="en-US" dirty="0" err="1"/>
              <a:t>xmunmap</a:t>
            </a:r>
            <a:r>
              <a:rPr lang="en-US" dirty="0"/>
              <a:t>, </a:t>
            </a:r>
            <a:r>
              <a:rPr lang="en-US" dirty="0" err="1"/>
              <a:t>vcreate</a:t>
            </a:r>
            <a:r>
              <a:rPr lang="en-US" dirty="0"/>
              <a:t>, </a:t>
            </a:r>
            <a:r>
              <a:rPr lang="en-US" dirty="0" err="1"/>
              <a:t>vgetmem</a:t>
            </a:r>
            <a:r>
              <a:rPr lang="en-US" dirty="0"/>
              <a:t>/</a:t>
            </a:r>
            <a:r>
              <a:rPr lang="en-US" dirty="0" err="1"/>
              <a:t>vfreemem</a:t>
            </a:r>
            <a:r>
              <a:rPr lang="en-US" dirty="0"/>
              <a:t>, </a:t>
            </a:r>
            <a:r>
              <a:rPr lang="en-US" dirty="0" err="1"/>
              <a:t>srpolicy</a:t>
            </a:r>
            <a:endParaRPr lang="en-US" dirty="0"/>
          </a:p>
          <a:p>
            <a:r>
              <a:rPr lang="en-US" dirty="0"/>
              <a:t>Deadline: November 9 2019, 04:00 AM</a:t>
            </a:r>
          </a:p>
        </p:txBody>
      </p:sp>
    </p:spTree>
    <p:extLst>
      <p:ext uri="{BB962C8B-B14F-4D97-AF65-F5344CB8AC3E}">
        <p14:creationId xmlns:p14="http://schemas.microsoft.com/office/powerpoint/2010/main" val="6440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AC63-3135-A545-ABEA-5793B60E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4139-864A-5842-B940-6858279A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SYSCALL </a:t>
            </a:r>
            <a:r>
              <a:rPr lang="en-US" b="1" dirty="0" err="1"/>
              <a:t>vcreate</a:t>
            </a:r>
            <a:r>
              <a:rPr lang="en-US" b="1" dirty="0"/>
              <a:t> (int *</a:t>
            </a:r>
            <a:r>
              <a:rPr lang="en-US" b="1" dirty="0" err="1"/>
              <a:t>procaddr</a:t>
            </a:r>
            <a:r>
              <a:rPr lang="en-US" b="1" dirty="0"/>
              <a:t>, int </a:t>
            </a:r>
            <a:r>
              <a:rPr lang="en-US" b="1" dirty="0" err="1"/>
              <a:t>ssize</a:t>
            </a:r>
            <a:r>
              <a:rPr lang="en-US" b="1" dirty="0"/>
              <a:t>, int </a:t>
            </a:r>
            <a:r>
              <a:rPr lang="en-US" b="1" dirty="0" err="1"/>
              <a:t>hsize</a:t>
            </a:r>
            <a:r>
              <a:rPr lang="en-US" b="1" dirty="0"/>
              <a:t>, int priority, char *name, int </a:t>
            </a:r>
            <a:r>
              <a:rPr lang="en-US" b="1" dirty="0" err="1"/>
              <a:t>nargs</a:t>
            </a:r>
            <a:r>
              <a:rPr lang="en-US" b="1" dirty="0"/>
              <a:t>, long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This call will create a new </a:t>
            </a:r>
            <a:r>
              <a:rPr lang="en-US" dirty="0" err="1"/>
              <a:t>Xinu</a:t>
            </a:r>
            <a:r>
              <a:rPr lang="en-US" dirty="0"/>
              <a:t> process. The difference from create() is that the process' heap will be private and exist in its virtual memory.</a:t>
            </a:r>
            <a:br>
              <a:rPr lang="en-US" dirty="0"/>
            </a:br>
            <a:r>
              <a:rPr lang="en-US" dirty="0"/>
              <a:t>The size of the heap (in number of pages) is specified by the user through </a:t>
            </a:r>
            <a:r>
              <a:rPr lang="en-US" dirty="0" err="1"/>
              <a:t>hsize</a:t>
            </a:r>
            <a:r>
              <a:rPr lang="en-US" dirty="0"/>
              <a:t>.</a:t>
            </a:r>
          </a:p>
          <a:p>
            <a:r>
              <a:rPr lang="en-US" dirty="0"/>
              <a:t>create() should be left (mostly) unmodified. Processes created with create() should not have a private heap, but should still be able to use </a:t>
            </a:r>
            <a:r>
              <a:rPr lang="en-US" dirty="0" err="1"/>
              <a:t>xmmap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4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87F9-D531-9C44-A515-E2A8D6D9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Vgetmem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050E-7D41-7147-B176-7E987C64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WORD *</a:t>
            </a:r>
            <a:r>
              <a:rPr lang="en-US" b="1" dirty="0" err="1"/>
              <a:t>vgetmem</a:t>
            </a:r>
            <a:r>
              <a:rPr lang="en-US" b="1" dirty="0"/>
              <a:t> (int </a:t>
            </a:r>
            <a:r>
              <a:rPr lang="en-US" b="1" dirty="0" err="1"/>
              <a:t>nbytes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Much like </a:t>
            </a:r>
            <a:r>
              <a:rPr lang="en-US" dirty="0" err="1"/>
              <a:t>getmem</a:t>
            </a:r>
            <a:r>
              <a:rPr lang="en-US" dirty="0"/>
              <a:t>(), </a:t>
            </a:r>
            <a:r>
              <a:rPr lang="en-US" dirty="0" err="1"/>
              <a:t>vgetmem</a:t>
            </a:r>
            <a:r>
              <a:rPr lang="en-US" dirty="0"/>
              <a:t>() will allocate the desired amount of memory if possible. The difference is that </a:t>
            </a:r>
            <a:r>
              <a:rPr lang="en-US" dirty="0" err="1"/>
              <a:t>vgetmem</a:t>
            </a:r>
            <a:r>
              <a:rPr lang="en-US" dirty="0"/>
              <a:t>() will get the memory from a process' private heap located in virtual memory. </a:t>
            </a:r>
            <a:r>
              <a:rPr lang="en-US" dirty="0" err="1"/>
              <a:t>getmem</a:t>
            </a:r>
            <a:r>
              <a:rPr lang="en-US" dirty="0"/>
              <a:t>() still allocates memory from the regular </a:t>
            </a:r>
            <a:r>
              <a:rPr lang="en-US" dirty="0" err="1"/>
              <a:t>Xinu</a:t>
            </a:r>
            <a:r>
              <a:rPr lang="en-US" dirty="0"/>
              <a:t> kernel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F6A-03D7-AF4D-B15A-283AEED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Vfreemem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47B4-88E5-8340-8735-D659A7E4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SYSCALL </a:t>
            </a:r>
            <a:r>
              <a:rPr lang="en-US" b="1" dirty="0" err="1"/>
              <a:t>vfreemem</a:t>
            </a:r>
            <a:r>
              <a:rPr lang="en-US" b="1" dirty="0"/>
              <a:t> (</a:t>
            </a:r>
            <a:r>
              <a:rPr lang="en-US" b="1" dirty="0" err="1"/>
              <a:t>block_ptr</a:t>
            </a:r>
            <a:r>
              <a:rPr lang="en-US" b="1" dirty="0"/>
              <a:t>, int </a:t>
            </a:r>
            <a:r>
              <a:rPr lang="en-US" b="1" dirty="0" err="1"/>
              <a:t>size_in_bytes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You will implement a corresponding </a:t>
            </a:r>
            <a:r>
              <a:rPr lang="en-US" dirty="0" err="1"/>
              <a:t>vfreemem</a:t>
            </a:r>
            <a:r>
              <a:rPr lang="en-US" dirty="0"/>
              <a:t>() for </a:t>
            </a:r>
            <a:r>
              <a:rPr lang="en-US" dirty="0" err="1"/>
              <a:t>vgetmem</a:t>
            </a:r>
            <a:r>
              <a:rPr lang="en-US" dirty="0"/>
              <a:t>() call. </a:t>
            </a:r>
            <a:r>
              <a:rPr lang="en-US" dirty="0" err="1"/>
              <a:t>vfreemem</a:t>
            </a:r>
            <a:r>
              <a:rPr lang="en-US" dirty="0"/>
              <a:t>() takes two parameters and returns OK or SYSERR. The two parameters are similar to those of the original </a:t>
            </a:r>
            <a:r>
              <a:rPr lang="en-US" dirty="0" err="1"/>
              <a:t>freemem</a:t>
            </a:r>
            <a:r>
              <a:rPr lang="en-US" dirty="0"/>
              <a:t>() in </a:t>
            </a:r>
            <a:r>
              <a:rPr lang="en-US" dirty="0" err="1"/>
              <a:t>Xinu</a:t>
            </a:r>
            <a:r>
              <a:rPr lang="en-US" dirty="0"/>
              <a:t>. The type of the first parameter </a:t>
            </a:r>
            <a:r>
              <a:rPr lang="en-US" dirty="0" err="1"/>
              <a:t>block_ptr</a:t>
            </a:r>
            <a:r>
              <a:rPr lang="en-US" dirty="0"/>
              <a:t> depends on your own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4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B28-B72B-154C-9E6D-AB070F0D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5F98-A7C2-8248-AAAB-712BFFDC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SYSCALL </a:t>
            </a:r>
            <a:r>
              <a:rPr lang="en-US" b="1" dirty="0" err="1"/>
              <a:t>srpolicy</a:t>
            </a:r>
            <a:r>
              <a:rPr lang="en-US" b="1" dirty="0"/>
              <a:t> (int policy)</a:t>
            </a:r>
          </a:p>
          <a:p>
            <a:pPr lvl="1"/>
            <a:r>
              <a:rPr lang="en-US" dirty="0"/>
              <a:t>This function will be used to set the page replacement policy to Second-Chance (SC) or Aging (AGING). You can declare constant SC as 3 and AGING as 4 for this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4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83D-FAA0-5140-B13B-AC1D46A5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PA2: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C98B-80BA-D945-947C-3C3BF427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https://people.engr.ncsu.edu/gjin2/Classes/501/Fall2019/assignments/PA2/pa2.html</a:t>
            </a:r>
            <a:endParaRPr lang="en-US" dirty="0"/>
          </a:p>
          <a:p>
            <a:r>
              <a:rPr lang="en-US" dirty="0"/>
              <a:t>Deadline: November 9 2019, 04:00 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3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–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5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OS perspective:</a:t>
            </a:r>
          </a:p>
          <a:p>
            <a:pPr lvl="1"/>
            <a:r>
              <a:rPr lang="en-US" dirty="0"/>
              <a:t>Evict pages to disk (backing store) when memory is full</a:t>
            </a:r>
          </a:p>
          <a:p>
            <a:pPr lvl="1"/>
            <a:r>
              <a:rPr lang="en-US" dirty="0"/>
              <a:t>Pages loaded from disk when referenced again</a:t>
            </a:r>
          </a:p>
          <a:p>
            <a:pPr lvl="1"/>
            <a:r>
              <a:rPr lang="en-US" dirty="0"/>
              <a:t>References to evicted pages cause a TLB miss</a:t>
            </a:r>
          </a:p>
          <a:p>
            <a:pPr lvl="2"/>
            <a:r>
              <a:rPr lang="en-US" dirty="0"/>
              <a:t>Page table entry (PTE) present bit was false, causes fault</a:t>
            </a:r>
          </a:p>
          <a:p>
            <a:pPr lvl="1"/>
            <a:r>
              <a:rPr lang="en-US" dirty="0"/>
              <a:t>OS allocates a page frame, reads page from disk</a:t>
            </a:r>
          </a:p>
          <a:p>
            <a:pPr lvl="1"/>
            <a:r>
              <a:rPr lang="en-US" dirty="0"/>
              <a:t>When I/O completes, the OS fills in PTE, marks it present, and restarts faulting process</a:t>
            </a:r>
          </a:p>
          <a:p>
            <a:r>
              <a:rPr lang="en-US" dirty="0"/>
              <a:t>Dirty vs. clean pages</a:t>
            </a:r>
          </a:p>
          <a:p>
            <a:pPr lvl="1"/>
            <a:r>
              <a:rPr lang="en-US" dirty="0"/>
              <a:t>Only dirty pages need to be written to disk</a:t>
            </a:r>
          </a:p>
          <a:p>
            <a:pPr lvl="1"/>
            <a:r>
              <a:rPr lang="en-US" dirty="0"/>
              <a:t>Clean pages do not – but you need to know where on disk to read them from again</a:t>
            </a:r>
          </a:p>
        </p:txBody>
      </p:sp>
    </p:spTree>
    <p:extLst>
      <p:ext uri="{BB962C8B-B14F-4D97-AF65-F5344CB8AC3E}">
        <p14:creationId xmlns:p14="http://schemas.microsoft.com/office/powerpoint/2010/main" val="157846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–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4201"/>
          </a:xfrm>
        </p:spPr>
        <p:txBody>
          <a:bodyPr>
            <a:normAutofit/>
          </a:bodyPr>
          <a:lstStyle/>
          <a:p>
            <a:r>
              <a:rPr lang="en-US" dirty="0"/>
              <a:t>From the process perspective:</a:t>
            </a:r>
          </a:p>
          <a:p>
            <a:pPr lvl="1"/>
            <a:r>
              <a:rPr lang="en-US" dirty="0"/>
              <a:t>Demand paging is also used when it first starts up</a:t>
            </a:r>
          </a:p>
          <a:p>
            <a:pPr lvl="1"/>
            <a:r>
              <a:rPr lang="en-US" dirty="0"/>
              <a:t>When a process is created, it has</a:t>
            </a:r>
          </a:p>
          <a:p>
            <a:pPr lvl="2"/>
            <a:r>
              <a:rPr lang="en-US" dirty="0"/>
              <a:t>A brand new page table with all valid bits off</a:t>
            </a:r>
          </a:p>
          <a:p>
            <a:pPr lvl="2"/>
            <a:r>
              <a:rPr lang="en-US" dirty="0"/>
              <a:t>No pages in memory</a:t>
            </a:r>
          </a:p>
          <a:p>
            <a:pPr lvl="1"/>
            <a:r>
              <a:rPr lang="en-US" dirty="0"/>
              <a:t>When the process starts executing</a:t>
            </a:r>
          </a:p>
          <a:p>
            <a:pPr lvl="2"/>
            <a:r>
              <a:rPr lang="en-US" dirty="0"/>
              <a:t>Instructions fault on code and data pages</a:t>
            </a:r>
          </a:p>
          <a:p>
            <a:pPr lvl="2"/>
            <a:r>
              <a:rPr lang="en-US" dirty="0"/>
              <a:t>Faulting stops when necessary code/data pages are in memory</a:t>
            </a:r>
          </a:p>
          <a:p>
            <a:pPr lvl="2"/>
            <a:r>
              <a:rPr lang="en-US" dirty="0"/>
              <a:t>Only code and data needed by a process needs to be loaded, which will change over time …</a:t>
            </a:r>
          </a:p>
          <a:p>
            <a:pPr lvl="1"/>
            <a:r>
              <a:rPr lang="en-US" dirty="0"/>
              <a:t>When the process terminates</a:t>
            </a:r>
          </a:p>
          <a:p>
            <a:pPr lvl="2"/>
            <a:r>
              <a:rPr lang="en-US" dirty="0"/>
              <a:t>All related pages reclaimed back to OS</a:t>
            </a:r>
          </a:p>
        </p:txBody>
      </p:sp>
    </p:spTree>
    <p:extLst>
      <p:ext uri="{BB962C8B-B14F-4D97-AF65-F5344CB8AC3E}">
        <p14:creationId xmlns:p14="http://schemas.microsoft.com/office/powerpoint/2010/main" val="13599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253698" cy="2904848"/>
          </a:xfrm>
        </p:spPr>
        <p:txBody>
          <a:bodyPr>
            <a:normAutofit/>
          </a:bodyPr>
          <a:lstStyle/>
          <a:p>
            <a:r>
              <a:rPr lang="en-US" dirty="0"/>
              <a:t>Physical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336" y="99391"/>
            <a:ext cx="6269107" cy="6341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Virtual </a:t>
            </a:r>
            <a:r>
              <a:rPr lang="en-US" altLang="zh-CN" sz="2000" dirty="0"/>
              <a:t>Heap</a:t>
            </a:r>
            <a:r>
              <a:rPr lang="en-US" sz="2000" dirty="0"/>
              <a:t> (pages 4096 and beyond) (8M-4G)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16 Backing stores (pages 2048 - 4095) (8M)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1024 Free </a:t>
            </a:r>
            <a:r>
              <a:rPr lang="en-US" altLang="zh-CN" sz="2000" dirty="0"/>
              <a:t>F</a:t>
            </a:r>
            <a:r>
              <a:rPr lang="en-US" sz="2000" dirty="0"/>
              <a:t>rames (pages 1024 - 2047) (4M)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</a:t>
            </a:r>
          </a:p>
          <a:p>
            <a:pPr marL="0" indent="0" algn="ctr">
              <a:buNone/>
            </a:pPr>
            <a:r>
              <a:rPr lang="en-US" sz="2000" dirty="0"/>
              <a:t>Kernel Memory (pages 406 - 1023)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Kernel Memory, HOLE (pages 160 - 405)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Kernel Memory (pages 25 - 159) </a:t>
            </a:r>
          </a:p>
          <a:p>
            <a:pPr marL="0" indent="0" algn="ctr">
              <a:buNone/>
            </a:pPr>
            <a:r>
              <a:rPr lang="en-US" sz="2000" dirty="0"/>
              <a:t> --------------------------------- </a:t>
            </a:r>
          </a:p>
          <a:p>
            <a:pPr marL="0" indent="0" algn="ctr">
              <a:buNone/>
            </a:pPr>
            <a:r>
              <a:rPr lang="en-US" sz="2000" dirty="0" err="1"/>
              <a:t>Xinu</a:t>
            </a:r>
            <a:r>
              <a:rPr lang="en-US" sz="2000" dirty="0"/>
              <a:t> text, data, </a:t>
            </a:r>
            <a:r>
              <a:rPr lang="en-US" sz="2000" dirty="0" err="1"/>
              <a:t>bss</a:t>
            </a:r>
            <a:r>
              <a:rPr lang="en-US" sz="2000" dirty="0"/>
              <a:t> (pages 0 - 24) 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603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16 backing stores in total:</a:t>
            </a:r>
          </a:p>
          <a:p>
            <a:pPr lvl="1"/>
            <a:r>
              <a:rPr lang="en-US" dirty="0"/>
              <a:t>APIs: </a:t>
            </a:r>
            <a:r>
              <a:rPr lang="en-US" dirty="0" err="1"/>
              <a:t>get_bs</a:t>
            </a:r>
            <a:r>
              <a:rPr lang="en-US" dirty="0"/>
              <a:t>/</a:t>
            </a:r>
            <a:r>
              <a:rPr lang="en-US" dirty="0" err="1"/>
              <a:t>release_bs</a:t>
            </a:r>
            <a:r>
              <a:rPr lang="en-US" dirty="0"/>
              <a:t>, </a:t>
            </a:r>
            <a:r>
              <a:rPr lang="en-US" dirty="0" err="1"/>
              <a:t>read_bs</a:t>
            </a:r>
            <a:r>
              <a:rPr lang="en-US" dirty="0"/>
              <a:t>/</a:t>
            </a:r>
            <a:r>
              <a:rPr lang="en-US" dirty="0" err="1"/>
              <a:t>write_bs</a:t>
            </a:r>
            <a:endParaRPr lang="en-US" dirty="0"/>
          </a:p>
          <a:p>
            <a:pPr lvl="1"/>
            <a:r>
              <a:rPr lang="en-US" dirty="0"/>
              <a:t>Emulated by physical memory</a:t>
            </a:r>
          </a:p>
          <a:p>
            <a:pPr lvl="1"/>
            <a:r>
              <a:rPr lang="en-US" dirty="0"/>
              <a:t>Skeleton already given</a:t>
            </a:r>
          </a:p>
          <a:p>
            <a:pPr lvl="2"/>
            <a:r>
              <a:rPr lang="en-US" dirty="0"/>
              <a:t>You may want to add some sanity check!</a:t>
            </a:r>
          </a:p>
        </p:txBody>
      </p:sp>
    </p:spTree>
    <p:extLst>
      <p:ext uri="{BB962C8B-B14F-4D97-AF65-F5344CB8AC3E}">
        <p14:creationId xmlns:p14="http://schemas.microsoft.com/office/powerpoint/2010/main" val="365893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NULL process</a:t>
            </a:r>
          </a:p>
          <a:p>
            <a:pPr lvl="1"/>
            <a:r>
              <a:rPr lang="en-US" dirty="0"/>
              <a:t>No private heap</a:t>
            </a:r>
          </a:p>
          <a:p>
            <a:r>
              <a:rPr lang="fr-FR" dirty="0"/>
              <a:t>Global page table entries</a:t>
            </a:r>
          </a:p>
          <a:p>
            <a:pPr lvl="1"/>
            <a:r>
              <a:rPr lang="en-US" dirty="0"/>
              <a:t>The entire 16M physical memory</a:t>
            </a:r>
          </a:p>
          <a:p>
            <a:pPr lvl="1"/>
            <a:r>
              <a:rPr lang="en-US" dirty="0"/>
              <a:t>Identity mapping</a:t>
            </a:r>
          </a:p>
          <a:p>
            <a:r>
              <a:rPr lang="en-US" dirty="0"/>
              <a:t>Page fault ISR</a:t>
            </a:r>
          </a:p>
          <a:p>
            <a:pPr lvl="1"/>
            <a:r>
              <a:rPr lang="en-US" dirty="0"/>
              <a:t>paging/</a:t>
            </a:r>
            <a:r>
              <a:rPr lang="en-US" dirty="0" err="1"/>
              <a:t>pfintr.S</a:t>
            </a:r>
            <a:r>
              <a:rPr lang="en-US" dirty="0"/>
              <a:t>, paging/</a:t>
            </a:r>
            <a:r>
              <a:rPr lang="en-US" dirty="0" err="1"/>
              <a:t>pfint.c</a:t>
            </a:r>
            <a:endParaRPr lang="en-US" dirty="0"/>
          </a:p>
          <a:p>
            <a:r>
              <a:rPr lang="en-US" dirty="0"/>
              <a:t>Support data structures</a:t>
            </a:r>
          </a:p>
          <a:p>
            <a:pPr lvl="1"/>
            <a:r>
              <a:rPr lang="en-US" dirty="0"/>
              <a:t>Inverted page table</a:t>
            </a:r>
          </a:p>
          <a:p>
            <a:pPr lvl="1"/>
            <a:r>
              <a:rPr lang="en-US" dirty="0"/>
              <a:t>Help functions</a:t>
            </a:r>
          </a:p>
          <a:p>
            <a:pPr lvl="2"/>
            <a:r>
              <a:rPr lang="en-US" dirty="0"/>
              <a:t>E.g., finding a backing store from a 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191679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System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Outer Page Table (Page Directory) = 1024 page directory entries in a page directory</a:t>
            </a:r>
            <a:br>
              <a:rPr lang="en-US" dirty="0"/>
            </a:br>
            <a:r>
              <a:rPr lang="en-US" dirty="0"/>
              <a:t>Page Table = 1024 page table entries in a page table</a:t>
            </a:r>
            <a:br>
              <a:rPr lang="en-US" dirty="0"/>
            </a:br>
            <a:r>
              <a:rPr lang="en-US" dirty="0"/>
              <a:t>Page - 4-KB</a:t>
            </a:r>
          </a:p>
          <a:p>
            <a:r>
              <a:rPr lang="en-US" dirty="0"/>
              <a:t>PDBR = Page Directory Base Register (CR3): points to the start address of Page Directory (Outer Page Table)</a:t>
            </a:r>
          </a:p>
          <a:p>
            <a:r>
              <a:rPr lang="en-US" dirty="0"/>
              <a:t>TLB - lookup in page tables in memory are performed only when the TLBs do not contain the translation information for a requested page.</a:t>
            </a:r>
            <a:br>
              <a:rPr lang="en-US" dirty="0"/>
            </a:br>
            <a:r>
              <a:rPr lang="en-US" dirty="0"/>
              <a:t>invalidate - automatically invalidated any time the CR3 register is loaded.</a:t>
            </a:r>
          </a:p>
        </p:txBody>
      </p:sp>
    </p:spTree>
    <p:extLst>
      <p:ext uri="{BB962C8B-B14F-4D97-AF65-F5344CB8AC3E}">
        <p14:creationId xmlns:p14="http://schemas.microsoft.com/office/powerpoint/2010/main" val="38462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(zero out the values)</a:t>
            </a:r>
          </a:p>
          <a:p>
            <a:pPr lvl="1"/>
            <a:r>
              <a:rPr lang="en-US" dirty="0"/>
              <a:t>backing store - (create data structures)</a:t>
            </a:r>
          </a:p>
          <a:p>
            <a:pPr lvl="1"/>
            <a:r>
              <a:rPr lang="en-US" dirty="0"/>
              <a:t>frames - (create data structures)</a:t>
            </a:r>
          </a:p>
          <a:p>
            <a:pPr lvl="1"/>
            <a:r>
              <a:rPr lang="en-US" dirty="0"/>
              <a:t>install page fault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page table for null process:</a:t>
            </a:r>
          </a:p>
          <a:p>
            <a:pPr lvl="1"/>
            <a:r>
              <a:rPr lang="en-US" dirty="0"/>
              <a:t>create page directory (outer page table)</a:t>
            </a:r>
          </a:p>
          <a:p>
            <a:pPr lvl="1"/>
            <a:r>
              <a:rPr lang="en-US" dirty="0"/>
              <a:t>initialize 1:1 mapping for the first 4096 pages</a:t>
            </a:r>
          </a:p>
          <a:p>
            <a:pPr lvl="2"/>
            <a:r>
              <a:rPr lang="en-US" dirty="0"/>
              <a:t>allocate 4 page tables (4x1024 pages)</a:t>
            </a:r>
          </a:p>
          <a:p>
            <a:pPr lvl="2"/>
            <a:r>
              <a:rPr lang="en-US" dirty="0"/>
              <a:t>assign each page table entry to the address starting from page number 0 to 1023</a:t>
            </a:r>
          </a:p>
          <a:p>
            <a:pPr lvl="1"/>
            <a:r>
              <a:rPr lang="en-US" dirty="0"/>
              <a:t>these page tables should be shared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0615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</TotalTime>
  <Words>1134</Words>
  <Application>Microsoft Macintosh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Lecture 13 Midterm Review, PA2</vt:lpstr>
      <vt:lpstr>Lab 2: Demand Paging</vt:lpstr>
      <vt:lpstr>Demand Paging – OS</vt:lpstr>
      <vt:lpstr>Demand Paging – process</vt:lpstr>
      <vt:lpstr>Physical Memory Layout</vt:lpstr>
      <vt:lpstr>Backing Stores</vt:lpstr>
      <vt:lpstr>Other Issues</vt:lpstr>
      <vt:lpstr>Intel System Programming</vt:lpstr>
      <vt:lpstr>From Boot</vt:lpstr>
      <vt:lpstr>From Boot - 2</vt:lpstr>
      <vt:lpstr>Using Virtual Memory</vt:lpstr>
      <vt:lpstr>Page Fault</vt:lpstr>
      <vt:lpstr>Page Fault - 2</vt:lpstr>
      <vt:lpstr>Page Fault - 3</vt:lpstr>
      <vt:lpstr>Using Virtual Memory</vt:lpstr>
      <vt:lpstr>PowerPoint Presentation</vt:lpstr>
      <vt:lpstr>New System Call: xmmap</vt:lpstr>
      <vt:lpstr>Xmmap</vt:lpstr>
      <vt:lpstr>Xmunmap</vt:lpstr>
      <vt:lpstr>Vcreate</vt:lpstr>
      <vt:lpstr>Vgetmem</vt:lpstr>
      <vt:lpstr>Vfreemem</vt:lpstr>
      <vt:lpstr>Srpolicy</vt:lpstr>
      <vt:lpstr>PA2: Demand Paging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Concurrency Bugs</dc:title>
  <dc:creator>aliang</dc:creator>
  <cp:lastModifiedBy>PATRICK MORRISON</cp:lastModifiedBy>
  <cp:revision>46</cp:revision>
  <dcterms:created xsi:type="dcterms:W3CDTF">2015-02-25T08:04:34Z</dcterms:created>
  <dcterms:modified xsi:type="dcterms:W3CDTF">2019-10-15T23:56:25Z</dcterms:modified>
</cp:coreProperties>
</file>