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78" r:id="rId5"/>
    <p:sldId id="259" r:id="rId6"/>
    <p:sldId id="262" r:id="rId7"/>
    <p:sldId id="263" r:id="rId8"/>
    <p:sldId id="272" r:id="rId9"/>
    <p:sldId id="275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70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86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9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61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B3B5-B4B9-44B3-9008-DB773B2226E6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839F80-A931-46E2-A175-F52945F46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Interfacing Matrix Keypad with PIC Microcontroller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848600" cy="45720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A seven segment is generally available in ten pin package. </a:t>
            </a:r>
            <a:endParaRPr lang="en-IN" sz="3000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While </a:t>
            </a: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eight pins correspond to the eight LEDs, the remaining two pins (at middle) are common and internally shorted. </a:t>
            </a:r>
            <a:endParaRPr lang="en-IN" sz="3000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These </a:t>
            </a: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segments come in two configurations, namely, Common cathode (CC) and Common anode (CA). </a:t>
            </a:r>
            <a:endParaRPr lang="en-IN" sz="3000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50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772400" cy="4419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In CC configuration, the negative terminals of all LEDs are connected to the common pins.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The common is connected to ground and a particular LED glows when its corresponding pin is given high.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In CA arrangement, the common pin is given a high logic and the LED pins are given low to display a number.</a:t>
            </a:r>
          </a:p>
        </p:txBody>
      </p:sp>
    </p:spTree>
    <p:extLst>
      <p:ext uri="{BB962C8B-B14F-4D97-AF65-F5344CB8AC3E}">
        <p14:creationId xmlns:p14="http://schemas.microsoft.com/office/powerpoint/2010/main" val="389863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4x4 Key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</a:rPr>
              <a:t>The four rows are read in via RB7:4 with internal pull-up resistors enabled. 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</a:rPr>
              <a:t>The three columns connected to RB0:3 can be individually selected in turn by driving the appropriate pin low, thus scanning through the matrix. 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</a:rPr>
              <a:t>This is called key board scanning.</a:t>
            </a:r>
          </a:p>
          <a:p>
            <a:r>
              <a:rPr lang="en-US" sz="3000" dirty="0" smtClean="0">
                <a:latin typeface="+mj-lt"/>
              </a:rPr>
              <a:t>The switch contacts are normally open and, because of the pull-up resistors, read as logic 1. </a:t>
            </a:r>
          </a:p>
          <a:p>
            <a:endParaRPr 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</a:rPr>
              <a:t>When a switch connected to a low column line is closed then the appropriate row line is low. 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</a:rPr>
              <a:t>Once the closed key row has been detected the column : row intersection is known (i.e. the key that is pressed is identified). </a:t>
            </a:r>
          </a:p>
          <a:p>
            <a:endParaRPr 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Scanning </a:t>
            </a:r>
            <a:r>
              <a:rPr lang="en-US" dirty="0"/>
              <a:t>A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1. Two global variables KEY_COUNT,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PATTERN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2. Key 1 is the first key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3. Set initial KEY_COUNT =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4. Set initial PATTERN = b’11110111’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5. Start a loop – SLOOP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6. Output PATTERN to PORTB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7. Move KEY_COUNT to W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8. Check ROW1 - RB7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9. IF zero THEN found the key, exit the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subroutine with Key identifier, ELSE increment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 smtClean="0">
                <a:latin typeface="+mj-lt"/>
              </a:rPr>
              <a:t>KEY_COUNT  by 4</a:t>
            </a:r>
            <a:r>
              <a:rPr lang="en-US" sz="2800" dirty="0" smtClean="0">
                <a:solidFill>
                  <a:srgbClr val="000066"/>
                </a:solidFill>
                <a:latin typeface="Book Antiqua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3000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10. Check ROW2 – RB6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11. IF zero THEN found the key, exit the subroutine with Key identifier, ELSE increment KEY_COUNT  by 4.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12. Check ROW3 – RB5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13. IF zero THEN found the key, exit the subroutine with Key identifier, ELSE increment KEY_COUNT  by 4.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14. Check ROW4 – RB4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15. IF zero THEN found the key, exit the subroutine with Key identifier, ELSE increment KEY_COUNT  by 4.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16. If no closed key, W = -1.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17. Advance KEY_COUNT one column.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18. Shift (right) scan pattern once -&gt;.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19. Check - has the 0 reached RB0?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20. IF not DO another column. Go to SLOOP.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21. IF yes, return with KEY_COUNT in W.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Amrita Vishwa Vidyapeetham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7F9F1-7047-40D2-8DDC-C1E8FD589A43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63613" y="1876425"/>
            <a:ext cx="1395412" cy="4079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SCAN_IT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08025" y="2693988"/>
            <a:ext cx="1914525" cy="7207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KEY_COUNT = 1</a:t>
            </a:r>
          </a:p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PATTERN = b’11110111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787400" y="3784600"/>
            <a:ext cx="1697038" cy="7207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O/P </a:t>
            </a:r>
          </a:p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PATTERN to PORTB</a:t>
            </a: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860425" y="4916488"/>
            <a:ext cx="1576388" cy="5032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W = KEY_COUNT</a:t>
            </a:r>
          </a:p>
        </p:txBody>
      </p:sp>
      <p:sp>
        <p:nvSpPr>
          <p:cNvPr id="17418" name="AutoShape 12"/>
          <p:cNvSpPr>
            <a:spLocks noChangeArrowheads="1"/>
          </p:cNvSpPr>
          <p:nvPr/>
        </p:nvSpPr>
        <p:spPr bwMode="auto">
          <a:xfrm>
            <a:off x="4862513" y="420688"/>
            <a:ext cx="877887" cy="446087"/>
          </a:xfrm>
          <a:prstGeom prst="diamond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RB7 = 0</a:t>
            </a:r>
          </a:p>
        </p:txBody>
      </p:sp>
      <p:sp>
        <p:nvSpPr>
          <p:cNvPr id="17419" name="AutoShape 17"/>
          <p:cNvSpPr>
            <a:spLocks noChangeArrowheads="1"/>
          </p:cNvSpPr>
          <p:nvPr/>
        </p:nvSpPr>
        <p:spPr bwMode="auto">
          <a:xfrm>
            <a:off x="4870450" y="1631950"/>
            <a:ext cx="877888" cy="566738"/>
          </a:xfrm>
          <a:prstGeom prst="diamond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RB6 = 0</a:t>
            </a:r>
          </a:p>
        </p:txBody>
      </p:sp>
      <p:sp>
        <p:nvSpPr>
          <p:cNvPr id="17420" name="AutoShape 18"/>
          <p:cNvSpPr>
            <a:spLocks noChangeArrowheads="1"/>
          </p:cNvSpPr>
          <p:nvPr/>
        </p:nvSpPr>
        <p:spPr bwMode="auto">
          <a:xfrm>
            <a:off x="4894263" y="2908300"/>
            <a:ext cx="877887" cy="519113"/>
          </a:xfrm>
          <a:prstGeom prst="diamond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RB5 = 0</a:t>
            </a:r>
          </a:p>
        </p:txBody>
      </p:sp>
      <p:sp>
        <p:nvSpPr>
          <p:cNvPr id="17421" name="AutoShape 19"/>
          <p:cNvSpPr>
            <a:spLocks noChangeArrowheads="1"/>
          </p:cNvSpPr>
          <p:nvPr/>
        </p:nvSpPr>
        <p:spPr bwMode="auto">
          <a:xfrm>
            <a:off x="4940300" y="4208463"/>
            <a:ext cx="877888" cy="565150"/>
          </a:xfrm>
          <a:prstGeom prst="diamond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RB4 = 0</a:t>
            </a:r>
          </a:p>
        </p:txBody>
      </p:sp>
      <p:sp>
        <p:nvSpPr>
          <p:cNvPr id="17422" name="Rectangle 20"/>
          <p:cNvSpPr>
            <a:spLocks noChangeArrowheads="1"/>
          </p:cNvSpPr>
          <p:nvPr/>
        </p:nvSpPr>
        <p:spPr bwMode="auto">
          <a:xfrm>
            <a:off x="4635500" y="5173663"/>
            <a:ext cx="1576388" cy="7683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rgbClr val="000066"/>
                </a:solidFill>
              </a:rPr>
              <a:t>W = </a:t>
            </a:r>
            <a:r>
              <a:rPr lang="en-US" sz="1200" b="1" dirty="0" err="1">
                <a:solidFill>
                  <a:srgbClr val="000066"/>
                </a:solidFill>
              </a:rPr>
              <a:t>h’FF</a:t>
            </a:r>
            <a:endParaRPr lang="en-US" sz="1200" b="1" dirty="0">
              <a:solidFill>
                <a:srgbClr val="000066"/>
              </a:solidFill>
            </a:endParaRPr>
          </a:p>
          <a:p>
            <a:pPr algn="ctr" eaLnBrk="0" hangingPunct="0"/>
            <a:r>
              <a:rPr lang="en-US" sz="1200" b="1" dirty="0">
                <a:solidFill>
                  <a:srgbClr val="000066"/>
                </a:solidFill>
              </a:rPr>
              <a:t>KEY_COUNT + 1</a:t>
            </a:r>
          </a:p>
          <a:p>
            <a:pPr algn="ctr" eaLnBrk="0" hangingPunct="0"/>
            <a:r>
              <a:rPr lang="en-US" sz="1200" b="1" dirty="0">
                <a:solidFill>
                  <a:srgbClr val="000066"/>
                </a:solidFill>
              </a:rPr>
              <a:t>PATTERN &gt;&gt; 1</a:t>
            </a:r>
          </a:p>
        </p:txBody>
      </p:sp>
      <p:sp>
        <p:nvSpPr>
          <p:cNvPr id="17423" name="AutoShape 21"/>
          <p:cNvSpPr>
            <a:spLocks noChangeArrowheads="1"/>
          </p:cNvSpPr>
          <p:nvPr/>
        </p:nvSpPr>
        <p:spPr bwMode="auto">
          <a:xfrm>
            <a:off x="4926013" y="6135688"/>
            <a:ext cx="877887" cy="722312"/>
          </a:xfrm>
          <a:prstGeom prst="diamond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RB0 = 0</a:t>
            </a:r>
          </a:p>
        </p:txBody>
      </p:sp>
      <p:sp>
        <p:nvSpPr>
          <p:cNvPr id="17424" name="Rectangle 24"/>
          <p:cNvSpPr>
            <a:spLocks noChangeArrowheads="1"/>
          </p:cNvSpPr>
          <p:nvPr/>
        </p:nvSpPr>
        <p:spPr bwMode="auto">
          <a:xfrm>
            <a:off x="4725988" y="1071563"/>
            <a:ext cx="1274762" cy="2889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rgbClr val="000066"/>
                </a:solidFill>
              </a:rPr>
              <a:t>W = W + </a:t>
            </a:r>
            <a:r>
              <a:rPr lang="en-US" sz="1200" b="1" dirty="0" smtClean="0">
                <a:solidFill>
                  <a:srgbClr val="000066"/>
                </a:solidFill>
              </a:rPr>
              <a:t>4</a:t>
            </a:r>
            <a:endParaRPr lang="en-US" sz="1200" b="1" dirty="0">
              <a:solidFill>
                <a:srgbClr val="000066"/>
              </a:solidFill>
            </a:endParaRPr>
          </a:p>
        </p:txBody>
      </p:sp>
      <p:sp>
        <p:nvSpPr>
          <p:cNvPr id="17425" name="Rectangle 38"/>
          <p:cNvSpPr>
            <a:spLocks noChangeArrowheads="1"/>
          </p:cNvSpPr>
          <p:nvPr/>
        </p:nvSpPr>
        <p:spPr bwMode="auto">
          <a:xfrm>
            <a:off x="3130550" y="2108200"/>
            <a:ext cx="1203325" cy="5032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KEY ID = W</a:t>
            </a:r>
          </a:p>
        </p:txBody>
      </p:sp>
      <p:sp>
        <p:nvSpPr>
          <p:cNvPr id="17426" name="Line 39"/>
          <p:cNvSpPr>
            <a:spLocks noChangeShapeType="1"/>
          </p:cNvSpPr>
          <p:nvPr/>
        </p:nvSpPr>
        <p:spPr bwMode="auto">
          <a:xfrm>
            <a:off x="3705225" y="2611438"/>
            <a:ext cx="0" cy="1900237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40"/>
          <p:cNvSpPr>
            <a:spLocks noChangeShapeType="1"/>
          </p:cNvSpPr>
          <p:nvPr/>
        </p:nvSpPr>
        <p:spPr bwMode="auto">
          <a:xfrm flipH="1">
            <a:off x="3705225" y="4500563"/>
            <a:ext cx="1252538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41"/>
          <p:cNvSpPr>
            <a:spLocks noChangeShapeType="1"/>
          </p:cNvSpPr>
          <p:nvPr/>
        </p:nvSpPr>
        <p:spPr bwMode="auto">
          <a:xfrm flipH="1">
            <a:off x="3633788" y="614363"/>
            <a:ext cx="1227137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42"/>
          <p:cNvSpPr>
            <a:spLocks noChangeShapeType="1"/>
          </p:cNvSpPr>
          <p:nvPr/>
        </p:nvSpPr>
        <p:spPr bwMode="auto">
          <a:xfrm>
            <a:off x="3633788" y="601663"/>
            <a:ext cx="0" cy="149225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43"/>
          <p:cNvSpPr>
            <a:spLocks noChangeShapeType="1"/>
          </p:cNvSpPr>
          <p:nvPr/>
        </p:nvSpPr>
        <p:spPr bwMode="auto">
          <a:xfrm flipH="1">
            <a:off x="3694113" y="3176588"/>
            <a:ext cx="1203325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44"/>
          <p:cNvSpPr>
            <a:spLocks noChangeShapeType="1"/>
          </p:cNvSpPr>
          <p:nvPr/>
        </p:nvSpPr>
        <p:spPr bwMode="auto">
          <a:xfrm flipH="1">
            <a:off x="3630613" y="1944688"/>
            <a:ext cx="1262062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47"/>
          <p:cNvSpPr>
            <a:spLocks noChangeShapeType="1"/>
          </p:cNvSpPr>
          <p:nvPr/>
        </p:nvSpPr>
        <p:spPr bwMode="auto">
          <a:xfrm>
            <a:off x="5378450" y="4752975"/>
            <a:ext cx="0" cy="433388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48"/>
          <p:cNvSpPr>
            <a:spLocks noChangeShapeType="1"/>
          </p:cNvSpPr>
          <p:nvPr/>
        </p:nvSpPr>
        <p:spPr bwMode="auto">
          <a:xfrm>
            <a:off x="5354638" y="5943600"/>
            <a:ext cx="0" cy="204788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49"/>
          <p:cNvSpPr>
            <a:spLocks noChangeShapeType="1"/>
          </p:cNvSpPr>
          <p:nvPr/>
        </p:nvSpPr>
        <p:spPr bwMode="auto">
          <a:xfrm flipH="1">
            <a:off x="312738" y="6484938"/>
            <a:ext cx="4619625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50"/>
          <p:cNvSpPr>
            <a:spLocks noChangeShapeType="1"/>
          </p:cNvSpPr>
          <p:nvPr/>
        </p:nvSpPr>
        <p:spPr bwMode="auto">
          <a:xfrm flipV="1">
            <a:off x="312738" y="4125913"/>
            <a:ext cx="0" cy="232092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51"/>
          <p:cNvSpPr>
            <a:spLocks noChangeShapeType="1"/>
          </p:cNvSpPr>
          <p:nvPr/>
        </p:nvSpPr>
        <p:spPr bwMode="auto">
          <a:xfrm>
            <a:off x="300038" y="4102100"/>
            <a:ext cx="4826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53"/>
          <p:cNvSpPr>
            <a:spLocks noChangeShapeType="1"/>
          </p:cNvSpPr>
          <p:nvPr/>
        </p:nvSpPr>
        <p:spPr bwMode="auto">
          <a:xfrm>
            <a:off x="1612900" y="2286000"/>
            <a:ext cx="0" cy="40957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54"/>
          <p:cNvSpPr>
            <a:spLocks noChangeShapeType="1"/>
          </p:cNvSpPr>
          <p:nvPr/>
        </p:nvSpPr>
        <p:spPr bwMode="auto">
          <a:xfrm>
            <a:off x="1600200" y="3405188"/>
            <a:ext cx="0" cy="373062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55"/>
          <p:cNvSpPr>
            <a:spLocks noChangeShapeType="1"/>
          </p:cNvSpPr>
          <p:nvPr/>
        </p:nvSpPr>
        <p:spPr bwMode="auto">
          <a:xfrm>
            <a:off x="1587500" y="4500563"/>
            <a:ext cx="0" cy="407987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Oval 56"/>
          <p:cNvSpPr>
            <a:spLocks noChangeArrowheads="1"/>
          </p:cNvSpPr>
          <p:nvPr/>
        </p:nvSpPr>
        <p:spPr bwMode="auto">
          <a:xfrm>
            <a:off x="1371600" y="5691188"/>
            <a:ext cx="385763" cy="360362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17441" name="Line 58"/>
          <p:cNvSpPr>
            <a:spLocks noChangeShapeType="1"/>
          </p:cNvSpPr>
          <p:nvPr/>
        </p:nvSpPr>
        <p:spPr bwMode="auto">
          <a:xfrm>
            <a:off x="1563688" y="5414963"/>
            <a:ext cx="0" cy="26352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Oval 59"/>
          <p:cNvSpPr>
            <a:spLocks noChangeArrowheads="1"/>
          </p:cNvSpPr>
          <p:nvPr/>
        </p:nvSpPr>
        <p:spPr bwMode="auto">
          <a:xfrm>
            <a:off x="4327525" y="0"/>
            <a:ext cx="385763" cy="360363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17443" name="Rectangle 61"/>
          <p:cNvSpPr>
            <a:spLocks noChangeArrowheads="1"/>
          </p:cNvSpPr>
          <p:nvPr/>
        </p:nvSpPr>
        <p:spPr bwMode="auto">
          <a:xfrm>
            <a:off x="6362700" y="6159500"/>
            <a:ext cx="1203325" cy="5032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>
                <a:solidFill>
                  <a:srgbClr val="000066"/>
                </a:solidFill>
              </a:rPr>
              <a:t>KEY ID = W</a:t>
            </a:r>
          </a:p>
        </p:txBody>
      </p:sp>
      <p:sp>
        <p:nvSpPr>
          <p:cNvPr id="17444" name="Line 62"/>
          <p:cNvSpPr>
            <a:spLocks noChangeShapeType="1"/>
          </p:cNvSpPr>
          <p:nvPr/>
        </p:nvSpPr>
        <p:spPr bwMode="auto">
          <a:xfrm>
            <a:off x="5799138" y="6484938"/>
            <a:ext cx="554037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Text Box 63"/>
          <p:cNvSpPr txBox="1">
            <a:spLocks noChangeArrowheads="1"/>
          </p:cNvSpPr>
          <p:nvPr/>
        </p:nvSpPr>
        <p:spPr bwMode="auto">
          <a:xfrm>
            <a:off x="3783013" y="369888"/>
            <a:ext cx="455612" cy="2841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Yes</a:t>
            </a:r>
          </a:p>
        </p:txBody>
      </p:sp>
      <p:sp>
        <p:nvSpPr>
          <p:cNvPr id="17446" name="Text Box 64"/>
          <p:cNvSpPr txBox="1">
            <a:spLocks noChangeArrowheads="1"/>
          </p:cNvSpPr>
          <p:nvPr/>
        </p:nvSpPr>
        <p:spPr bwMode="auto">
          <a:xfrm>
            <a:off x="5461000" y="3325813"/>
            <a:ext cx="387350" cy="2841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No</a:t>
            </a:r>
          </a:p>
        </p:txBody>
      </p:sp>
      <p:sp>
        <p:nvSpPr>
          <p:cNvPr id="17447" name="Text Box 65"/>
          <p:cNvSpPr txBox="1">
            <a:spLocks noChangeArrowheads="1"/>
          </p:cNvSpPr>
          <p:nvPr/>
        </p:nvSpPr>
        <p:spPr bwMode="auto">
          <a:xfrm>
            <a:off x="4260850" y="1689100"/>
            <a:ext cx="455613" cy="2841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Yes</a:t>
            </a:r>
          </a:p>
        </p:txBody>
      </p:sp>
      <p:sp>
        <p:nvSpPr>
          <p:cNvPr id="17448" name="Text Box 66"/>
          <p:cNvSpPr txBox="1">
            <a:spLocks noChangeArrowheads="1"/>
          </p:cNvSpPr>
          <p:nvPr/>
        </p:nvSpPr>
        <p:spPr bwMode="auto">
          <a:xfrm>
            <a:off x="4240213" y="2919413"/>
            <a:ext cx="455612" cy="2841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Yes</a:t>
            </a:r>
          </a:p>
        </p:txBody>
      </p:sp>
      <p:sp>
        <p:nvSpPr>
          <p:cNvPr id="17449" name="Text Box 67"/>
          <p:cNvSpPr txBox="1">
            <a:spLocks noChangeArrowheads="1"/>
          </p:cNvSpPr>
          <p:nvPr/>
        </p:nvSpPr>
        <p:spPr bwMode="auto">
          <a:xfrm>
            <a:off x="4337050" y="4232275"/>
            <a:ext cx="455613" cy="2841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Yes</a:t>
            </a:r>
          </a:p>
        </p:txBody>
      </p:sp>
      <p:sp>
        <p:nvSpPr>
          <p:cNvPr id="17450" name="Text Box 68"/>
          <p:cNvSpPr txBox="1">
            <a:spLocks noChangeArrowheads="1"/>
          </p:cNvSpPr>
          <p:nvPr/>
        </p:nvSpPr>
        <p:spPr bwMode="auto">
          <a:xfrm>
            <a:off x="5732463" y="6192838"/>
            <a:ext cx="455612" cy="2841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Yes</a:t>
            </a:r>
          </a:p>
        </p:txBody>
      </p:sp>
      <p:sp>
        <p:nvSpPr>
          <p:cNvPr id="17451" name="Text Box 69"/>
          <p:cNvSpPr txBox="1">
            <a:spLocks noChangeArrowheads="1"/>
          </p:cNvSpPr>
          <p:nvPr/>
        </p:nvSpPr>
        <p:spPr bwMode="auto">
          <a:xfrm>
            <a:off x="5408613" y="747713"/>
            <a:ext cx="387350" cy="28416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No</a:t>
            </a:r>
          </a:p>
        </p:txBody>
      </p:sp>
      <p:sp>
        <p:nvSpPr>
          <p:cNvPr id="17452" name="Text Box 70"/>
          <p:cNvSpPr txBox="1">
            <a:spLocks noChangeArrowheads="1"/>
          </p:cNvSpPr>
          <p:nvPr/>
        </p:nvSpPr>
        <p:spPr bwMode="auto">
          <a:xfrm>
            <a:off x="5408613" y="2082800"/>
            <a:ext cx="387350" cy="2841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No</a:t>
            </a:r>
          </a:p>
        </p:txBody>
      </p:sp>
      <p:sp>
        <p:nvSpPr>
          <p:cNvPr id="17453" name="Text Box 71"/>
          <p:cNvSpPr txBox="1">
            <a:spLocks noChangeArrowheads="1"/>
          </p:cNvSpPr>
          <p:nvPr/>
        </p:nvSpPr>
        <p:spPr bwMode="auto">
          <a:xfrm>
            <a:off x="5402263" y="4841875"/>
            <a:ext cx="387350" cy="2841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No</a:t>
            </a:r>
          </a:p>
        </p:txBody>
      </p:sp>
      <p:sp>
        <p:nvSpPr>
          <p:cNvPr id="17454" name="Text Box 72"/>
          <p:cNvSpPr txBox="1">
            <a:spLocks noChangeArrowheads="1"/>
          </p:cNvSpPr>
          <p:nvPr/>
        </p:nvSpPr>
        <p:spPr bwMode="auto">
          <a:xfrm>
            <a:off x="4294188" y="6238875"/>
            <a:ext cx="387350" cy="28416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66"/>
                </a:solidFill>
              </a:rPr>
              <a:t>No</a:t>
            </a:r>
          </a:p>
        </p:txBody>
      </p:sp>
      <p:sp>
        <p:nvSpPr>
          <p:cNvPr id="17455" name="Rectangle 73"/>
          <p:cNvSpPr>
            <a:spLocks noChangeArrowheads="1"/>
          </p:cNvSpPr>
          <p:nvPr/>
        </p:nvSpPr>
        <p:spPr bwMode="auto">
          <a:xfrm>
            <a:off x="4746625" y="2403475"/>
            <a:ext cx="1274763" cy="2889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rgbClr val="000066"/>
                </a:solidFill>
              </a:rPr>
              <a:t>W = W + </a:t>
            </a:r>
            <a:r>
              <a:rPr lang="en-US" sz="1200" b="1" dirty="0" smtClean="0">
                <a:solidFill>
                  <a:srgbClr val="000066"/>
                </a:solidFill>
              </a:rPr>
              <a:t>4</a:t>
            </a:r>
            <a:endParaRPr lang="en-US" sz="1200" b="1" dirty="0">
              <a:solidFill>
                <a:srgbClr val="000066"/>
              </a:solidFill>
            </a:endParaRPr>
          </a:p>
        </p:txBody>
      </p:sp>
      <p:sp>
        <p:nvSpPr>
          <p:cNvPr id="17456" name="Rectangle 74"/>
          <p:cNvSpPr>
            <a:spLocks noChangeArrowheads="1"/>
          </p:cNvSpPr>
          <p:nvPr/>
        </p:nvSpPr>
        <p:spPr bwMode="auto">
          <a:xfrm>
            <a:off x="4765675" y="3662363"/>
            <a:ext cx="1274763" cy="2889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rgbClr val="000066"/>
                </a:solidFill>
              </a:rPr>
              <a:t>W = W + </a:t>
            </a:r>
            <a:r>
              <a:rPr lang="en-US" sz="1200" b="1" dirty="0" smtClean="0">
                <a:solidFill>
                  <a:srgbClr val="000066"/>
                </a:solidFill>
              </a:rPr>
              <a:t>4</a:t>
            </a:r>
            <a:endParaRPr lang="en-US" sz="1200" b="1" dirty="0">
              <a:solidFill>
                <a:srgbClr val="000066"/>
              </a:solidFill>
            </a:endParaRPr>
          </a:p>
        </p:txBody>
      </p:sp>
      <p:sp>
        <p:nvSpPr>
          <p:cNvPr id="17457" name="Line 75"/>
          <p:cNvSpPr>
            <a:spLocks noChangeShapeType="1"/>
          </p:cNvSpPr>
          <p:nvPr/>
        </p:nvSpPr>
        <p:spPr bwMode="auto">
          <a:xfrm>
            <a:off x="5294313" y="854075"/>
            <a:ext cx="0" cy="204788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Line 76"/>
          <p:cNvSpPr>
            <a:spLocks noChangeShapeType="1"/>
          </p:cNvSpPr>
          <p:nvPr/>
        </p:nvSpPr>
        <p:spPr bwMode="auto">
          <a:xfrm>
            <a:off x="5305425" y="1358900"/>
            <a:ext cx="12700" cy="2778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9" name="Line 77"/>
          <p:cNvSpPr>
            <a:spLocks noChangeShapeType="1"/>
          </p:cNvSpPr>
          <p:nvPr/>
        </p:nvSpPr>
        <p:spPr bwMode="auto">
          <a:xfrm>
            <a:off x="5294313" y="2178050"/>
            <a:ext cx="0" cy="2159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Line 78"/>
          <p:cNvSpPr>
            <a:spLocks noChangeShapeType="1"/>
          </p:cNvSpPr>
          <p:nvPr/>
        </p:nvSpPr>
        <p:spPr bwMode="auto">
          <a:xfrm>
            <a:off x="5305425" y="2671763"/>
            <a:ext cx="0" cy="239712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1" name="Line 79"/>
          <p:cNvSpPr>
            <a:spLocks noChangeShapeType="1"/>
          </p:cNvSpPr>
          <p:nvPr/>
        </p:nvSpPr>
        <p:spPr bwMode="auto">
          <a:xfrm>
            <a:off x="5318125" y="3405188"/>
            <a:ext cx="0" cy="252412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2" name="Line 80"/>
          <p:cNvSpPr>
            <a:spLocks noChangeShapeType="1"/>
          </p:cNvSpPr>
          <p:nvPr/>
        </p:nvSpPr>
        <p:spPr bwMode="auto">
          <a:xfrm>
            <a:off x="5341938" y="3946525"/>
            <a:ext cx="0" cy="27622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81"/>
          <p:cNvSpPr>
            <a:spLocks noChangeShapeType="1"/>
          </p:cNvSpPr>
          <p:nvPr/>
        </p:nvSpPr>
        <p:spPr bwMode="auto">
          <a:xfrm>
            <a:off x="4703763" y="180975"/>
            <a:ext cx="5905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Line 82"/>
          <p:cNvSpPr>
            <a:spLocks noChangeShapeType="1"/>
          </p:cNvSpPr>
          <p:nvPr/>
        </p:nvSpPr>
        <p:spPr bwMode="auto">
          <a:xfrm>
            <a:off x="5294313" y="168275"/>
            <a:ext cx="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5" name="Line 83"/>
          <p:cNvSpPr>
            <a:spLocks noChangeShapeType="1"/>
          </p:cNvSpPr>
          <p:nvPr/>
        </p:nvSpPr>
        <p:spPr bwMode="auto">
          <a:xfrm>
            <a:off x="4703763" y="180975"/>
            <a:ext cx="59055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6" name="Line 84"/>
          <p:cNvSpPr>
            <a:spLocks noChangeShapeType="1"/>
          </p:cNvSpPr>
          <p:nvPr/>
        </p:nvSpPr>
        <p:spPr bwMode="auto">
          <a:xfrm>
            <a:off x="5294313" y="168275"/>
            <a:ext cx="0" cy="252413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Thank You</a:t>
            </a: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4114800"/>
            <a:ext cx="297180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Done by</a:t>
            </a:r>
          </a:p>
          <a:p>
            <a:r>
              <a:rPr lang="en-IN" sz="2000" dirty="0" smtClean="0"/>
              <a:t>Jagadeesh(14052)</a:t>
            </a:r>
          </a:p>
          <a:p>
            <a:r>
              <a:rPr lang="en-IN" sz="2000" dirty="0" smtClean="0"/>
              <a:t>Sai Kaushik(14059)</a:t>
            </a:r>
          </a:p>
          <a:p>
            <a:r>
              <a:rPr lang="en-IN" sz="2000" dirty="0" err="1" smtClean="0"/>
              <a:t>H.Chaithanya</a:t>
            </a:r>
            <a:r>
              <a:rPr lang="en-IN" sz="2000" dirty="0" smtClean="0"/>
              <a:t>(14028)</a:t>
            </a:r>
          </a:p>
          <a:p>
            <a:r>
              <a:rPr lang="en-IN" sz="2000" dirty="0" err="1" smtClean="0"/>
              <a:t>Mrudula</a:t>
            </a:r>
            <a:r>
              <a:rPr lang="en-IN" sz="2000" dirty="0" smtClean="0"/>
              <a:t> (14010)</a:t>
            </a:r>
          </a:p>
          <a:p>
            <a:r>
              <a:rPr lang="en-IN" sz="2000" dirty="0" err="1" smtClean="0"/>
              <a:t>Anand.S</a:t>
            </a:r>
            <a:r>
              <a:rPr lang="en-IN" sz="2000" smtClean="0"/>
              <a:t>(14009)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4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PIC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PIC</a:t>
            </a:r>
            <a:r>
              <a:rPr lang="en-US" dirty="0"/>
              <a:t> is a family of </a:t>
            </a:r>
            <a:r>
              <a:rPr lang="en-US" dirty="0" smtClean="0"/>
              <a:t>modified</a:t>
            </a:r>
            <a:r>
              <a:rPr lang="en-US" dirty="0"/>
              <a:t> </a:t>
            </a:r>
            <a:r>
              <a:rPr lang="en-US" dirty="0" smtClean="0"/>
              <a:t>Harvard architecture </a:t>
            </a:r>
            <a:r>
              <a:rPr lang="en-US" dirty="0"/>
              <a:t>microcontrollers made by </a:t>
            </a:r>
            <a:r>
              <a:rPr lang="en-US" dirty="0" smtClean="0"/>
              <a:t>Microchip Technology</a:t>
            </a:r>
            <a:r>
              <a:rPr lang="en-US" dirty="0"/>
              <a:t>, derived from the </a:t>
            </a:r>
            <a:r>
              <a:rPr lang="en-US" dirty="0" smtClean="0"/>
              <a:t>PIC1650 </a:t>
            </a:r>
            <a:r>
              <a:rPr lang="en-US" dirty="0"/>
              <a:t>originally developed by General Instrument's Microelectronics Division.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PIC initially referred to </a:t>
            </a:r>
            <a:r>
              <a:rPr lang="en-US" i="1" dirty="0"/>
              <a:t>Peripheral Interface Controller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All current models use Flash memory for program storage, and newer models allow the PIC to reprogram itself</a:t>
            </a:r>
            <a:r>
              <a:rPr lang="en-US" dirty="0" smtClean="0"/>
              <a:t>.</a:t>
            </a:r>
          </a:p>
          <a:p>
            <a:r>
              <a:rPr lang="en-US" dirty="0"/>
              <a:t>Data memory is 8-bit, 16-bit and in latest models, 32-bit </a:t>
            </a:r>
            <a:r>
              <a:rPr lang="en-US" dirty="0" smtClean="0"/>
              <a:t>wide.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848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57600" y="3429000"/>
            <a:ext cx="9144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657600" y="2438400"/>
            <a:ext cx="9144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791200" y="3276600"/>
            <a:ext cx="6858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715000" y="2486332"/>
            <a:ext cx="152400" cy="742335"/>
          </a:xfrm>
          <a:prstGeom prst="rect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7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Keypad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 Keypad is a very useful and user friendly when we want to design certain applications like Calculator, Telephone etc. Matrix Keypad is made by arranging push button switches in rows and columns</a:t>
            </a:r>
            <a:r>
              <a:rPr lang="en-US" dirty="0" smtClean="0"/>
              <a:t>.</a:t>
            </a:r>
          </a:p>
          <a:p>
            <a:r>
              <a:rPr lang="en-US" dirty="0"/>
              <a:t>if you want to interface a 4*4 (16 keys) matrix keypad with a microcontroller.  In the straight forward way, you will need 16 pins of a microcontroller for that, but by using a simple technique we can reduce it to 8 pins.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Schematic Diagram of 4*4 matrix keypad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" b="9292"/>
          <a:stretch>
            <a:fillRect/>
          </a:stretch>
        </p:blipFill>
        <p:spPr>
          <a:xfrm>
            <a:off x="609599" y="609600"/>
            <a:ext cx="6347714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4x4 Key Pad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In this particular example there are 16 switches </a:t>
            </a:r>
          </a:p>
          <a:p>
            <a:r>
              <a:rPr lang="en-US" dirty="0" smtClean="0">
                <a:latin typeface="+mj-lt"/>
              </a:rPr>
              <a:t>Rather than use up all these scarce I/O pins it is hardware efficient to connect these switches in the form of a 4</a:t>
            </a:r>
            <a:r>
              <a:rPr lang="en-US" i="1" dirty="0" smtClean="0">
                <a:latin typeface="+mj-lt"/>
              </a:rPr>
              <a:t>×4</a:t>
            </a:r>
            <a:r>
              <a:rPr lang="en-US" dirty="0" smtClean="0">
                <a:latin typeface="+mj-lt"/>
              </a:rPr>
              <a:t> matrix</a:t>
            </a:r>
          </a:p>
          <a:p>
            <a:r>
              <a:rPr lang="en-US" dirty="0" smtClean="0">
                <a:latin typeface="+mj-lt"/>
              </a:rPr>
              <a:t>Without matrix – 16 I/O pins are required </a:t>
            </a:r>
          </a:p>
          <a:p>
            <a:r>
              <a:rPr lang="en-US" dirty="0" smtClean="0">
                <a:latin typeface="+mj-lt"/>
              </a:rPr>
              <a:t>With matrix, total I/O pin count is 8. </a:t>
            </a:r>
          </a:p>
          <a:p>
            <a:r>
              <a:rPr lang="en-US" dirty="0" smtClean="0">
                <a:latin typeface="+mj-lt"/>
              </a:rPr>
              <a:t>Larger keypads show an even greater efficiency gain, with a 64-contact 8 </a:t>
            </a:r>
            <a:r>
              <a:rPr lang="en-US" i="1" dirty="0" smtClean="0">
                <a:latin typeface="+mj-lt"/>
              </a:rPr>
              <a:t>× </a:t>
            </a:r>
            <a:r>
              <a:rPr lang="en-US" dirty="0" smtClean="0">
                <a:latin typeface="+mj-lt"/>
              </a:rPr>
              <a:t>8 keyboard needing only 16 I/O pins.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IN" dirty="0"/>
              <a:t>7 – Segment Display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772399" cy="5006975"/>
          </a:xfrm>
        </p:spPr>
        <p:txBody>
          <a:bodyPr>
            <a:normAutofit/>
          </a:bodyPr>
          <a:lstStyle/>
          <a:p>
            <a:pPr lvl="1" indent="-457200" algn="l">
              <a:buFont typeface="Arial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 A </a:t>
            </a:r>
            <a:r>
              <a:rPr lang="en-IN" sz="3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seven segment display</a:t>
            </a: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 is the most basic electronic display device that can display digits from </a:t>
            </a:r>
            <a:r>
              <a:rPr lang="en-IN" sz="3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0-F.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We </a:t>
            </a: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find wide application in devices that display numeric information like digital clocks, radio, microwave ovens, electronic meters etc. </a:t>
            </a:r>
            <a:endParaRPr lang="en-IN" sz="3000" dirty="0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r>
              <a:rPr lang="en-IN" dirty="0"/>
              <a:t> </a:t>
            </a:r>
          </a:p>
          <a:p>
            <a:pPr lvl="1" indent="-457200">
              <a:buFont typeface="Arial" pitchFamily="34" charset="0"/>
              <a:buChar char="•"/>
            </a:pPr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2" descr="7-segment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08" y="4883149"/>
            <a:ext cx="1025581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8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4876800"/>
          </a:xfrm>
        </p:spPr>
        <p:txBody>
          <a:bodyPr>
            <a:normAutofit lnSpcReduction="10000"/>
          </a:bodyPr>
          <a:lstStyle/>
          <a:p>
            <a:pPr lvl="1" indent="-457200" algn="l">
              <a:buFont typeface="Arial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The most common configuration has an array of eight LEDs arranged in a special pattern to display these digits. 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They are laid out as a squared-off figure ‘8’. 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LED is assigned a name from 'a' to 'h' and is identified by its name. 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IN" sz="30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Seven LEDs 'a' to 'g' are used to display the numerals while eighth LED 'h' is used to display the dot/decimal.</a:t>
            </a:r>
          </a:p>
        </p:txBody>
      </p:sp>
    </p:spTree>
    <p:extLst>
      <p:ext uri="{BB962C8B-B14F-4D97-AF65-F5344CB8AC3E}">
        <p14:creationId xmlns:p14="http://schemas.microsoft.com/office/powerpoint/2010/main" val="3079059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734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 Antiqua</vt:lpstr>
      <vt:lpstr>Trebuchet MS</vt:lpstr>
      <vt:lpstr>Wingdings 3</vt:lpstr>
      <vt:lpstr>Facet</vt:lpstr>
      <vt:lpstr>Interfacing Matrix Keypad with PIC Microcontroller</vt:lpstr>
      <vt:lpstr>PIC MICROCONTROLLER</vt:lpstr>
      <vt:lpstr>PowerPoint Presentation</vt:lpstr>
      <vt:lpstr>PowerPoint Presentation</vt:lpstr>
      <vt:lpstr>Matrix Keypad</vt:lpstr>
      <vt:lpstr>Schematic Diagram of 4*4 matrix keypad</vt:lpstr>
      <vt:lpstr>4x4 Key Pad</vt:lpstr>
      <vt:lpstr>7 – Segment Display</vt:lpstr>
      <vt:lpstr>PowerPoint Presentation</vt:lpstr>
      <vt:lpstr>PowerPoint Presentation</vt:lpstr>
      <vt:lpstr>PowerPoint Presentation</vt:lpstr>
      <vt:lpstr>Working of 4x4 Key Pad</vt:lpstr>
      <vt:lpstr>Continued…</vt:lpstr>
      <vt:lpstr>Algorithm For Scanning A Key</vt:lpstr>
      <vt:lpstr>Continued…</vt:lpstr>
      <vt:lpstr>Continued…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Matrix Keypad with PIC Microcontroller</dc:title>
  <dc:creator>user</dc:creator>
  <cp:lastModifiedBy>HP</cp:lastModifiedBy>
  <cp:revision>15</cp:revision>
  <dcterms:created xsi:type="dcterms:W3CDTF">2016-05-01T06:17:32Z</dcterms:created>
  <dcterms:modified xsi:type="dcterms:W3CDTF">2019-03-03T19:05:22Z</dcterms:modified>
</cp:coreProperties>
</file>