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9" r:id="rId4"/>
    <p:sldId id="264" r:id="rId5"/>
    <p:sldId id="265" r:id="rId6"/>
    <p:sldId id="271" r:id="rId7"/>
    <p:sldId id="263" r:id="rId8"/>
    <p:sldId id="267" r:id="rId9"/>
    <p:sldId id="272" r:id="rId10"/>
    <p:sldId id="266" r:id="rId11"/>
    <p:sldId id="268" r:id="rId12"/>
    <p:sldId id="270" r:id="rId13"/>
    <p:sldId id="269" r:id="rId14"/>
    <p:sldId id="273" r:id="rId1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8A1E9B-71CC-7EC8-9157-33131B7CB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65D3A09-FA60-A73E-3661-022D9D1C0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855E294-EB39-7AAE-EA4C-D8BE554C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525A799-861C-DC93-4751-A2F0E8FE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1F30E0C-F584-072B-C60F-92EBEDE9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155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6A9C83-91AC-99F4-0FAA-84EE67FB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0C0E7DC-C912-3DE0-CF11-743156A47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0FA81AC-2045-72BC-B378-DBDD5CB5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9113859-6AA4-EB55-1581-6C8D8FE6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E5B93E8-F3B9-F264-9A63-9983C823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75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4F0F33C-7ED0-A5BD-ADA1-D6E038BDB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8F21837-9C26-3238-FBA2-DA578D829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D71A6C9-FBDC-8C63-A462-C26834C9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CEC2D90-21BE-97A9-1358-9CA26206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29847E5-BF0D-8003-08E3-5423A228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171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28F1D2-2D00-FD2F-ABC8-B1C03D65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45D5D36-97DB-598A-2FCB-3172AD3F1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C9EFF82-1CAC-C078-747C-D554D6EB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2DF2332-4B81-D821-6926-B14C15C9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4CD5E59-9A07-698D-08CF-DF816849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69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3A7102-A21F-0E5F-7F17-4C2A34ED1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BD46B85-4BB0-D7B4-E92A-509290486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64B3B97-90E1-6884-A3A0-276EE9CA6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6154FAE-37B8-DF8C-ABB4-BEB17DCA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DD7705-5ECD-C1D5-DBEB-E83F4310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260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8ABA91-02CF-9112-3AED-D6FDBA22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FB82D87-5828-44A0-8D63-B27CC846B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EC93F90-170D-3DF4-9FF8-397FAE803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501AAE8-5AB0-8661-EB0A-66BC4424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2E61A17-E35C-7A27-752E-BA2DAE91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521A9E0-E98C-D732-68E9-1B8D7579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937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0C07C6-B049-5D00-6D08-357AC4625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E12B3BB-62A1-FE56-FAAF-467D07536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BEEFF37-11E6-200E-1373-EE0EF02C4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0218161-A9E4-0B22-6952-CF7487BFE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9F86D0DD-73EB-19CD-BFC8-489A6444E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BD6C4A99-E88E-1D88-2AAA-801FCBD4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C96027B-2DFC-A415-F0D4-712489B3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3B58818-72FA-5505-7D4D-C1E00C92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182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FC6779-75FA-D41C-B87B-0D1046FE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07288FC-9411-9E9A-0192-E931672C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D520958-82E1-33CA-63CE-6010E4B3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586FEA0-9E12-8547-A1A8-2AC55109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639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FB0D3AB-6858-D7F0-334C-073FAFA7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E0E3FB2-2089-CF13-4D29-B63775F6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7F68BD3-17AF-13C3-6DF3-CA6E4D04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508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CD9A07-8481-1E79-6216-F87D1BC7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5B63A7-1636-55B0-0C66-889BAC449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54E574E-7A8F-BEB4-35E5-C5F2AB19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2292C7F-39AD-9B7A-354C-5714D346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7365E74-8048-A28D-5FED-3C7BCCAC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1F1D868-81AC-96B0-B334-1E3A53F0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897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57F940-2F46-4332-E9B9-CE67488A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E0F559D-5628-B1C6-A148-BEE2FE279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73E966F-030D-FA99-B2F2-55D15E5C9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3CE93CC-0089-8B39-5880-C34AE564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820585B-C339-7E94-D995-B2FFAF7F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090E275-FFC2-BD35-FCA9-0BAACA2B8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44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1AF6E5E-97B3-A4BD-7ED4-96BF5BF7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CDBDE4F-4659-964E-2323-5023FD73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F033B29-39E4-910B-211B-088F7CA46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AF07C53-898F-162A-3010-0405F3A01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4177596-941D-BC8D-2134-F816A36D3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127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.com/en/evaluation-tools/stm32f3discovery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st.com/en/microcontrollers-microprocessors/stm32f303vc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me.cz/v/1509273/modul-h-mustek-s-l9110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me.cz/v/1500872/dc-motor-typ-130-3-6v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dafruit.com/product/71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gme.cz/v/1509083/4x-ir-detekcni-cidla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.com/resource/en/datasheet/stm32f303vc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22E579B1-E792-4D04-82AF-FBB2463C0040}"/>
              </a:ext>
            </a:extLst>
          </p:cNvPr>
          <p:cNvSpPr/>
          <p:nvPr/>
        </p:nvSpPr>
        <p:spPr>
          <a:xfrm>
            <a:off x="1589029" y="1200560"/>
            <a:ext cx="9013942" cy="144655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440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Semestrální práce </a:t>
            </a:r>
          </a:p>
          <a:p>
            <a:pPr algn="ctr"/>
            <a:r>
              <a:rPr lang="cs-CZ" sz="440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Vestavěné Mikroprocesorové Systémy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482E098-58EF-4DE5-83DC-EDD5F6BD36C9}"/>
              </a:ext>
            </a:extLst>
          </p:cNvPr>
          <p:cNvSpPr/>
          <p:nvPr/>
        </p:nvSpPr>
        <p:spPr>
          <a:xfrm>
            <a:off x="75349" y="3975615"/>
            <a:ext cx="12116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540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Ovládání otáček motoru potenciometrem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280A52E3-DF4F-4E78-A306-2D11F3AAE083}"/>
              </a:ext>
            </a:extLst>
          </p:cNvPr>
          <p:cNvSpPr/>
          <p:nvPr/>
        </p:nvSpPr>
        <p:spPr>
          <a:xfrm>
            <a:off x="9109071" y="173938"/>
            <a:ext cx="266066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2000" b="1" cap="none" spc="50" dirty="0">
                <a:ln w="0"/>
                <a:solidFill>
                  <a:srgbClr val="92D05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Martin Novák TF-NIRT</a:t>
            </a:r>
          </a:p>
        </p:txBody>
      </p:sp>
    </p:spTree>
    <p:extLst>
      <p:ext uri="{BB962C8B-B14F-4D97-AF65-F5344CB8AC3E}">
        <p14:creationId xmlns:p14="http://schemas.microsoft.com/office/powerpoint/2010/main" val="3192058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85729C03-EC6F-4C4D-94CA-25A0D5634029}"/>
              </a:ext>
            </a:extLst>
          </p:cNvPr>
          <p:cNvSpPr/>
          <p:nvPr/>
        </p:nvSpPr>
        <p:spPr>
          <a:xfrm>
            <a:off x="3476670" y="2644170"/>
            <a:ext cx="523867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cs-CZ" sz="96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Nastavení</a:t>
            </a:r>
          </a:p>
        </p:txBody>
      </p:sp>
    </p:spTree>
    <p:extLst>
      <p:ext uri="{BB962C8B-B14F-4D97-AF65-F5344CB8AC3E}">
        <p14:creationId xmlns:p14="http://schemas.microsoft.com/office/powerpoint/2010/main" val="1060748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DB6A57E6-7E9A-28B0-FB55-F0A0056EC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3" y="1118865"/>
            <a:ext cx="10736173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5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A24D40CE-D64D-915F-28B9-A0ACB4E10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760" y="39255"/>
            <a:ext cx="4696480" cy="85737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67523BE1-8881-D71D-6D0D-60E259F1E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67" y="1669613"/>
            <a:ext cx="5563376" cy="2114845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EFFCB680-36A8-EE16-0391-832DCB1ABFC7}"/>
              </a:ext>
            </a:extLst>
          </p:cNvPr>
          <p:cNvSpPr/>
          <p:nvPr/>
        </p:nvSpPr>
        <p:spPr>
          <a:xfrm>
            <a:off x="737367" y="4377542"/>
            <a:ext cx="47769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Repetition</a:t>
            </a:r>
            <a:r>
              <a:rPr lang="cs-CZ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(RCR) = dělička výstupních pulsů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2BC352BE-EC6E-3E81-6C19-ADE96696B4D2}"/>
              </a:ext>
            </a:extLst>
          </p:cNvPr>
          <p:cNvSpPr/>
          <p:nvPr/>
        </p:nvSpPr>
        <p:spPr>
          <a:xfrm>
            <a:off x="737367" y="5867543"/>
            <a:ext cx="46504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TIM17 period (ARR) updatována v průběhu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D7991DBD-FB22-2E62-F846-AA8BE5047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836" y="1738738"/>
            <a:ext cx="5515745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70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85729C03-EC6F-4C4D-94CA-25A0D5634029}"/>
              </a:ext>
            </a:extLst>
          </p:cNvPr>
          <p:cNvSpPr/>
          <p:nvPr/>
        </p:nvSpPr>
        <p:spPr>
          <a:xfrm>
            <a:off x="5064121" y="2644170"/>
            <a:ext cx="206377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cs-CZ" sz="96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kód</a:t>
            </a:r>
          </a:p>
        </p:txBody>
      </p:sp>
    </p:spTree>
    <p:extLst>
      <p:ext uri="{BB962C8B-B14F-4D97-AF65-F5344CB8AC3E}">
        <p14:creationId xmlns:p14="http://schemas.microsoft.com/office/powerpoint/2010/main" val="2376423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14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85729C03-EC6F-4C4D-94CA-25A0D5634029}"/>
              </a:ext>
            </a:extLst>
          </p:cNvPr>
          <p:cNvSpPr/>
          <p:nvPr/>
        </p:nvSpPr>
        <p:spPr>
          <a:xfrm>
            <a:off x="2076793" y="2644170"/>
            <a:ext cx="803841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cs-CZ" sz="96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Použité obvody</a:t>
            </a:r>
          </a:p>
        </p:txBody>
      </p:sp>
    </p:spTree>
    <p:extLst>
      <p:ext uri="{BB962C8B-B14F-4D97-AF65-F5344CB8AC3E}">
        <p14:creationId xmlns:p14="http://schemas.microsoft.com/office/powerpoint/2010/main" val="390213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STM32F3DISCOVERY Stmicroelectronics, Evaluation Kit, For STM32F303VCT6 MCU,  3-Axis Gyro | Farnell">
            <a:extLst>
              <a:ext uri="{FF2B5EF4-FFF2-40B4-BE49-F238E27FC236}">
                <a16:creationId xmlns:a16="http://schemas.microsoft.com/office/drawing/2014/main" id="{ED0A8A89-2AFF-4A75-ABC1-2FFEEDC63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86" y="9141"/>
            <a:ext cx="2175030" cy="303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ulka 2">
            <a:extLst>
              <a:ext uri="{FF2B5EF4-FFF2-40B4-BE49-F238E27FC236}">
                <a16:creationId xmlns:a16="http://schemas.microsoft.com/office/drawing/2014/main" id="{5351B110-5B5C-4252-9A12-2D0F31E14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438246"/>
              </p:ext>
            </p:extLst>
          </p:nvPr>
        </p:nvGraphicFramePr>
        <p:xfrm>
          <a:off x="2813237" y="1880807"/>
          <a:ext cx="600741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418">
                  <a:extLst>
                    <a:ext uri="{9D8B030D-6E8A-4147-A177-3AD203B41FA5}">
                      <a16:colId xmlns:a16="http://schemas.microsoft.com/office/drawing/2014/main" val="40581592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1578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architektura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ARM </a:t>
                      </a:r>
                      <a:r>
                        <a:rPr lang="cs-CZ" dirty="0" err="1"/>
                        <a:t>Cortex</a:t>
                      </a:r>
                      <a:r>
                        <a:rPr lang="cs-CZ" dirty="0"/>
                        <a:t> M4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174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Digitálních 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66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ADC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4x 6/8/10/12b 39CH 0-3,6V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8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2x 12b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82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frekvence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72MHz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9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flash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256kB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7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48kB s HW paritou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12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User 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74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senzory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3D akcelerometr, gyroskop, magnetometr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57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Cena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15,75 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917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336D8F30-9574-4262-B663-EC2C3D686997}"/>
              </a:ext>
            </a:extLst>
          </p:cNvPr>
          <p:cNvSpPr/>
          <p:nvPr/>
        </p:nvSpPr>
        <p:spPr>
          <a:xfrm>
            <a:off x="4004920" y="126481"/>
            <a:ext cx="551381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5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STM32F3Discovery</a:t>
            </a:r>
          </a:p>
          <a:p>
            <a:pPr algn="ctr"/>
            <a:r>
              <a:rPr lang="cs-CZ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(STM32F303VC)</a:t>
            </a:r>
            <a:endParaRPr lang="cs-CZ" sz="5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A46CFE1-E57E-4792-A2C2-893B22AA6DE5}"/>
              </a:ext>
            </a:extLst>
          </p:cNvPr>
          <p:cNvSpPr txBox="1"/>
          <p:nvPr/>
        </p:nvSpPr>
        <p:spPr>
          <a:xfrm>
            <a:off x="1994516" y="5715772"/>
            <a:ext cx="8202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STM32F3DISCOVERY - Discovery kit with STM32F303VC MCU - STMicroelectronics</a:t>
            </a:r>
            <a:endParaRPr lang="cs-CZ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23029FD0-30A6-498C-9C18-B0661B278855}"/>
              </a:ext>
            </a:extLst>
          </p:cNvPr>
          <p:cNvSpPr txBox="1"/>
          <p:nvPr/>
        </p:nvSpPr>
        <p:spPr>
          <a:xfrm>
            <a:off x="720574" y="6211669"/>
            <a:ext cx="110068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>
                <a:hlinkClick r:id="rId4"/>
              </a:rPr>
              <a:t>STM32F303VC - Mainstream </a:t>
            </a:r>
            <a:r>
              <a:rPr lang="cs-CZ" dirty="0" err="1">
                <a:hlinkClick r:id="rId4"/>
              </a:rPr>
              <a:t>Mixed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signals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MCUs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Arm</a:t>
            </a:r>
            <a:r>
              <a:rPr lang="cs-CZ" dirty="0">
                <a:hlinkClick r:id="rId4"/>
              </a:rPr>
              <a:t> Cortex-M4 </a:t>
            </a:r>
            <a:r>
              <a:rPr lang="cs-CZ" dirty="0" err="1">
                <a:hlinkClick r:id="rId4"/>
              </a:rPr>
              <a:t>core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with</a:t>
            </a:r>
            <a:r>
              <a:rPr lang="cs-CZ" dirty="0">
                <a:hlinkClick r:id="rId4"/>
              </a:rPr>
              <a:t> DSP and FPU, 256 </a:t>
            </a:r>
            <a:r>
              <a:rPr lang="cs-CZ" dirty="0" err="1">
                <a:hlinkClick r:id="rId4"/>
              </a:rPr>
              <a:t>Kbytes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of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Flash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memory</a:t>
            </a:r>
            <a:r>
              <a:rPr lang="cs-CZ" dirty="0">
                <a:hlinkClick r:id="rId4"/>
              </a:rPr>
              <a:t>, 72 MHz CPU, MPU, CCM, 12-bit ADC 5 MSPS, PGA, </a:t>
            </a:r>
            <a:r>
              <a:rPr lang="cs-CZ" dirty="0" err="1">
                <a:hlinkClick r:id="rId4"/>
              </a:rPr>
              <a:t>comparators</a:t>
            </a:r>
            <a:r>
              <a:rPr lang="cs-CZ" dirty="0">
                <a:hlinkClick r:id="rId4"/>
              </a:rPr>
              <a:t> - </a:t>
            </a:r>
            <a:r>
              <a:rPr lang="cs-CZ" dirty="0" err="1">
                <a:hlinkClick r:id="rId4"/>
              </a:rPr>
              <a:t>STMicroelectronics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6995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2835795A-5212-2CEC-CA0A-71FAAACFA3D8}"/>
              </a:ext>
            </a:extLst>
          </p:cNvPr>
          <p:cNvSpPr txBox="1"/>
          <p:nvPr/>
        </p:nvSpPr>
        <p:spPr>
          <a:xfrm>
            <a:off x="747386" y="6488668"/>
            <a:ext cx="10697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>
                <a:hlinkClick r:id="rId2"/>
              </a:rPr>
              <a:t>GM </a:t>
            </a:r>
            <a:r>
              <a:rPr lang="cs-CZ" dirty="0" err="1">
                <a:hlinkClick r:id="rId2"/>
              </a:rPr>
              <a:t>electronic</a:t>
            </a:r>
            <a:r>
              <a:rPr lang="cs-CZ" dirty="0">
                <a:hlinkClick r:id="rId2"/>
              </a:rPr>
              <a:t> | elektronické součástky, komponenty - Modul H-můstek s L9110S</a:t>
            </a:r>
            <a:endParaRPr lang="cs-CZ" dirty="0"/>
          </a:p>
        </p:txBody>
      </p:sp>
      <p:pic>
        <p:nvPicPr>
          <p:cNvPr id="1026" name="Picture 2" descr="Modul H-můstek s L9110S ">
            <a:extLst>
              <a:ext uri="{FF2B5EF4-FFF2-40B4-BE49-F238E27FC236}">
                <a16:creationId xmlns:a16="http://schemas.microsoft.com/office/drawing/2014/main" id="{3C82C700-36D3-F3EC-F321-17B643B3A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085"/>
            <a:ext cx="3761983" cy="376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6B834AA3-6803-23D7-4399-22BD693E90A4}"/>
              </a:ext>
            </a:extLst>
          </p:cNvPr>
          <p:cNvSpPr txBox="1"/>
          <p:nvPr/>
        </p:nvSpPr>
        <p:spPr>
          <a:xfrm>
            <a:off x="4038599" y="247482"/>
            <a:ext cx="76607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cs-CZ" sz="5400" b="1" i="0" dirty="0">
                <a:solidFill>
                  <a:srgbClr val="00B0F0"/>
                </a:solidFill>
                <a:effectLst/>
              </a:rPr>
              <a:t>Modul H-můstek s L9110S</a:t>
            </a:r>
          </a:p>
        </p:txBody>
      </p:sp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9E3D061E-05CD-27D4-8632-FF4045E6E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304049"/>
              </p:ext>
            </p:extLst>
          </p:nvPr>
        </p:nvGraphicFramePr>
        <p:xfrm>
          <a:off x="4875409" y="2561388"/>
          <a:ext cx="43687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4218">
                  <a:extLst>
                    <a:ext uri="{9D8B030D-6E8A-4147-A177-3AD203B41FA5}">
                      <a16:colId xmlns:a16="http://schemas.microsoft.com/office/drawing/2014/main" val="3668697880"/>
                    </a:ext>
                  </a:extLst>
                </a:gridCol>
                <a:gridCol w="2204581">
                  <a:extLst>
                    <a:ext uri="{9D8B030D-6E8A-4147-A177-3AD203B41FA5}">
                      <a16:colId xmlns:a16="http://schemas.microsoft.com/office/drawing/2014/main" val="2743301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čip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L9110S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2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napětí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2,5-12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37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max. proud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800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06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kanálů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690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cena (GME.cz)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35 Kč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75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30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6B834AA3-6803-23D7-4399-22BD693E90A4}"/>
              </a:ext>
            </a:extLst>
          </p:cNvPr>
          <p:cNvSpPr txBox="1"/>
          <p:nvPr/>
        </p:nvSpPr>
        <p:spPr>
          <a:xfrm>
            <a:off x="4038599" y="247482"/>
            <a:ext cx="76607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cs-CZ" sz="5400" b="1" i="0" dirty="0">
                <a:solidFill>
                  <a:srgbClr val="00B0F0"/>
                </a:solidFill>
                <a:effectLst/>
              </a:rPr>
              <a:t>DC motor typ 130</a:t>
            </a:r>
          </a:p>
        </p:txBody>
      </p:sp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9E3D061E-05CD-27D4-8632-FF4045E6E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942196"/>
              </p:ext>
            </p:extLst>
          </p:nvPr>
        </p:nvGraphicFramePr>
        <p:xfrm>
          <a:off x="4875409" y="2561388"/>
          <a:ext cx="43687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4218">
                  <a:extLst>
                    <a:ext uri="{9D8B030D-6E8A-4147-A177-3AD203B41FA5}">
                      <a16:colId xmlns:a16="http://schemas.microsoft.com/office/drawing/2014/main" val="3668697880"/>
                    </a:ext>
                  </a:extLst>
                </a:gridCol>
                <a:gridCol w="2204581">
                  <a:extLst>
                    <a:ext uri="{9D8B030D-6E8A-4147-A177-3AD203B41FA5}">
                      <a16:colId xmlns:a16="http://schemas.microsoft.com/office/drawing/2014/main" val="2743301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napětí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6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37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proud při zatížení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250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06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otáčky bez zátěže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9100 ±1800 RPM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28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otáčky se zátěží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4500 ±1500 RPM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690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cena (GME.cz)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39 Kč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75759"/>
                  </a:ext>
                </a:extLst>
              </a:tr>
            </a:tbl>
          </a:graphicData>
        </a:graphic>
      </p:graphicFrame>
      <p:pic>
        <p:nvPicPr>
          <p:cNvPr id="2" name="Picture 2" descr="DC motor typ 130 3-6V ">
            <a:extLst>
              <a:ext uri="{FF2B5EF4-FFF2-40B4-BE49-F238E27FC236}">
                <a16:creationId xmlns:a16="http://schemas.microsoft.com/office/drawing/2014/main" id="{73A91523-2C86-F83D-EB12-DC10033A6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36021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87D89517-D0DC-9866-1A44-6F159D3718DD}"/>
              </a:ext>
            </a:extLst>
          </p:cNvPr>
          <p:cNvSpPr txBox="1"/>
          <p:nvPr/>
        </p:nvSpPr>
        <p:spPr>
          <a:xfrm>
            <a:off x="471055" y="6128450"/>
            <a:ext cx="8478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>
                <a:hlinkClick r:id="rId3"/>
              </a:rPr>
              <a:t>GM </a:t>
            </a:r>
            <a:r>
              <a:rPr lang="cs-CZ" dirty="0" err="1">
                <a:hlinkClick r:id="rId3"/>
              </a:rPr>
              <a:t>electronic</a:t>
            </a:r>
            <a:r>
              <a:rPr lang="cs-CZ" dirty="0">
                <a:hlinkClick r:id="rId3"/>
              </a:rPr>
              <a:t> | elektronické součástky, komponenty - DC motor typ 130 3-6V</a:t>
            </a:r>
            <a:endParaRPr lang="cs-CZ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9EB207A3-966A-B6F1-7A61-8C20CA7FF8AD}"/>
              </a:ext>
            </a:extLst>
          </p:cNvPr>
          <p:cNvSpPr txBox="1"/>
          <p:nvPr/>
        </p:nvSpPr>
        <p:spPr>
          <a:xfrm>
            <a:off x="471055" y="6488668"/>
            <a:ext cx="10701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DC Toy / Hobby Motor - 130 Size : ID 711 : $1.95 : Adafruit Industries, Unique &amp; fun DIY electronics and kits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598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89938F68-83AE-8B7B-5019-962628CF3CA3}"/>
              </a:ext>
            </a:extLst>
          </p:cNvPr>
          <p:cNvSpPr txBox="1"/>
          <p:nvPr/>
        </p:nvSpPr>
        <p:spPr>
          <a:xfrm>
            <a:off x="1302326" y="6423999"/>
            <a:ext cx="7583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>
                <a:hlinkClick r:id="rId2"/>
              </a:rPr>
              <a:t>GM </a:t>
            </a:r>
            <a:r>
              <a:rPr lang="cs-CZ" dirty="0" err="1">
                <a:hlinkClick r:id="rId2"/>
              </a:rPr>
              <a:t>electronic</a:t>
            </a:r>
            <a:r>
              <a:rPr lang="cs-CZ" dirty="0">
                <a:hlinkClick r:id="rId2"/>
              </a:rPr>
              <a:t> | elektronické součástky, komponenty - 4x IR detekční čidla</a:t>
            </a:r>
            <a:endParaRPr lang="cs-CZ" dirty="0"/>
          </a:p>
        </p:txBody>
      </p:sp>
      <p:pic>
        <p:nvPicPr>
          <p:cNvPr id="1026" name="Picture 2" descr="4x IR detekční čidla ">
            <a:extLst>
              <a:ext uri="{FF2B5EF4-FFF2-40B4-BE49-F238E27FC236}">
                <a16:creationId xmlns:a16="http://schemas.microsoft.com/office/drawing/2014/main" id="{5D744A19-47E2-A582-3F2F-A1F17A0B5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10" y="275191"/>
            <a:ext cx="2050458" cy="205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68B402DE-9B71-275E-9163-1E027371C7D5}"/>
              </a:ext>
            </a:extLst>
          </p:cNvPr>
          <p:cNvSpPr txBox="1"/>
          <p:nvPr/>
        </p:nvSpPr>
        <p:spPr>
          <a:xfrm>
            <a:off x="3650672" y="275191"/>
            <a:ext cx="76607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cs-CZ" sz="5400" b="1" i="0" dirty="0">
                <a:solidFill>
                  <a:srgbClr val="00B0F0"/>
                </a:solidFill>
                <a:effectLst/>
              </a:rPr>
              <a:t>IR čidlo vzdálenosti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4971BBF0-5EF4-61CB-2375-31A66D80D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2989752"/>
            <a:ext cx="3362287" cy="2735774"/>
          </a:xfrm>
          <a:prstGeom prst="rect">
            <a:avLst/>
          </a:prstGeom>
        </p:spPr>
      </p:pic>
      <p:sp>
        <p:nvSpPr>
          <p:cNvPr id="9" name="Šipka: dolů 8">
            <a:extLst>
              <a:ext uri="{FF2B5EF4-FFF2-40B4-BE49-F238E27FC236}">
                <a16:creationId xmlns:a16="http://schemas.microsoft.com/office/drawing/2014/main" id="{9AC1FAF4-7D03-17B8-732A-E8B0983E7A04}"/>
              </a:ext>
            </a:extLst>
          </p:cNvPr>
          <p:cNvSpPr/>
          <p:nvPr/>
        </p:nvSpPr>
        <p:spPr>
          <a:xfrm>
            <a:off x="1154545" y="2152073"/>
            <a:ext cx="544946" cy="7573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3F6DDAEE-1748-1BD5-AE25-3750D805CCF0}"/>
              </a:ext>
            </a:extLst>
          </p:cNvPr>
          <p:cNvSpPr/>
          <p:nvPr/>
        </p:nvSpPr>
        <p:spPr>
          <a:xfrm>
            <a:off x="4346289" y="2617067"/>
            <a:ext cx="626947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Použito 1 čidlo z obvodu 4 detektorů</a:t>
            </a:r>
          </a:p>
        </p:txBody>
      </p:sp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1CA99355-BA1D-825C-D1A6-77819B2F9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996844"/>
              </p:ext>
            </p:extLst>
          </p:nvPr>
        </p:nvGraphicFramePr>
        <p:xfrm>
          <a:off x="5093853" y="3656159"/>
          <a:ext cx="43687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4218">
                  <a:extLst>
                    <a:ext uri="{9D8B030D-6E8A-4147-A177-3AD203B41FA5}">
                      <a16:colId xmlns:a16="http://schemas.microsoft.com/office/drawing/2014/main" val="3668697880"/>
                    </a:ext>
                  </a:extLst>
                </a:gridCol>
                <a:gridCol w="2204581">
                  <a:extLst>
                    <a:ext uri="{9D8B030D-6E8A-4147-A177-3AD203B41FA5}">
                      <a16:colId xmlns:a16="http://schemas.microsoft.com/office/drawing/2014/main" val="2743301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napětí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3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37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Detekční vzdálenost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0,1 – 60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06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cena (GME.cz)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75 Kč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75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80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85729C03-EC6F-4C4D-94CA-25A0D5634029}"/>
              </a:ext>
            </a:extLst>
          </p:cNvPr>
          <p:cNvSpPr/>
          <p:nvPr/>
        </p:nvSpPr>
        <p:spPr>
          <a:xfrm>
            <a:off x="4010337" y="2644170"/>
            <a:ext cx="417133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cs-CZ" sz="96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Schéma</a:t>
            </a:r>
          </a:p>
        </p:txBody>
      </p:sp>
    </p:spTree>
    <p:extLst>
      <p:ext uri="{BB962C8B-B14F-4D97-AF65-F5344CB8AC3E}">
        <p14:creationId xmlns:p14="http://schemas.microsoft.com/office/powerpoint/2010/main" val="2507415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F98E16E6-3150-81B0-8E69-71095CA8D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022"/>
            <a:ext cx="12192000" cy="4266902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08D776F1-BC57-9F25-A889-6604FFD63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24" y="4839854"/>
            <a:ext cx="1599513" cy="181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0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FA73CDD7-9FFA-9051-A20E-FB8C936C6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943" y="90021"/>
            <a:ext cx="5106113" cy="6677957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11D8FA70-D2CB-93A9-0503-988644C3FF8E}"/>
              </a:ext>
            </a:extLst>
          </p:cNvPr>
          <p:cNvSpPr txBox="1"/>
          <p:nvPr/>
        </p:nvSpPr>
        <p:spPr>
          <a:xfrm>
            <a:off x="0" y="4549676"/>
            <a:ext cx="25307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 err="1">
                <a:hlinkClick r:id="rId3"/>
              </a:rPr>
              <a:t>Datasheet</a:t>
            </a:r>
            <a:r>
              <a:rPr lang="cs-CZ" dirty="0">
                <a:hlinkClick r:id="rId3"/>
              </a:rPr>
              <a:t> - STM32F303xB STM32F303xC - </a:t>
            </a:r>
            <a:r>
              <a:rPr lang="cs-CZ" dirty="0" err="1">
                <a:hlinkClick r:id="rId3"/>
              </a:rPr>
              <a:t>Arm</a:t>
            </a:r>
            <a:r>
              <a:rPr lang="cs-CZ" dirty="0">
                <a:hlinkClick r:id="rId3"/>
              </a:rPr>
              <a:t>®-</a:t>
            </a:r>
            <a:r>
              <a:rPr lang="cs-CZ" dirty="0" err="1">
                <a:hlinkClick r:id="rId3"/>
              </a:rPr>
              <a:t>based</a:t>
            </a:r>
            <a:r>
              <a:rPr lang="cs-CZ" dirty="0">
                <a:hlinkClick r:id="rId3"/>
              </a:rPr>
              <a:t> </a:t>
            </a:r>
            <a:r>
              <a:rPr lang="cs-CZ" dirty="0" err="1">
                <a:hlinkClick r:id="rId3"/>
              </a:rPr>
              <a:t>Cortex</a:t>
            </a:r>
            <a:r>
              <a:rPr lang="cs-CZ" dirty="0">
                <a:hlinkClick r:id="rId3"/>
              </a:rPr>
              <a:t>®-M4 32b MCU+FPU, up to 256KB </a:t>
            </a:r>
            <a:r>
              <a:rPr lang="cs-CZ" dirty="0" err="1">
                <a:hlinkClick r:id="rId3"/>
              </a:rPr>
              <a:t>Flash</a:t>
            </a:r>
            <a:r>
              <a:rPr lang="cs-CZ" dirty="0">
                <a:hlinkClick r:id="rId3"/>
              </a:rPr>
              <a:t>+ 48KB SRAM, 4 </a:t>
            </a:r>
            <a:r>
              <a:rPr lang="cs-CZ" dirty="0" err="1">
                <a:hlinkClick r:id="rId3"/>
              </a:rPr>
              <a:t>ADCs</a:t>
            </a:r>
            <a:r>
              <a:rPr lang="cs-CZ" dirty="0">
                <a:hlinkClick r:id="rId3"/>
              </a:rPr>
              <a:t>, 2 DAC ch., 7 </a:t>
            </a:r>
            <a:r>
              <a:rPr lang="cs-CZ" dirty="0" err="1">
                <a:hlinkClick r:id="rId3"/>
              </a:rPr>
              <a:t>comp</a:t>
            </a:r>
            <a:r>
              <a:rPr lang="cs-CZ" dirty="0">
                <a:hlinkClick r:id="rId3"/>
              </a:rPr>
              <a:t>, 4 PGA, </a:t>
            </a:r>
            <a:r>
              <a:rPr lang="cs-CZ" dirty="0" err="1">
                <a:hlinkClick r:id="rId3"/>
              </a:rPr>
              <a:t>timers</a:t>
            </a:r>
            <a:r>
              <a:rPr lang="cs-CZ" dirty="0">
                <a:hlinkClick r:id="rId3"/>
              </a:rPr>
              <a:t>, 2.0-3.6 V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8887474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311</Words>
  <Application>Microsoft Office PowerPoint</Application>
  <PresentationFormat>Širokoúhlá obrazovka</PresentationFormat>
  <Paragraphs>69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Novák</dc:creator>
  <cp:lastModifiedBy>Martin Novák</cp:lastModifiedBy>
  <cp:revision>20</cp:revision>
  <dcterms:created xsi:type="dcterms:W3CDTF">2023-11-14T15:18:46Z</dcterms:created>
  <dcterms:modified xsi:type="dcterms:W3CDTF">2023-12-10T23:50:06Z</dcterms:modified>
</cp:coreProperties>
</file>