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8288000" cy="10287000"/>
  <p:notesSz cx="6797675" cy="9926638"/>
  <p:defaultTextStyle>
    <a:defPPr>
      <a:defRPr lang="cs-CZ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C91"/>
    <a:srgbClr val="1E195A"/>
    <a:srgbClr val="73BE46"/>
    <a:srgbClr val="74B230"/>
    <a:srgbClr val="28642D"/>
    <a:srgbClr val="003719"/>
    <a:srgbClr val="647B5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377" autoAdjust="0"/>
  </p:normalViewPr>
  <p:slideViewPr>
    <p:cSldViewPr snapToGrid="0">
      <p:cViewPr varScale="1">
        <p:scale>
          <a:sx n="73" d="100"/>
          <a:sy n="73" d="100"/>
        </p:scale>
        <p:origin x="5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5250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4C212994-D54A-43A3-B9C3-E1A7746EA4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3A320EE-02CC-47D9-8EBF-35F6DA5E84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1C12D-995C-4CE2-B7E9-F2AF6EAEF7B3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AC91342-6732-45B6-A79D-518D447078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59E57E9-23DA-47DB-ADD0-7EE11B2917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E2A15-5B58-4B91-8D19-B67B50939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23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3AD6-614C-4B13-AA75-3193C707D39E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8A12-C138-49DA-8AA6-D12B63798F3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06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1643ACDB-D8F3-4612-82CD-DE8296E167B2}"/>
              </a:ext>
            </a:extLst>
          </p:cNvPr>
          <p:cNvSpPr/>
          <p:nvPr userDrawn="1"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405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757FCF0-EF08-4253-A399-5F15C1687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0" y="7778839"/>
            <a:ext cx="4095606" cy="1912014"/>
          </a:xfrm>
          <a:prstGeom prst="rect">
            <a:avLst/>
          </a:prstGeom>
        </p:spPr>
      </p:pic>
      <p:sp>
        <p:nvSpPr>
          <p:cNvPr id="10" name="Zástupný symbol pro text 3">
            <a:extLst>
              <a:ext uri="{FF2B5EF4-FFF2-40B4-BE49-F238E27FC236}">
                <a16:creationId xmlns:a16="http://schemas.microsoft.com/office/drawing/2014/main" id="{66366611-CEE3-40E1-AFDA-D443739CA5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3349291-5751-4E1C-86D7-55BAF6C5B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</a:lstStyle>
          <a:p>
            <a:fld id="{7A3072F3-67BD-48D5-A6DA-38E4E24F7F23}" type="datetime3">
              <a:rPr lang="cs-CZ" smtClean="0"/>
              <a:pPr/>
              <a:t>02/05/23</a:t>
            </a:fld>
            <a:endParaRPr lang="en-US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2EB1B58-2A22-4D69-8200-0207D441BFD7}"/>
              </a:ext>
            </a:extLst>
          </p:cNvPr>
          <p:cNvSpPr txBox="1"/>
          <p:nvPr userDrawn="1"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cs-CZ" sz="3150" b="1" dirty="0">
                <a:solidFill>
                  <a:schemeClr val="bg1"/>
                </a:solidFill>
                <a:latin typeface="+mn-lt"/>
                <a:ea typeface="Roboto Medium" panose="02000000000000000000" pitchFamily="2" charset="0"/>
              </a:rPr>
              <a:t>Univerzita plná života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2128260-1551-432C-87B2-BEEDEF289A4E}"/>
              </a:ext>
            </a:extLst>
          </p:cNvPr>
          <p:cNvSpPr txBox="1"/>
          <p:nvPr userDrawn="1"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3600" dirty="0" err="1">
                <a:solidFill>
                  <a:srgbClr val="413C91"/>
                </a:solidFill>
                <a:latin typeface="+mn-lt"/>
                <a:cs typeface="Calibri" panose="020F0502020204030204" pitchFamily="34" charset="0"/>
              </a:rPr>
              <a:t>tf.czu.cz</a:t>
            </a:r>
            <a:endParaRPr lang="cs-CZ" sz="3600" dirty="0">
              <a:solidFill>
                <a:srgbClr val="413C9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Zástupný symbol pro text 4">
            <a:extLst>
              <a:ext uri="{FF2B5EF4-FFF2-40B4-BE49-F238E27FC236}">
                <a16:creationId xmlns:a16="http://schemas.microsoft.com/office/drawing/2014/main" id="{6F41D966-FFD7-450C-89D5-2A3FE148DD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8111971A-F2ED-4F89-BCE8-EAB8C33D71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8001000"/>
          </a:xfrm>
          <a:prstGeom prst="rect">
            <a:avLst/>
          </a:prstGeom>
        </p:spPr>
        <p:txBody>
          <a:bodyPr lIns="180000" tIns="180000" rIns="180000" bIns="180000"/>
          <a:lstStyle/>
          <a:p>
            <a:r>
              <a:rPr lang="cs-CZ"/>
              <a:t>Kliknutím na ikonu přidáte obrázek.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817183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sp>
        <p:nvSpPr>
          <p:cNvPr id="14" name="Zástupný text 2">
            <a:extLst>
              <a:ext uri="{FF2B5EF4-FFF2-40B4-BE49-F238E27FC236}">
                <a16:creationId xmlns:a16="http://schemas.microsoft.com/office/drawing/2014/main" id="{D2E47B06-85DE-4D0C-BBA0-37D01F9214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5CB5E3D2-8028-4F81-85E9-42634F1D33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D8714EE-0E4F-4440-AB6E-956268819021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0233782-CCC4-4913-919F-D2634CBE897D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BE7F6552-8BA2-4466-8D25-27A105B1149F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1" name="Zástupný symbol pro text 6">
            <a:extLst>
              <a:ext uri="{FF2B5EF4-FFF2-40B4-BE49-F238E27FC236}">
                <a16:creationId xmlns:a16="http://schemas.microsoft.com/office/drawing/2014/main" id="{0969D530-C55B-433E-A134-8028AC9A1C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Zástupný symbol pro text 13">
            <a:extLst>
              <a:ext uri="{FF2B5EF4-FFF2-40B4-BE49-F238E27FC236}">
                <a16:creationId xmlns:a16="http://schemas.microsoft.com/office/drawing/2014/main" id="{A6B13F06-92F4-462D-AAA4-30D985DB6B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00436257-088E-4F71-A3C8-49C87BE7EAB6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1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sp>
        <p:nvSpPr>
          <p:cNvPr id="10" name="Zástupný symbol obrázku 24">
            <a:extLst>
              <a:ext uri="{FF2B5EF4-FFF2-40B4-BE49-F238E27FC236}">
                <a16:creationId xmlns:a16="http://schemas.microsoft.com/office/drawing/2014/main" id="{B6AD1CE9-FEC3-45D9-B4F6-AEB4A1A23D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387388" y="2936082"/>
            <a:ext cx="4900613" cy="630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3B9D9E69-B1A0-45D8-AC56-737865D281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7" name="Zástupný text 2">
            <a:extLst>
              <a:ext uri="{FF2B5EF4-FFF2-40B4-BE49-F238E27FC236}">
                <a16:creationId xmlns:a16="http://schemas.microsoft.com/office/drawing/2014/main" id="{DD176687-92BB-4F9E-9201-5981C5676D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50469B4-BB39-42C3-88CF-159DE3F2C39F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B74949DA-EAB6-47FF-ACAB-2732AF6BD9B1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C25C3666-D3D5-4C8A-AD63-AEB87C6FA94E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2" name="Zástupný symbol pro text 6">
            <a:extLst>
              <a:ext uri="{FF2B5EF4-FFF2-40B4-BE49-F238E27FC236}">
                <a16:creationId xmlns:a16="http://schemas.microsoft.com/office/drawing/2014/main" id="{7950BB67-DF7E-46BC-8845-12D1405242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2307888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Zástupný symbol pro text 13">
            <a:extLst>
              <a:ext uri="{FF2B5EF4-FFF2-40B4-BE49-F238E27FC236}">
                <a16:creationId xmlns:a16="http://schemas.microsoft.com/office/drawing/2014/main" id="{92C50B0B-F250-4F0A-BFAF-D942EBDA59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2307888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29D4DA6B-E9B5-488F-9304-27D193FBD7A0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7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4A793D0-309B-40EC-A585-1DA5E95018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29" y="3578185"/>
            <a:ext cx="4788570" cy="5753192"/>
          </a:xfrm>
          <a:prstGeom prst="rect">
            <a:avLst/>
          </a:prstGeom>
        </p:spPr>
      </p:pic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1C7F2D43-B483-4344-9C11-15C6946C6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7" name="Zástupný text 2">
            <a:extLst>
              <a:ext uri="{FF2B5EF4-FFF2-40B4-BE49-F238E27FC236}">
                <a16:creationId xmlns:a16="http://schemas.microsoft.com/office/drawing/2014/main" id="{05AC52F9-C3AE-4A45-9F27-55AA1AC579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EFF07B9-5398-4E62-8440-8EC975460CF9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D472A61F-C35E-4C9C-BC04-5AC1F176D22D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AA71951-83FC-4981-A0EC-6E969F3ECA17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2" name="Zástupný symbol pro text 6">
            <a:extLst>
              <a:ext uri="{FF2B5EF4-FFF2-40B4-BE49-F238E27FC236}">
                <a16:creationId xmlns:a16="http://schemas.microsoft.com/office/drawing/2014/main" id="{6D74C80C-81D8-4F63-AAF2-2B07EC762C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Zástupný symbol pro text 13">
            <a:extLst>
              <a:ext uri="{FF2B5EF4-FFF2-40B4-BE49-F238E27FC236}">
                <a16:creationId xmlns:a16="http://schemas.microsoft.com/office/drawing/2014/main" id="{88CDDB8D-7F17-435F-85D3-C5B29F5021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67132860-389A-4BA5-A7A6-6316B044FAB8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87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sp>
        <p:nvSpPr>
          <p:cNvPr id="14" name="Zástupný text 2">
            <a:extLst>
              <a:ext uri="{FF2B5EF4-FFF2-40B4-BE49-F238E27FC236}">
                <a16:creationId xmlns:a16="http://schemas.microsoft.com/office/drawing/2014/main" id="{ADD2B209-402C-4F0C-B489-C61B26573E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0CAB57A6-140C-4232-B87A-76D9F26D3C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679EF11C-7C42-4641-8A7E-589F8C6CB951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5DDE0D5-E11D-4C17-833E-C57E8880EF99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1926370-932A-4FC1-A4FF-D0AEFBC09D5A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1" name="Zástupný symbol pro text 6">
            <a:extLst>
              <a:ext uri="{FF2B5EF4-FFF2-40B4-BE49-F238E27FC236}">
                <a16:creationId xmlns:a16="http://schemas.microsoft.com/office/drawing/2014/main" id="{467CF4AB-FDFD-4B7F-A79F-96AA7D3B17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Zástupný symbol pro text 13">
            <a:extLst>
              <a:ext uri="{FF2B5EF4-FFF2-40B4-BE49-F238E27FC236}">
                <a16:creationId xmlns:a16="http://schemas.microsoft.com/office/drawing/2014/main" id="{07523159-D372-4392-BB23-D1E9D7A633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956E696D-41D6-4EEA-B874-CE65ACE09CD6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3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sp>
        <p:nvSpPr>
          <p:cNvPr id="10" name="Zástupný symbol obrázku 24">
            <a:extLst>
              <a:ext uri="{FF2B5EF4-FFF2-40B4-BE49-F238E27FC236}">
                <a16:creationId xmlns:a16="http://schemas.microsoft.com/office/drawing/2014/main" id="{B6AD1CE9-FEC3-45D9-B4F6-AEB4A1A23D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387388" y="2936082"/>
            <a:ext cx="4900613" cy="6307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E7FC9FF7-AC8D-4324-8528-596D527BE9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7" name="Zástupný text 2">
            <a:extLst>
              <a:ext uri="{FF2B5EF4-FFF2-40B4-BE49-F238E27FC236}">
                <a16:creationId xmlns:a16="http://schemas.microsoft.com/office/drawing/2014/main" id="{AF13744A-E871-4EED-A23D-2BE7356494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F5C49000-85AB-4C35-B11D-97493883A436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A219842-45AF-4FB7-BF34-09D912919D62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FD3311F1-A131-40C4-BDEB-5CB9261E9972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2" name="Zástupný symbol pro text 6">
            <a:extLst>
              <a:ext uri="{FF2B5EF4-FFF2-40B4-BE49-F238E27FC236}">
                <a16:creationId xmlns:a16="http://schemas.microsoft.com/office/drawing/2014/main" id="{20BDF26E-A7E6-484A-8B25-1FCEA51502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2307888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Zástupný symbol pro text 13">
            <a:extLst>
              <a:ext uri="{FF2B5EF4-FFF2-40B4-BE49-F238E27FC236}">
                <a16:creationId xmlns:a16="http://schemas.microsoft.com/office/drawing/2014/main" id="{E2813D43-F40B-45B3-98A2-765C30153C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2307888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7CE0EBA2-550C-4865-B1B8-7A8AAD958908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55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vý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véPole 17">
            <a:extLst>
              <a:ext uri="{FF2B5EF4-FFF2-40B4-BE49-F238E27FC236}">
                <a16:creationId xmlns:a16="http://schemas.microsoft.com/office/drawing/2014/main" id="{EBC54BF0-4CE2-49EF-8C89-3802928601B2}"/>
              </a:ext>
            </a:extLst>
          </p:cNvPr>
          <p:cNvSpPr txBox="1"/>
          <p:nvPr userDrawn="1"/>
        </p:nvSpPr>
        <p:spPr>
          <a:xfrm>
            <a:off x="14158294" y="0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6F6D968-13B7-4468-9B37-69008AE8A52A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</a:rPr>
              <a:t>Česká zemědělská univerzita v Praze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F92F37A8-6CE4-4B1A-8C02-0BC8B9260592}"/>
              </a:ext>
            </a:extLst>
          </p:cNvPr>
          <p:cNvSpPr txBox="1"/>
          <p:nvPr userDrawn="1"/>
        </p:nvSpPr>
        <p:spPr>
          <a:xfrm>
            <a:off x="9258364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2" name="Zástupný symbol pro text 6">
            <a:extLst>
              <a:ext uri="{FF2B5EF4-FFF2-40B4-BE49-F238E27FC236}">
                <a16:creationId xmlns:a16="http://schemas.microsoft.com/office/drawing/2014/main" id="{5B725E85-037F-41A8-9A3E-1E6CE0455E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0000" y="1573844"/>
            <a:ext cx="14281150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Zástupný symbol pro text 13">
            <a:extLst>
              <a:ext uri="{FF2B5EF4-FFF2-40B4-BE49-F238E27FC236}">
                <a16:creationId xmlns:a16="http://schemas.microsoft.com/office/drawing/2014/main" id="{AC39111D-3502-4FD0-BB1A-0915B476F1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0000" y="2612069"/>
            <a:ext cx="14281150" cy="657434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7EFFA5E6-3961-4555-8531-D73E4CB3D7B2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rgbClr val="413C91"/>
                </a:solidFill>
                <a:latin typeface="+mn-lt"/>
                <a:ea typeface="Roboto Black" panose="02000000000000000000" pitchFamily="2" charset="0"/>
              </a:rPr>
              <a:pPr algn="r"/>
              <a:t>‹#›</a:t>
            </a:fld>
            <a:endParaRPr lang="cs-CZ" sz="4800" b="1" dirty="0">
              <a:solidFill>
                <a:srgbClr val="413C91"/>
              </a:solidFill>
              <a:latin typeface="+mn-lt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3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53EAF9F-01E9-4701-B3CE-E5EC1515D4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7" b="11290"/>
          <a:stretch/>
        </p:blipFill>
        <p:spPr>
          <a:xfrm>
            <a:off x="0" y="0"/>
            <a:ext cx="18288000" cy="102960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301F1C3-936F-43D4-96DB-8DB86F629B10}"/>
              </a:ext>
            </a:extLst>
          </p:cNvPr>
          <p:cNvSpPr txBox="1"/>
          <p:nvPr userDrawn="1"/>
        </p:nvSpPr>
        <p:spPr>
          <a:xfrm>
            <a:off x="4284324" y="1839894"/>
            <a:ext cx="958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7200" dirty="0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Děkuji za pozornost.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AD67127-AAAD-43DE-ACCB-FBDB33484C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42" y="7399818"/>
            <a:ext cx="5824861" cy="2719309"/>
          </a:xfrm>
          <a:prstGeom prst="rect">
            <a:avLst/>
          </a:prstGeom>
          <a:effectLst>
            <a:glow rad="2540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84260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ávě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AA4C6F00-A48B-4E22-84E3-5F01FAC09D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6" b="7776"/>
          <a:stretch/>
        </p:blipFill>
        <p:spPr>
          <a:xfrm>
            <a:off x="0" y="0"/>
            <a:ext cx="18288000" cy="1029600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3DE33A4-FB93-4AAA-A88F-B4FEF27E08A8}"/>
              </a:ext>
            </a:extLst>
          </p:cNvPr>
          <p:cNvSpPr txBox="1"/>
          <p:nvPr userDrawn="1"/>
        </p:nvSpPr>
        <p:spPr>
          <a:xfrm>
            <a:off x="4284324" y="1839894"/>
            <a:ext cx="958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7200" dirty="0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Děkuji za pozornost.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E5478D9-AB65-4D21-9091-4AAD7BEC18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42" y="7399818"/>
            <a:ext cx="5824861" cy="2719309"/>
          </a:xfrm>
          <a:prstGeom prst="rect">
            <a:avLst/>
          </a:prstGeom>
          <a:effectLst>
            <a:glow rad="2540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360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5D978B46-7738-414B-B6A8-3DB65F297682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>
            <a:gsLst>
              <a:gs pos="1000">
                <a:srgbClr val="413C91"/>
              </a:gs>
              <a:gs pos="50000">
                <a:srgbClr val="1E195A"/>
              </a:gs>
              <a:gs pos="99000">
                <a:srgbClr val="413C9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69F7FD5-1F06-4D29-BB4C-162FBC2AEFD9}"/>
              </a:ext>
            </a:extLst>
          </p:cNvPr>
          <p:cNvSpPr txBox="1"/>
          <p:nvPr userDrawn="1"/>
        </p:nvSpPr>
        <p:spPr>
          <a:xfrm>
            <a:off x="4284324" y="1839894"/>
            <a:ext cx="958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7200" dirty="0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Děkuji za pozornost.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D8169E0-2D17-4C69-B3A1-F6A0E524BA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42" y="7399818"/>
            <a:ext cx="5824861" cy="2719309"/>
          </a:xfrm>
          <a:prstGeom prst="rect">
            <a:avLst/>
          </a:prstGeom>
          <a:effectLst>
            <a:glow rad="2540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397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25A95B17-73AF-43C9-B939-77EAE90718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7" b="16807"/>
          <a:stretch/>
        </p:blipFill>
        <p:spPr>
          <a:xfrm>
            <a:off x="-1" y="-1"/>
            <a:ext cx="18288000" cy="8100000"/>
          </a:xfrm>
          <a:prstGeom prst="rect">
            <a:avLst/>
          </a:prstGeom>
        </p:spPr>
      </p:pic>
      <p:sp>
        <p:nvSpPr>
          <p:cNvPr id="16" name="Obdélník 15">
            <a:extLst>
              <a:ext uri="{FF2B5EF4-FFF2-40B4-BE49-F238E27FC236}">
                <a16:creationId xmlns:a16="http://schemas.microsoft.com/office/drawing/2014/main" id="{1643ACDB-D8F3-4612-82CD-DE8296E167B2}"/>
              </a:ext>
            </a:extLst>
          </p:cNvPr>
          <p:cNvSpPr/>
          <p:nvPr userDrawn="1"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4050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CE386E3-5A70-42DF-A8AF-7AE7220B33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0" y="7778839"/>
            <a:ext cx="4095606" cy="1912014"/>
          </a:xfrm>
          <a:prstGeom prst="rect">
            <a:avLst/>
          </a:prstGeom>
        </p:spPr>
      </p:pic>
      <p:sp>
        <p:nvSpPr>
          <p:cNvPr id="11" name="Zástupný symbol pro text 3">
            <a:extLst>
              <a:ext uri="{FF2B5EF4-FFF2-40B4-BE49-F238E27FC236}">
                <a16:creationId xmlns:a16="http://schemas.microsoft.com/office/drawing/2014/main" id="{80D4D0D9-8F3C-4C80-8FCD-9A067FB904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C0242A5-FEB4-4201-B152-88834E7AC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</a:lstStyle>
          <a:p>
            <a:fld id="{7A3072F3-67BD-48D5-A6DA-38E4E24F7F23}" type="datetime3">
              <a:rPr lang="cs-CZ" smtClean="0"/>
              <a:pPr/>
              <a:t>02/05/23</a:t>
            </a:fld>
            <a:endParaRPr lang="en-US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C78718E-2B49-45C8-8355-C05ACDE17C4E}"/>
              </a:ext>
            </a:extLst>
          </p:cNvPr>
          <p:cNvSpPr txBox="1"/>
          <p:nvPr userDrawn="1"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cs-CZ" sz="3150" b="1" dirty="0">
                <a:solidFill>
                  <a:schemeClr val="bg1"/>
                </a:solidFill>
                <a:latin typeface="+mn-lt"/>
                <a:ea typeface="Roboto Medium" panose="02000000000000000000" pitchFamily="2" charset="0"/>
              </a:rPr>
              <a:t>Univerzita plná života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79637D4F-ECFF-4FAD-9CFB-E095A36531C3}"/>
              </a:ext>
            </a:extLst>
          </p:cNvPr>
          <p:cNvSpPr txBox="1"/>
          <p:nvPr userDrawn="1"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3600" dirty="0" err="1">
                <a:solidFill>
                  <a:srgbClr val="413C91"/>
                </a:solidFill>
                <a:latin typeface="+mn-lt"/>
                <a:cs typeface="Calibri" panose="020F0502020204030204" pitchFamily="34" charset="0"/>
              </a:rPr>
              <a:t>tf.czu.cz</a:t>
            </a:r>
            <a:endParaRPr lang="cs-CZ" sz="3600" dirty="0">
              <a:solidFill>
                <a:srgbClr val="413C9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Zástupný symbol pro text 4">
            <a:extLst>
              <a:ext uri="{FF2B5EF4-FFF2-40B4-BE49-F238E27FC236}">
                <a16:creationId xmlns:a16="http://schemas.microsoft.com/office/drawing/2014/main" id="{71EC9C8B-AEC0-46AF-A7D1-9F61F12D4E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46504040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CF31F7D-C775-4367-BA11-D7AC535234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8" b="11496"/>
          <a:stretch/>
        </p:blipFill>
        <p:spPr>
          <a:xfrm>
            <a:off x="0" y="0"/>
            <a:ext cx="18287998" cy="8028000"/>
          </a:xfrm>
          <a:prstGeom prst="rect">
            <a:avLst/>
          </a:prstGeom>
        </p:spPr>
      </p:pic>
      <p:sp>
        <p:nvSpPr>
          <p:cNvPr id="16" name="Obdélník 15">
            <a:extLst>
              <a:ext uri="{FF2B5EF4-FFF2-40B4-BE49-F238E27FC236}">
                <a16:creationId xmlns:a16="http://schemas.microsoft.com/office/drawing/2014/main" id="{1643ACDB-D8F3-4612-82CD-DE8296E167B2}"/>
              </a:ext>
            </a:extLst>
          </p:cNvPr>
          <p:cNvSpPr/>
          <p:nvPr userDrawn="1"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4050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F3C4328-9564-46AA-8C6A-A71C44F24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0" y="7778839"/>
            <a:ext cx="4095606" cy="1912014"/>
          </a:xfrm>
          <a:prstGeom prst="rect">
            <a:avLst/>
          </a:prstGeom>
        </p:spPr>
      </p:pic>
      <p:sp>
        <p:nvSpPr>
          <p:cNvPr id="11" name="Zástupný symbol pro text 3">
            <a:extLst>
              <a:ext uri="{FF2B5EF4-FFF2-40B4-BE49-F238E27FC236}">
                <a16:creationId xmlns:a16="http://schemas.microsoft.com/office/drawing/2014/main" id="{9DD75114-A021-4E61-B04F-1C9F9C46C0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1E9ED96-6444-45F9-B643-9C306510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</a:lstStyle>
          <a:p>
            <a:fld id="{7A3072F3-67BD-48D5-A6DA-38E4E24F7F23}" type="datetime3">
              <a:rPr lang="cs-CZ" smtClean="0"/>
              <a:pPr/>
              <a:t>02/05/23</a:t>
            </a:fld>
            <a:endParaRPr lang="en-US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CDAAA473-D3A8-4137-9F05-9459EA67B78C}"/>
              </a:ext>
            </a:extLst>
          </p:cNvPr>
          <p:cNvSpPr txBox="1"/>
          <p:nvPr userDrawn="1"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cs-CZ" sz="3150" b="1" dirty="0">
                <a:solidFill>
                  <a:schemeClr val="bg1"/>
                </a:solidFill>
                <a:latin typeface="+mn-lt"/>
                <a:ea typeface="Roboto Medium" panose="02000000000000000000" pitchFamily="2" charset="0"/>
              </a:rPr>
              <a:t>Univerzita plná života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674ACF6-F042-4AB9-9C55-1F42524960ED}"/>
              </a:ext>
            </a:extLst>
          </p:cNvPr>
          <p:cNvSpPr txBox="1"/>
          <p:nvPr userDrawn="1"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3600" dirty="0" err="1">
                <a:solidFill>
                  <a:srgbClr val="413C91"/>
                </a:solidFill>
                <a:latin typeface="+mn-lt"/>
                <a:cs typeface="Calibri" panose="020F0502020204030204" pitchFamily="34" charset="0"/>
              </a:rPr>
              <a:t>tf.czu.cz</a:t>
            </a:r>
            <a:endParaRPr lang="cs-CZ" sz="3600" dirty="0">
              <a:solidFill>
                <a:srgbClr val="413C9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1" name="Zástupný symbol pro text 4">
            <a:extLst>
              <a:ext uri="{FF2B5EF4-FFF2-40B4-BE49-F238E27FC236}">
                <a16:creationId xmlns:a16="http://schemas.microsoft.com/office/drawing/2014/main" id="{FAA28F02-3B4C-4545-BAFD-AE9E697F0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82533040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9C5E546-3806-41A1-87D3-7E4A64F7A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1" b="-88"/>
          <a:stretch/>
        </p:blipFill>
        <p:spPr>
          <a:xfrm>
            <a:off x="0" y="0"/>
            <a:ext cx="18287997" cy="8028000"/>
          </a:xfrm>
          <a:prstGeom prst="rect">
            <a:avLst/>
          </a:prstGeom>
        </p:spPr>
      </p:pic>
      <p:sp>
        <p:nvSpPr>
          <p:cNvPr id="16" name="Obdélník 15">
            <a:extLst>
              <a:ext uri="{FF2B5EF4-FFF2-40B4-BE49-F238E27FC236}">
                <a16:creationId xmlns:a16="http://schemas.microsoft.com/office/drawing/2014/main" id="{1643ACDB-D8F3-4612-82CD-DE8296E167B2}"/>
              </a:ext>
            </a:extLst>
          </p:cNvPr>
          <p:cNvSpPr/>
          <p:nvPr userDrawn="1"/>
        </p:nvSpPr>
        <p:spPr>
          <a:xfrm>
            <a:off x="2" y="8001000"/>
            <a:ext cx="18287999" cy="1524000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4050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C14ACE49-A966-4116-BBCB-81708E9BC8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0" y="7778839"/>
            <a:ext cx="4095606" cy="1912014"/>
          </a:xfrm>
          <a:prstGeom prst="rect">
            <a:avLst/>
          </a:prstGeom>
        </p:spPr>
      </p:pic>
      <p:sp>
        <p:nvSpPr>
          <p:cNvPr id="14" name="Zástupný symbol pro text 3">
            <a:extLst>
              <a:ext uri="{FF2B5EF4-FFF2-40B4-BE49-F238E27FC236}">
                <a16:creationId xmlns:a16="http://schemas.microsoft.com/office/drawing/2014/main" id="{4ECDD36C-4B50-4A1B-80E2-8C4FBE7FEC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4751" y="1675047"/>
            <a:ext cx="15398495" cy="4356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957D04E-070D-4336-A2A3-27A80BA4C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64800" y="9525000"/>
            <a:ext cx="2743200" cy="761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</a:lstStyle>
          <a:p>
            <a:fld id="{7A3072F3-67BD-48D5-A6DA-38E4E24F7F23}" type="datetime3">
              <a:rPr lang="cs-CZ" smtClean="0"/>
              <a:pPr/>
              <a:t>02/05/23</a:t>
            </a:fld>
            <a:endParaRPr lang="en-US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05CD9897-4AF2-468E-96D3-1A633E50FAA1}"/>
              </a:ext>
            </a:extLst>
          </p:cNvPr>
          <p:cNvSpPr txBox="1"/>
          <p:nvPr userDrawn="1"/>
        </p:nvSpPr>
        <p:spPr>
          <a:xfrm>
            <a:off x="11088000" y="8510108"/>
            <a:ext cx="6120000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cs-CZ" sz="3150" b="1" dirty="0">
                <a:solidFill>
                  <a:schemeClr val="bg1"/>
                </a:solidFill>
                <a:latin typeface="+mn-lt"/>
                <a:ea typeface="Roboto Medium" panose="02000000000000000000" pitchFamily="2" charset="0"/>
              </a:rPr>
              <a:t>Univerzita plná života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1C2992F-FD7B-4C7E-B424-69310DB67900}"/>
              </a:ext>
            </a:extLst>
          </p:cNvPr>
          <p:cNvSpPr txBox="1"/>
          <p:nvPr userDrawn="1"/>
        </p:nvSpPr>
        <p:spPr>
          <a:xfrm>
            <a:off x="1080000" y="9577880"/>
            <a:ext cx="61508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s-CZ" sz="3600" dirty="0" err="1">
                <a:solidFill>
                  <a:srgbClr val="413C91"/>
                </a:solidFill>
                <a:latin typeface="+mn-lt"/>
                <a:cs typeface="Calibri" panose="020F0502020204030204" pitchFamily="34" charset="0"/>
              </a:rPr>
              <a:t>tf.czu.cz</a:t>
            </a:r>
            <a:endParaRPr lang="cs-CZ" sz="3600" dirty="0">
              <a:solidFill>
                <a:srgbClr val="413C9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1" name="Zástupný symbol pro text 4">
            <a:extLst>
              <a:ext uri="{FF2B5EF4-FFF2-40B4-BE49-F238E27FC236}">
                <a16:creationId xmlns:a16="http://schemas.microsoft.com/office/drawing/2014/main" id="{A8052AA8-2893-434B-BC32-29AB51F22F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7438" y="6605445"/>
            <a:ext cx="6113123" cy="979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18884706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díl - Předěl - Kapito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DD13F2A-11D3-42C8-83F3-81FF4931281C}"/>
              </a:ext>
            </a:extLst>
          </p:cNvPr>
          <p:cNvSpPr/>
          <p:nvPr userDrawn="1"/>
        </p:nvSpPr>
        <p:spPr>
          <a:xfrm>
            <a:off x="1000125" y="1087344"/>
            <a:ext cx="16287750" cy="8112312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E96E36B-1715-4B38-B024-68D40B515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3" y="9180032"/>
            <a:ext cx="2366350" cy="1103134"/>
          </a:xfrm>
          <a:prstGeom prst="rect">
            <a:avLst/>
          </a:prstGeom>
        </p:spPr>
      </p:pic>
      <p:sp>
        <p:nvSpPr>
          <p:cNvPr id="6" name="Zástupný symbol pro text 3">
            <a:extLst>
              <a:ext uri="{FF2B5EF4-FFF2-40B4-BE49-F238E27FC236}">
                <a16:creationId xmlns:a16="http://schemas.microsoft.com/office/drawing/2014/main" id="{469AE8A7-68C2-47F9-BED7-C7ED2949BA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8775" y="4348612"/>
            <a:ext cx="15044738" cy="15897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effectLst/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98230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díl - Předěl - Kapito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DD13F2A-11D3-42C8-83F3-81FF4931281C}"/>
              </a:ext>
            </a:extLst>
          </p:cNvPr>
          <p:cNvSpPr/>
          <p:nvPr userDrawn="1"/>
        </p:nvSpPr>
        <p:spPr>
          <a:xfrm>
            <a:off x="1000125" y="1087344"/>
            <a:ext cx="16287750" cy="81123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6B931EA-71F2-46A7-B4FC-7F7D9D6F8F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3" y="9180032"/>
            <a:ext cx="2366350" cy="1103134"/>
          </a:xfrm>
          <a:prstGeom prst="rect">
            <a:avLst/>
          </a:prstGeom>
        </p:spPr>
      </p:pic>
      <p:sp>
        <p:nvSpPr>
          <p:cNvPr id="6" name="Zástupný symbol pro text 3">
            <a:extLst>
              <a:ext uri="{FF2B5EF4-FFF2-40B4-BE49-F238E27FC236}">
                <a16:creationId xmlns:a16="http://schemas.microsoft.com/office/drawing/2014/main" id="{3513E132-95E8-4CFB-8D40-49A138FF5B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8775" y="4348612"/>
            <a:ext cx="15044738" cy="15897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effectLst/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34002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díl - Předěl - Kapitol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8DD13F2A-11D3-42C8-83F3-81FF4931281C}"/>
              </a:ext>
            </a:extLst>
          </p:cNvPr>
          <p:cNvSpPr>
            <a:spLocks noChangeAspect="1"/>
          </p:cNvSpPr>
          <p:nvPr userDrawn="1"/>
        </p:nvSpPr>
        <p:spPr>
          <a:xfrm>
            <a:off x="1008000" y="1087344"/>
            <a:ext cx="16287750" cy="8100000"/>
          </a:xfrm>
          <a:prstGeom prst="rect">
            <a:avLst/>
          </a:prstGeom>
          <a:blipFill>
            <a:blip r:embed="rId2"/>
            <a:stretch>
              <a:fillRect t="-16664" b="-353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99E8BB9-8043-4C26-BE18-7050F0DD5A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3" y="9180032"/>
            <a:ext cx="2366350" cy="1103134"/>
          </a:xfrm>
          <a:prstGeom prst="rect">
            <a:avLst/>
          </a:prstGeom>
        </p:spPr>
      </p:pic>
      <p:sp>
        <p:nvSpPr>
          <p:cNvPr id="6" name="Zástupný symbol pro text 3">
            <a:extLst>
              <a:ext uri="{FF2B5EF4-FFF2-40B4-BE49-F238E27FC236}">
                <a16:creationId xmlns:a16="http://schemas.microsoft.com/office/drawing/2014/main" id="{2AE3DAE5-54F1-40E9-A04E-DB62F5E2B6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28775" y="4348612"/>
            <a:ext cx="15044738" cy="15897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effectLst/>
                <a:latin typeface="+mn-lt"/>
                <a:ea typeface="Roboto Black" panose="02000000000000000000" pitchFamily="2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199689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ddíl - Předěl - Kapitol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rázku 3">
            <a:extLst>
              <a:ext uri="{FF2B5EF4-FFF2-40B4-BE49-F238E27FC236}">
                <a16:creationId xmlns:a16="http://schemas.microsoft.com/office/drawing/2014/main" id="{111F4394-2415-419B-B732-71CE2B728F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0126" y="1087199"/>
            <a:ext cx="16275600" cy="8110800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na ikonu přidáte obrázek.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5898199-B29D-447D-95E5-89928F350A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3" y="9180032"/>
            <a:ext cx="2366350" cy="1103134"/>
          </a:xfrm>
          <a:prstGeom prst="rect">
            <a:avLst/>
          </a:prstGeom>
        </p:spPr>
      </p:pic>
      <p:sp>
        <p:nvSpPr>
          <p:cNvPr id="8" name="Zástupný symbol pro text 3">
            <a:extLst>
              <a:ext uri="{FF2B5EF4-FFF2-40B4-BE49-F238E27FC236}">
                <a16:creationId xmlns:a16="http://schemas.microsoft.com/office/drawing/2014/main" id="{E612D895-D2E3-4449-8960-8B0592B6DA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0125" y="4348612"/>
            <a:ext cx="16287750" cy="15897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effectLst>
                  <a:glow rad="139700">
                    <a:schemeClr val="tx1">
                      <a:lumMod val="65000"/>
                      <a:lumOff val="35000"/>
                      <a:alpha val="40000"/>
                    </a:schemeClr>
                  </a:glow>
                </a:effectLst>
                <a:latin typeface="+mn-lt"/>
                <a:ea typeface="Roboto Black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92032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vý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6DD5CD3-7617-4840-AA29-D0221417B652}"/>
              </a:ext>
            </a:extLst>
          </p:cNvPr>
          <p:cNvSpPr/>
          <p:nvPr userDrawn="1"/>
        </p:nvSpPr>
        <p:spPr>
          <a:xfrm>
            <a:off x="0" y="1043118"/>
            <a:ext cx="18288000" cy="1892451"/>
          </a:xfrm>
          <a:prstGeom prst="rect">
            <a:avLst/>
          </a:prstGeom>
          <a:solidFill>
            <a:srgbClr val="41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405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4A793D0-309B-40EC-A585-1DA5E95018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29" y="3578185"/>
            <a:ext cx="4788570" cy="5753192"/>
          </a:xfrm>
          <a:prstGeom prst="rect">
            <a:avLst/>
          </a:prstGeom>
        </p:spPr>
      </p:pic>
      <p:sp>
        <p:nvSpPr>
          <p:cNvPr id="13" name="Zástupný text 2">
            <a:extLst>
              <a:ext uri="{FF2B5EF4-FFF2-40B4-BE49-F238E27FC236}">
                <a16:creationId xmlns:a16="http://schemas.microsoft.com/office/drawing/2014/main" id="{05A6C3EB-4BBB-449B-A867-4B6BB374F3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1043118"/>
            <a:ext cx="13334643" cy="1892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8100" b="1">
                <a:solidFill>
                  <a:schemeClr val="bg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slidu</a:t>
            </a:r>
          </a:p>
        </p:txBody>
      </p:sp>
      <p:sp>
        <p:nvSpPr>
          <p:cNvPr id="16" name="Zástupný text 2">
            <a:extLst>
              <a:ext uri="{FF2B5EF4-FFF2-40B4-BE49-F238E27FC236}">
                <a16:creationId xmlns:a16="http://schemas.microsoft.com/office/drawing/2014/main" id="{84FC747A-CE45-4AD6-BCF5-789FDA710A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0"/>
            <a:ext cx="13334643" cy="104311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Název oddílu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9FC921E7-796D-428F-8278-6CB566CDDAFE}"/>
              </a:ext>
            </a:extLst>
          </p:cNvPr>
          <p:cNvSpPr txBox="1"/>
          <p:nvPr userDrawn="1"/>
        </p:nvSpPr>
        <p:spPr>
          <a:xfrm>
            <a:off x="1080000" y="9243882"/>
            <a:ext cx="5352884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cs-CZ" sz="2400" b="1" dirty="0">
                <a:solidFill>
                  <a:schemeClr val="bg1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Česká zemědělská univerzita v Praze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29C676B-5A41-4394-B279-22998EBF6776}"/>
              </a:ext>
            </a:extLst>
          </p:cNvPr>
          <p:cNvSpPr txBox="1"/>
          <p:nvPr userDrawn="1"/>
        </p:nvSpPr>
        <p:spPr>
          <a:xfrm>
            <a:off x="14158294" y="-1"/>
            <a:ext cx="3049706" cy="10431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cs-CZ" sz="36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tf.czu.cz</a:t>
            </a:r>
            <a:endParaRPr lang="cs-CZ" sz="3600" b="1" dirty="0">
              <a:solidFill>
                <a:schemeClr val="bg2">
                  <a:lumMod val="75000"/>
                </a:schemeClr>
              </a:solidFill>
              <a:latin typeface="+mn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8181AD9-A9F9-4F73-AF8C-9A4E8EC96E03}"/>
              </a:ext>
            </a:extLst>
          </p:cNvPr>
          <p:cNvSpPr txBox="1"/>
          <p:nvPr userDrawn="1"/>
        </p:nvSpPr>
        <p:spPr>
          <a:xfrm>
            <a:off x="9320463" y="9243882"/>
            <a:ext cx="7949636" cy="104311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r>
              <a:rPr lang="cs-CZ" sz="2400" b="1" dirty="0">
                <a:solidFill>
                  <a:srgbClr val="413C91"/>
                </a:solidFill>
                <a:latin typeface="+mn-lt"/>
                <a:ea typeface="Roboto Medium" panose="02000000000000000000" pitchFamily="2" charset="0"/>
                <a:cs typeface="Calibri" panose="020F0502020204030204" pitchFamily="34" charset="0"/>
              </a:rPr>
              <a:t>Technická fakulta</a:t>
            </a:r>
          </a:p>
        </p:txBody>
      </p:sp>
      <p:sp>
        <p:nvSpPr>
          <p:cNvPr id="22" name="Zástupný symbol pro text 6">
            <a:extLst>
              <a:ext uri="{FF2B5EF4-FFF2-40B4-BE49-F238E27FC236}">
                <a16:creationId xmlns:a16="http://schemas.microsoft.com/office/drawing/2014/main" id="{ABBA253D-4676-42DB-87B0-3DD8D81678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500" y="3205164"/>
            <a:ext cx="14281150" cy="77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+mn-lt"/>
                <a:ea typeface="Roboto Medium" panose="02000000000000000000" pitchFamily="2" charset="0"/>
                <a:cs typeface="Calibri" panose="020F0502020204030204" pitchFamily="34" charset="0"/>
              </a:defRPr>
            </a:lvl1pPr>
            <a:lvl2pPr marL="685800" indent="0">
              <a:buNone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Zástupný symbol pro text 13">
            <a:extLst>
              <a:ext uri="{FF2B5EF4-FFF2-40B4-BE49-F238E27FC236}">
                <a16:creationId xmlns:a16="http://schemas.microsoft.com/office/drawing/2014/main" id="{6F75211F-DE71-4E56-86E1-F354BA5590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4243389"/>
            <a:ext cx="14281150" cy="500049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28642D"/>
              </a:buClr>
              <a:buFont typeface="Wingdings" panose="05000000000000000000" pitchFamily="2" charset="2"/>
              <a:buChar char="§"/>
              <a:defRPr lang="cs-CZ" sz="36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1pPr>
            <a:lvl2pPr marL="1143000" indent="-457200">
              <a:buClr>
                <a:srgbClr val="28642D"/>
              </a:buClr>
              <a:buFont typeface="+mj-lt"/>
              <a:buAutoNum type="arabicPeriod"/>
              <a:defRPr lang="cs-CZ" sz="32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2pPr>
            <a:lvl3pPr marL="1885950" indent="-514350">
              <a:buClr>
                <a:srgbClr val="28642D"/>
              </a:buClr>
              <a:buFont typeface="+mj-lt"/>
              <a:buAutoNum type="alphaLcPeriod"/>
              <a:defRPr lang="cs-CZ" sz="2800" dirty="0" smtClean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3pPr>
            <a:lvl4pPr marL="24003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cs-CZ" sz="2400" dirty="0">
                <a:latin typeface="+mn-lt"/>
                <a:ea typeface="Roboto" panose="02000000000000000000" pitchFamily="2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C8966FA-F888-4D51-A811-007CD415F959}"/>
              </a:ext>
            </a:extLst>
          </p:cNvPr>
          <p:cNvSpPr txBox="1"/>
          <p:nvPr userDrawn="1"/>
        </p:nvSpPr>
        <p:spPr>
          <a:xfrm>
            <a:off x="16119986" y="1573844"/>
            <a:ext cx="176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2F5DA3-5B13-43E6-BB34-AB0AE73D120D}" type="slidenum">
              <a:rPr lang="cs-CZ" sz="4800" b="1" smtClean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Calibri" panose="020F0502020204030204" pitchFamily="34" charset="0"/>
              </a:rPr>
              <a:pPr algn="r"/>
              <a:t>‹#›</a:t>
            </a:fld>
            <a:endParaRPr lang="cs-CZ" sz="4800" b="1" dirty="0">
              <a:solidFill>
                <a:schemeClr val="bg1"/>
              </a:solidFill>
              <a:latin typeface="+mn-lt"/>
              <a:ea typeface="Roboto Black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0" r:id="rId3"/>
    <p:sldLayoutId id="2147483683" r:id="rId4"/>
    <p:sldLayoutId id="2147483659" r:id="rId5"/>
    <p:sldLayoutId id="2147483674" r:id="rId6"/>
    <p:sldLayoutId id="2147483684" r:id="rId7"/>
    <p:sldLayoutId id="2147483678" r:id="rId8"/>
    <p:sldLayoutId id="2147483673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3" r:id="rId15"/>
    <p:sldLayoutId id="2147483691" r:id="rId16"/>
    <p:sldLayoutId id="2147483692" r:id="rId17"/>
    <p:sldLayoutId id="2147483690" r:id="rId18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29D0E7F-413B-8E83-276F-2C823F5075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9600" dirty="0">
                <a:solidFill>
                  <a:srgbClr val="FFFF00"/>
                </a:solidFill>
              </a:rPr>
              <a:t>Realizace perpetuum mobile 2. druhu</a:t>
            </a:r>
            <a:br>
              <a:rPr lang="cs-CZ" sz="9600" dirty="0"/>
            </a:br>
            <a:r>
              <a:rPr lang="cs-CZ" sz="7200" b="0" dirty="0"/>
              <a:t>obhajoba bakalářské práce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CDEFA08-EA4A-612F-D0D2-E32AC99B55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3072F3-67BD-48D5-A6DA-38E4E24F7F23}" type="datetime3">
              <a:rPr lang="cs-CZ" smtClean="0"/>
              <a:pPr/>
              <a:t>02/05/23</a:t>
            </a:fld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E8B4DC4-E22A-C811-6454-738BE29AD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cs-CZ" dirty="0" err="1"/>
              <a:t>Isac</a:t>
            </a:r>
            <a:r>
              <a:rPr lang="cs-CZ" dirty="0"/>
              <a:t> </a:t>
            </a:r>
            <a:r>
              <a:rPr lang="cs-CZ" dirty="0" err="1"/>
              <a:t>Asimov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441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sz="8800" dirty="0"/>
              <a:t>Otázka oponenta č.1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Realizace perpetuum mobile 2. druhu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pPr marL="0" indent="0">
              <a:buNone/>
            </a:pPr>
            <a:r>
              <a:rPr lang="cs-CZ" sz="4800" dirty="0"/>
              <a:t>„</a:t>
            </a:r>
            <a:r>
              <a:rPr lang="cs-CZ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Proč jste něco tak zbytečného zpracovával?“</a:t>
            </a:r>
          </a:p>
          <a:p>
            <a:endParaRPr lang="cs-CZ" b="1" dirty="0"/>
          </a:p>
          <a:p>
            <a:pPr algn="just"/>
            <a:r>
              <a:rPr lang="cs-CZ" b="1" dirty="0"/>
              <a:t>„Uvedené téma nepovažuji za zbytečné, naopak jej považuji za poměrně zásadní a aktuální. Tento svůj názor dokládám například seznamem autorů z databáze vědeckých článků </a:t>
            </a:r>
            <a:r>
              <a:rPr lang="cs-CZ" b="1" dirty="0" err="1"/>
              <a:t>Scopus</a:t>
            </a:r>
            <a:r>
              <a:rPr lang="cs-CZ" b="1" dirty="0"/>
              <a:t>, kteří tuto problematiku řeší a jak je vidět, většina z nich je z tohoto roku:</a:t>
            </a:r>
          </a:p>
          <a:p>
            <a:r>
              <a:rPr lang="cs-CZ" b="1" dirty="0"/>
              <a:t>Seznam autorů a jejich publikací….“</a:t>
            </a:r>
          </a:p>
          <a:p>
            <a:r>
              <a:rPr lang="cs-CZ" dirty="0"/>
              <a:t>Zde bývá vhodné doplnit schéma, rovnice, graf…. Bývá vhodné odpověď probrat s vedoucím práce, případně na jeho doporučení přímo s oponentem…</a:t>
            </a:r>
          </a:p>
          <a:p>
            <a:endParaRPr lang="cs-CZ" b="1" dirty="0"/>
          </a:p>
          <a:p>
            <a:pPr marL="0" indent="0" algn="just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189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sz="8800" dirty="0"/>
              <a:t>Otázka oponenta č.2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Realizace perpetuum mobile 2. druhu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pPr marL="0" indent="0">
              <a:buNone/>
            </a:pPr>
            <a:r>
              <a:rPr lang="cs-CZ" sz="4800" dirty="0"/>
              <a:t>„</a:t>
            </a:r>
            <a:r>
              <a:rPr lang="cs-CZ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Proč máte v práci tolik hrubek?“</a:t>
            </a:r>
          </a:p>
          <a:p>
            <a:endParaRPr lang="cs-CZ" b="1" dirty="0"/>
          </a:p>
          <a:p>
            <a:pPr algn="just"/>
            <a:r>
              <a:rPr lang="cs-CZ" b="1" dirty="0"/>
              <a:t>„Velice se omlouvám, je to samozřejmě moje chyba. Přesto, že jsem celou práci několikrát četl, několik chyb jsem neodhalil a to ani přítelkyně, které jsem práci také nechal přečíst a zkontrolovat. Je samozřejmé, že v práci by uvedené dvě chyby být neměly…  “</a:t>
            </a:r>
          </a:p>
          <a:p>
            <a:endParaRPr lang="cs-CZ" b="1" dirty="0"/>
          </a:p>
          <a:p>
            <a:r>
              <a:rPr lang="cs-CZ" dirty="0"/>
              <a:t>Odpovědi na otázky oponenta je vždy vhodné konzultovat s vedoucím práce, stejně tak jako celou obhajobu!</a:t>
            </a:r>
          </a:p>
          <a:p>
            <a:pPr marL="0" indent="0" algn="just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689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Realizace perpetuum mobile 2. druhu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pPr algn="just"/>
            <a:r>
              <a:rPr lang="cs-CZ" dirty="0"/>
              <a:t>zde bude vysvětleno, proč jste práci zpracovávali, jak je toto téma nesmírně důležité,</a:t>
            </a:r>
          </a:p>
          <a:p>
            <a:pPr algn="just"/>
            <a:r>
              <a:rPr lang="cs-CZ" dirty="0"/>
              <a:t>vhodné je stručné historické vevedení do problému, souvislosti (např. legislativa, fyzikální zákony, normy,… . Ukončené nejlépe citací některého </a:t>
            </a:r>
            <a:r>
              <a:rPr lang="cs-CZ" b="1" u="sng" dirty="0"/>
              <a:t>současného světového autora </a:t>
            </a:r>
            <a:r>
              <a:rPr lang="cs-CZ" dirty="0"/>
              <a:t>(najít na Web </a:t>
            </a:r>
            <a:r>
              <a:rPr lang="cs-CZ" dirty="0" err="1"/>
              <a:t>of</a:t>
            </a:r>
            <a:r>
              <a:rPr lang="cs-CZ" dirty="0"/>
              <a:t> science či </a:t>
            </a:r>
            <a:r>
              <a:rPr lang="cs-CZ" dirty="0" err="1"/>
              <a:t>Scopus</a:t>
            </a:r>
            <a:r>
              <a:rPr lang="cs-CZ" dirty="0"/>
              <a:t>),</a:t>
            </a:r>
          </a:p>
          <a:p>
            <a:r>
              <a:rPr lang="cs-CZ" dirty="0"/>
              <a:t>úvod by měl být tak </a:t>
            </a:r>
            <a:r>
              <a:rPr lang="cs-CZ" b="1" dirty="0"/>
              <a:t>max. na jednu </a:t>
            </a:r>
            <a:r>
              <a:rPr lang="cs-CZ" dirty="0"/>
              <a:t>až dvě stránky (lépe jednu),</a:t>
            </a:r>
          </a:p>
          <a:p>
            <a:r>
              <a:rPr lang="cs-CZ" b="1" dirty="0"/>
              <a:t>Pište v heslech – ne souvislé věty!!!!</a:t>
            </a:r>
          </a:p>
          <a:p>
            <a:pPr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136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Rozbor současného stavu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Realizace perpetuum mobile 2. druhu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r>
              <a:rPr lang="cs-CZ" dirty="0"/>
              <a:t>jednoduchý popis, v jaké stavu je aktuálně řešená problematika v ČR a ve světě,</a:t>
            </a:r>
          </a:p>
          <a:p>
            <a:r>
              <a:rPr lang="cs-CZ" dirty="0"/>
              <a:t>vhodné je vysvětlit principy, doplnit obrázky, případně grafy,</a:t>
            </a:r>
          </a:p>
          <a:p>
            <a:r>
              <a:rPr lang="cs-CZ" dirty="0"/>
              <a:t>v závěru by mohlo být několik citací světových autorů ze </a:t>
            </a:r>
            <a:r>
              <a:rPr lang="cs-CZ" dirty="0" err="1"/>
              <a:t>Scopus</a:t>
            </a:r>
            <a:r>
              <a:rPr lang="cs-CZ" dirty="0"/>
              <a:t> či Web </a:t>
            </a:r>
            <a:r>
              <a:rPr lang="cs-CZ" dirty="0" err="1"/>
              <a:t>of</a:t>
            </a:r>
            <a:r>
              <a:rPr lang="cs-CZ" dirty="0"/>
              <a:t> science, (a jejich publikací, případně konferencí) kteří se  uvedené problematice aktuálně věnují,</a:t>
            </a:r>
          </a:p>
          <a:p>
            <a:r>
              <a:rPr lang="cs-CZ" dirty="0"/>
              <a:t>na závěr zdůrazníte, že právě v tomto místě navazujete na zmíněné práce….</a:t>
            </a:r>
          </a:p>
          <a:p>
            <a:r>
              <a:rPr lang="cs-CZ" dirty="0"/>
              <a:t>Rozbor by měl být tak </a:t>
            </a:r>
            <a:r>
              <a:rPr lang="cs-CZ" b="1" dirty="0"/>
              <a:t>max. na dvě </a:t>
            </a:r>
            <a:r>
              <a:rPr lang="cs-CZ" dirty="0"/>
              <a:t>až tři stránky (lépe dvě). </a:t>
            </a:r>
          </a:p>
          <a:p>
            <a:r>
              <a:rPr lang="cs-CZ" b="1" dirty="0"/>
              <a:t>Pište v heslech – ne souvislé věty!!!! </a:t>
            </a:r>
          </a:p>
          <a:p>
            <a:r>
              <a:rPr lang="cs-CZ" b="1" dirty="0"/>
              <a:t>Spíše schémata, grafy, obrázky, rovnice..</a:t>
            </a:r>
          </a:p>
          <a:p>
            <a:pPr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489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Realizace perpetuum mobile 2. druhu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r>
              <a:rPr lang="cs-CZ" dirty="0"/>
              <a:t>zde bude shrnuto, co chcete prací dosáhnout,</a:t>
            </a:r>
          </a:p>
          <a:p>
            <a:r>
              <a:rPr lang="cs-CZ" dirty="0"/>
              <a:t>cílem práce </a:t>
            </a:r>
            <a:r>
              <a:rPr lang="cs-CZ" b="1" u="sng" dirty="0"/>
              <a:t>NENÍ</a:t>
            </a:r>
            <a:r>
              <a:rPr lang="cs-CZ" dirty="0"/>
              <a:t> seznámit se s něčím! </a:t>
            </a:r>
          </a:p>
          <a:p>
            <a:r>
              <a:rPr lang="cs-CZ" dirty="0"/>
              <a:t>cílem práce může být například „… </a:t>
            </a:r>
            <a:r>
              <a:rPr lang="cs-CZ" b="1" i="1" dirty="0"/>
              <a:t>analyzovat fyzikální vlivy definující chování dronu za letu a využití této analýzy k navržení nového principu gyroskopického řízení</a:t>
            </a:r>
            <a:r>
              <a:rPr lang="cs-CZ" dirty="0"/>
              <a:t>…“,</a:t>
            </a:r>
          </a:p>
          <a:p>
            <a:r>
              <a:rPr lang="cs-CZ" dirty="0"/>
              <a:t>Cíl práce by mě být </a:t>
            </a:r>
            <a:r>
              <a:rPr lang="cs-CZ" b="1" dirty="0"/>
              <a:t>max. na jednu stránku</a:t>
            </a:r>
            <a:r>
              <a:rPr lang="cs-CZ" dirty="0"/>
              <a:t>, pokud možno heslovitě, nikoli vázanou větou!</a:t>
            </a:r>
          </a:p>
          <a:p>
            <a:pPr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370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Realizace perpetuum mobile 2. druhu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pPr algn="just"/>
            <a:r>
              <a:rPr lang="cs-CZ" dirty="0"/>
              <a:t>metodika musí být zvláště dobře zpracována u diplomových prací a u bakalářských prací, kde probíhalo nějaké praktické měření. </a:t>
            </a:r>
            <a:r>
              <a:rPr lang="cs-CZ" b="1" dirty="0"/>
              <a:t>V žádném případě to NESMÍ být soupis toho, co je v které kapitole práce!</a:t>
            </a:r>
            <a:r>
              <a:rPr lang="cs-CZ" dirty="0"/>
              <a:t> </a:t>
            </a:r>
          </a:p>
          <a:p>
            <a:pPr algn="just"/>
            <a:r>
              <a:rPr lang="cs-CZ" dirty="0"/>
              <a:t>v metodice se uvádí postup zpracování práce, definují se případné hypotézy, postupy realizace testování a měření, včetně např. hlavních měřících přístrojů. V podstatě je metodika ideální osnovou (časovou linkou) práce.</a:t>
            </a:r>
          </a:p>
          <a:p>
            <a:r>
              <a:rPr lang="cs-CZ" b="1" dirty="0"/>
              <a:t>Metodika práce by měla být max. na jednu stránku u BP, dvě až tři stránky u DP, pokud možno heslovitě, nikoli vázanou větou!</a:t>
            </a:r>
          </a:p>
          <a:p>
            <a:r>
              <a:rPr lang="cs-CZ" b="1" dirty="0"/>
              <a:t>Pokud je BP pouze citační, může metodika zcela chybět.</a:t>
            </a:r>
          </a:p>
          <a:p>
            <a:pPr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536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Vlastní řešení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Realizace perpetuum mobile 2. druhu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r>
              <a:rPr lang="cs-CZ" dirty="0"/>
              <a:t>popis obsahu práce schématickou formou vycházející z metodiky,</a:t>
            </a:r>
          </a:p>
          <a:p>
            <a:pPr algn="just"/>
            <a:r>
              <a:rPr lang="cs-CZ" dirty="0"/>
              <a:t>zmínit např. kritická místa, nutnosti změn v předpokládávané metodice, podrobněji vlastní postup včetně praktického řešení,</a:t>
            </a:r>
          </a:p>
          <a:p>
            <a:r>
              <a:rPr lang="cs-CZ" dirty="0"/>
              <a:t>optimálně opět doplněné schématem.</a:t>
            </a:r>
          </a:p>
          <a:p>
            <a:r>
              <a:rPr lang="cs-CZ" b="1" dirty="0"/>
              <a:t>Vlastní řešení by mělo být max. na dvě stránky u BP,  tři stránky u DP, pokud možno heslovitě, nikoli vázanou větou!</a:t>
            </a:r>
          </a:p>
          <a:p>
            <a:pPr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783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Výsledky a jejich zhodnocení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Realizace perpetuum mobile 2. druhu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pPr algn="just"/>
            <a:r>
              <a:rPr lang="cs-CZ" dirty="0"/>
              <a:t>shrnutí výsledků, zjištěných vztahů,</a:t>
            </a:r>
          </a:p>
          <a:p>
            <a:pPr algn="just"/>
            <a:r>
              <a:rPr lang="cs-CZ" dirty="0"/>
              <a:t>pokud je nějaké praktické měření, uvézt jako příklad tabulku dat,</a:t>
            </a:r>
          </a:p>
          <a:p>
            <a:pPr algn="just"/>
            <a:r>
              <a:rPr lang="cs-CZ" dirty="0"/>
              <a:t>součástí je samozřejmě vždy statistické zhodnocení, </a:t>
            </a:r>
          </a:p>
          <a:p>
            <a:pPr algn="just"/>
            <a:r>
              <a:rPr lang="cs-CZ" dirty="0"/>
              <a:t>byla-li definována hypotéza je zde její diskuse a potvrzení/vyvrácení.</a:t>
            </a:r>
          </a:p>
          <a:p>
            <a:r>
              <a:rPr lang="cs-CZ" b="1" dirty="0"/>
              <a:t>Výsledky by měly být max. na dvě stránky u BP,  tři stránky u DP, pokud možno heslovitě, nikoli vázanou větou! </a:t>
            </a:r>
          </a:p>
          <a:p>
            <a:r>
              <a:rPr lang="cs-CZ" b="1" dirty="0"/>
              <a:t>Je-li to jenom trochu možné, použijte tabulky, grafy,…</a:t>
            </a:r>
          </a:p>
          <a:p>
            <a:pPr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422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Realizace perpetuum mobile 2. druhu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pPr algn="just"/>
            <a:r>
              <a:rPr lang="cs-CZ" dirty="0"/>
              <a:t>v této části především slovně shrnout výsledky práce, pokud jsou měření tak shrnout i výsledky měření,</a:t>
            </a:r>
          </a:p>
          <a:p>
            <a:pPr algn="just"/>
            <a:r>
              <a:rPr lang="cs-CZ" dirty="0"/>
              <a:t>podstatné je ale dát zjištěné výsledky a data do souvislostí – tedy co to znamená, jak je interpretovat a jaký skvělý pokrok práce přinesla,</a:t>
            </a:r>
          </a:p>
          <a:p>
            <a:r>
              <a:rPr lang="cs-CZ" b="1" dirty="0"/>
              <a:t>Závěr by měly být max. na jedné stránce, pokud je tam nějaký zásadní graf pak max. na dvou.</a:t>
            </a:r>
          </a:p>
          <a:p>
            <a:endParaRPr lang="cs-CZ" b="1" dirty="0"/>
          </a:p>
          <a:p>
            <a:pPr algn="just"/>
            <a:r>
              <a:rPr lang="cs-CZ" b="1" dirty="0"/>
              <a:t>Závěr musí být úderný – ten spolu s Úvodem většinou komise poslouchá – tedy nebuďte skromní (ale zase to nepřežeňte, není to děkovačka za Nobelovu cenu!)</a:t>
            </a:r>
          </a:p>
          <a:p>
            <a:pPr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570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2DEB359-6B80-3613-966B-FAA93010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850045-51D5-2556-4104-278A4FD24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z="4400" b="1" dirty="0"/>
              <a:t>Realizace perpetuum mobile 2. druhu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EF8A6A-A94B-E009-2904-00483D9F88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9500" y="3422469"/>
            <a:ext cx="15680146" cy="5821414"/>
          </a:xfrm>
        </p:spPr>
        <p:txBody>
          <a:bodyPr/>
          <a:lstStyle/>
          <a:p>
            <a:pPr algn="just"/>
            <a:r>
              <a:rPr lang="cs-CZ" dirty="0"/>
              <a:t>zde student ukončí svoji obhajobu a čeká na přečtení posudků vedoucího práce a oponenta,</a:t>
            </a:r>
          </a:p>
          <a:p>
            <a:pPr algn="just"/>
            <a:r>
              <a:rPr lang="cs-CZ" dirty="0"/>
              <a:t>je-li v oponentském posudku nějaký dotaz, bude později vyzván na odpověď – neodpovídá hned!</a:t>
            </a:r>
          </a:p>
          <a:p>
            <a:pPr algn="just"/>
            <a:endParaRPr lang="cs-CZ" dirty="0"/>
          </a:p>
          <a:p>
            <a:pPr algn="just"/>
            <a:r>
              <a:rPr lang="cs-CZ" b="1" dirty="0"/>
              <a:t>Teprve na výzvu (zpravidla předsedy komise)  „překlikne“ na následující slide, kde na každém slide bude otázka a odpověď, tedy pokud má oponent tři otázky, budou tam tři slide..</a:t>
            </a:r>
          </a:p>
          <a:p>
            <a:pPr marL="0" indent="0" algn="just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57090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ZU_TF_prezentace_sablona  -  Jen pro čtení" id="{622EBC3D-D1DD-4DC5-9434-F500FB9723FB}" vid="{E25A6F08-0146-4EBB-81EC-09A0106238DF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CAB84634EA8074BA96FEF2B407EBD27" ma:contentTypeVersion="11" ma:contentTypeDescription="Vytvoří nový dokument" ma:contentTypeScope="" ma:versionID="02eb0f0882b981d70efe520bd1a43e1d">
  <xsd:schema xmlns:xsd="http://www.w3.org/2001/XMLSchema" xmlns:xs="http://www.w3.org/2001/XMLSchema" xmlns:p="http://schemas.microsoft.com/office/2006/metadata/properties" xmlns:ns2="8bdbf0fd-f281-4dc0-a62e-de3a0c0e2d61" xmlns:ns3="24f1a15d-fb4f-4d23-8500-b42cd3aa9665" targetNamespace="http://schemas.microsoft.com/office/2006/metadata/properties" ma:root="true" ma:fieldsID="f1378639c47a55150edee2506240f81f" ns2:_="" ns3:_="">
    <xsd:import namespace="8bdbf0fd-f281-4dc0-a62e-de3a0c0e2d61"/>
    <xsd:import namespace="24f1a15d-fb4f-4d23-8500-b42cd3aa9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OdkazKeStazeni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bf0fd-f281-4dc0-a62e-de3a0c0e2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Značky obrázků" ma:readOnly="false" ma:fieldId="{5cf76f15-5ced-4ddc-b409-7134ff3c332f}" ma:taxonomyMulti="true" ma:sspId="6104055d-a7a1-4227-823d-893947fae5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OdkazKeStazeni" ma:index="17" nillable="true" ma:displayName="Název šablony" ma:format="Dropdown" ma:internalName="OdkazKeStazeni">
      <xsd:simpleType>
        <xsd:restriction base="dms:Text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1a15d-fb4f-4d23-8500-b42cd3aa966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44f72c9-ff5d-46ea-9fe3-6e733140eb68}" ma:internalName="TaxCatchAll" ma:showField="CatchAllData" ma:web="24f1a15d-fb4f-4d23-8500-b42cd3aa96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dbf0fd-f281-4dc0-a62e-de3a0c0e2d61">
      <Terms xmlns="http://schemas.microsoft.com/office/infopath/2007/PartnerControls"/>
    </lcf76f155ced4ddcb4097134ff3c332f>
    <TaxCatchAll xmlns="24f1a15d-fb4f-4d23-8500-b42cd3aa9665" xsi:nil="true"/>
    <OdkazKeStazeni xmlns="8bdbf0fd-f281-4dc0-a62e-de3a0c0e2d61" xsi:nil="true"/>
  </documentManagement>
</p:properties>
</file>

<file path=customXml/itemProps1.xml><?xml version="1.0" encoding="utf-8"?>
<ds:datastoreItem xmlns:ds="http://schemas.openxmlformats.org/officeDocument/2006/customXml" ds:itemID="{7F537BC2-05CB-4D23-B619-1BCFBA497B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dbf0fd-f281-4dc0-a62e-de3a0c0e2d61"/>
    <ds:schemaRef ds:uri="24f1a15d-fb4f-4d23-8500-b42cd3aa9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FD184F-B441-411D-959A-CF127E865E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20661E-258E-4D50-BE15-B53307C6493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24f1a15d-fb4f-4d23-8500-b42cd3aa9665"/>
    <ds:schemaRef ds:uri="8bdbf0fd-f281-4dc0-a62e-de3a0c0e2d61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CZU_TF_prezentace_sablona</Template>
  <TotalTime>23</TotalTime>
  <Words>911</Words>
  <Application>Microsoft Office PowerPoint</Application>
  <PresentationFormat>Vlastní</PresentationFormat>
  <Paragraphs>71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Roboto Black</vt:lpstr>
      <vt:lpstr>Wingdings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Votruba Zdeněk</dc:creator>
  <cp:lastModifiedBy>Votruba Zdeněk</cp:lastModifiedBy>
  <cp:revision>1</cp:revision>
  <cp:lastPrinted>2019-11-11T10:53:52Z</cp:lastPrinted>
  <dcterms:created xsi:type="dcterms:W3CDTF">2023-05-02T12:27:56Z</dcterms:created>
  <dcterms:modified xsi:type="dcterms:W3CDTF">2023-05-02T12:51:37Z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0x0101004CAB84634EA8074BA96FEF2B407EBD27</vt:lpwstr>
  </property>
  <property fmtid="{D5CDD505-2E9C-101B-9397-08002B2CF9AE}" pid="3" name="MediaServiceImageTags">
    <vt:lpwstr/>
  </property>
</Properties>
</file>