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73" r:id="rId2"/>
    <p:sldId id="272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4" r:id="rId12"/>
    <p:sldId id="270" r:id="rId13"/>
    <p:sldId id="271" r:id="rId14"/>
  </p:sldIdLst>
  <p:sldSz cx="12192000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9lZL0Z4XdrdguLmTmZ1IR0YP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BB960E-6111-43A1-97A1-4C34BAE26D89}">
  <a:tblStyle styleId="{2EBB960E-6111-43A1-97A1-4C34BAE26D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2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>
        <p:guide orient="horz" pos="22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5975" y="1143000"/>
            <a:ext cx="5226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 vývoji her a především pokud mají RPG prvky, je velká část opakujícího se kódu. Například každá RPG hra obsahuje sbírání zkušeností a navyšování úrovně, čímž se vylepšují atributy postavy. Obvykle má postava předměty, které ovlivňují její atributy a případně i schopnosti. Většina akčních her a strategií obsahuje soubojový systém.</a:t>
            </a:r>
          </a:p>
          <a:p>
            <a:r>
              <a:rPr lang="cs-CZ" dirty="0"/>
              <a:t>Programátor je proto nucen tuto opakující logiku psát či kopírovat stále dokola, v čemž by měla pomoci knihovna vytvořena v této práci. Mezi hlavní požadavky je, aby fungovala bez ohledu na to, zda je použita v konzoli, okenní aplikaci, herním </a:t>
            </a:r>
            <a:r>
              <a:rPr lang="cs-CZ" dirty="0" err="1"/>
              <a:t>enginu</a:t>
            </a:r>
            <a:r>
              <a:rPr lang="cs-CZ" dirty="0"/>
              <a:t>, či jiném uživatelském rozhraní.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9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Unit testy vyhodnocují, zda se výstup metody pro zadané vstupy shoduje s očekávaným výstupem</a:t>
            </a:r>
          </a:p>
          <a:p>
            <a:endParaRPr lang="cs-CZ" dirty="0"/>
          </a:p>
          <a:p>
            <a:r>
              <a:rPr lang="cs-CZ" dirty="0"/>
              <a:t>Alfa testy provádí zaměstnanci firmy, či najaté společnosti, kteří prochází  úrovně hry stále dokola a snaží se provést akci, při které se hra zachová jinak než by měla. Jakmile se jim to podaří musí přijít na to, co konkrétně to způsobilo a zdokumentovat to. Toto je poté odesláno vývojářskému týmu.</a:t>
            </a:r>
          </a:p>
          <a:p>
            <a:endParaRPr lang="cs-CZ" dirty="0"/>
          </a:p>
          <a:p>
            <a:r>
              <a:rPr lang="cs-CZ" dirty="0"/>
              <a:t>Beta testy provádí malý okruh hráčů, kteří mají předběžný přístup ke hře a hlásí případné nalezené problémy. Výhodou oproti alfě je, že se hra dostane na rozmanitější kombinace hardwaru a odhalí se tak případná </a:t>
            </a:r>
            <a:r>
              <a:rPr lang="cs-CZ" dirty="0" err="1"/>
              <a:t>nekompabilita</a:t>
            </a:r>
            <a:endParaRPr lang="cs-CZ" dirty="0"/>
          </a:p>
          <a:p>
            <a:endParaRPr lang="cs-CZ" dirty="0"/>
          </a:p>
          <a:p>
            <a:r>
              <a:rPr lang="cs-CZ" dirty="0"/>
              <a:t>Při zátěžových testech se testuje zátěž RAM, </a:t>
            </a:r>
            <a:r>
              <a:rPr lang="cs-CZ" dirty="0" err="1"/>
              <a:t>vRAM</a:t>
            </a:r>
            <a:r>
              <a:rPr lang="cs-CZ" dirty="0"/>
              <a:t>, CPU, … a hledá se nejhorší konfigurace, na jaké je možné hru spustit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17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práce je vytvořit univerzální knihovnu nezávislou na použitém UI a vzorovou implementaci, sloužící jako test funkčnosti a příklad jak použít knihovnu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36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byli porovnány C#, Java a C++, aby bylo možné vybrat, který z nich bude nejvhodnější k vytvoření knihovny.</a:t>
            </a:r>
          </a:p>
          <a:p>
            <a:r>
              <a:rPr lang="cs-CZ" dirty="0"/>
              <a:t>Poté proběhlo srovnání UI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Nakonec byla vytvořena univerzální knihovna a testovací aplikace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96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Java není podporována žádným velkým </a:t>
            </a:r>
            <a:r>
              <a:rPr lang="cs-CZ" dirty="0" err="1"/>
              <a:t>enginem</a:t>
            </a:r>
            <a:r>
              <a:rPr lang="cs-CZ" dirty="0"/>
              <a:t>, má výrazně menší použitelnost pro hry. C# má oproti C++ výhodu v lepší čitelnosti a možnosti kombinování s ostatními .NET jazyky.</a:t>
            </a:r>
          </a:p>
          <a:p>
            <a:r>
              <a:rPr lang="cs-CZ" dirty="0"/>
              <a:t>Další výhodou je podpora Unity, o kterém budu mluvit za chvíli.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7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porovnání 3 nejpopulárnějších veřejně dostupných herních </a:t>
            </a:r>
            <a:r>
              <a:rPr lang="cs-CZ" dirty="0" err="1"/>
              <a:t>enginů</a:t>
            </a:r>
            <a:r>
              <a:rPr lang="cs-CZ" dirty="0"/>
              <a:t>, kde je vidět, že Unity má největší podporu platforem. Oproti ostatním se poplatek za licenci odvíjí od počtu zařízení a není procentem ze zisku. Na příkladu 5členného studia, což je odhadovaná velikost začínajícího studia, je vidět, že licence vyjde zhruba na 1/5. když se ovšem studio rozroste třeba na 50 pro </a:t>
            </a:r>
            <a:r>
              <a:rPr lang="cs-CZ" dirty="0" err="1"/>
              <a:t>Unreal</a:t>
            </a:r>
            <a:r>
              <a:rPr lang="cs-CZ" dirty="0"/>
              <a:t> či CRYENGINE se cena nezmění, ale pro Unity se zvýší na 100k. Z toho vyplývá, že Unity je vhodné především pro malá studia s pár vývojáři, ale pro větší studia je výhodnější </a:t>
            </a:r>
            <a:r>
              <a:rPr lang="cs-CZ" dirty="0" err="1"/>
              <a:t>Unreal</a:t>
            </a:r>
            <a:r>
              <a:rPr lang="cs-CZ" dirty="0"/>
              <a:t> nebo CRYENGINE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86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levém diagramu je ukázán příklad implementace, kdy třidy hry obsahují instanci třídy z knihovny a grafické reprezentace.</a:t>
            </a:r>
          </a:p>
          <a:p>
            <a:r>
              <a:rPr lang="cs-CZ" dirty="0"/>
              <a:t>Na pravém diagramu je ukázka funkce </a:t>
            </a:r>
            <a:r>
              <a:rPr lang="cs-CZ" dirty="0" err="1"/>
              <a:t>GameManagera</a:t>
            </a:r>
            <a:r>
              <a:rPr lang="cs-CZ" dirty="0"/>
              <a:t>, který obsahuje veškeré globální hodnoty pro celou hru na 1 místě. Zelené jsou stavy ve kterém se hra nachází. Fialové jsou akce prováděné </a:t>
            </a:r>
            <a:r>
              <a:rPr lang="cs-CZ" dirty="0" err="1"/>
              <a:t>GameManagerem</a:t>
            </a:r>
            <a:r>
              <a:rPr lang="cs-CZ" dirty="0"/>
              <a:t> a modré jsou data, která načítají či editují.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64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Zde je ukázáno do jaké míry je možné použít knihovnu v různých žánrech. </a:t>
            </a:r>
          </a:p>
          <a:p>
            <a:r>
              <a:rPr lang="cs-CZ" dirty="0"/>
              <a:t>Jelikož je určena pro RPG je zde od programátora nutnost doplnit jen mechaniky specifické pro jeho hru.</a:t>
            </a:r>
          </a:p>
          <a:p>
            <a:r>
              <a:rPr lang="cs-CZ" dirty="0"/>
              <a:t>Většina RPG je současně střílečkou či bojovou hru, takže zde by se měla většina logiky překrývat.</a:t>
            </a:r>
          </a:p>
          <a:p>
            <a:r>
              <a:rPr lang="cs-CZ" dirty="0" err="1"/>
              <a:t>Plošinovky</a:t>
            </a:r>
            <a:r>
              <a:rPr lang="cs-CZ" dirty="0"/>
              <a:t> až na pár výjimek nemají s RPG společné prvky, takže je její použitelnost nepravděpodobné.</a:t>
            </a:r>
          </a:p>
          <a:p>
            <a:r>
              <a:rPr lang="cs-CZ" dirty="0"/>
              <a:t>U strategií se shoduje souboj jednotek, takže některé třídy se použít dají.</a:t>
            </a:r>
          </a:p>
          <a:p>
            <a:r>
              <a:rPr lang="cs-CZ" dirty="0"/>
              <a:t>Závodní hry sice mohou použít třídy pro předměty a postavy, ale obsahují mnoho vlastností navíc, kterou budou zbytečně zabírat paměť.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13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C#, který stejně jako C++ podporuje 2/3 </a:t>
            </a:r>
            <a:r>
              <a:rPr lang="cs-CZ" dirty="0" err="1"/>
              <a:t>enginů</a:t>
            </a:r>
            <a:r>
              <a:rPr lang="cs-CZ" dirty="0"/>
              <a:t>, avšak navíc je jeho kód čitelnější a je možné ho kombinovat s více jazyky, což zvyšuje jeho univerzálnost.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41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cs-CZ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38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839347"/>
            <a:ext cx="41148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839347"/>
            <a:ext cx="2743200" cy="21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vislý nadpis a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 rot="5400000">
            <a:off x="7427957" y="2558539"/>
            <a:ext cx="522278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2093955" y="5839"/>
            <a:ext cx="522278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áhlaví části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1" y="1794832"/>
            <a:ext cx="10515600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1" y="4817877"/>
            <a:ext cx="10515600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va obsahy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8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6172200" y="1916484"/>
            <a:ext cx="5181600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ovnání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9788" y="1188460"/>
            <a:ext cx="10515600" cy="58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9790" y="1764832"/>
            <a:ext cx="5157787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839790" y="2629749"/>
            <a:ext cx="5157787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6172201" y="1764832"/>
            <a:ext cx="5183188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6172201" y="2629749"/>
            <a:ext cx="5183188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uze nadpis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ázdn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sah s titulkem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9789" y="1270736"/>
            <a:ext cx="3932237" cy="88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ázek s titulkem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39789" y="1151890"/>
            <a:ext cx="3932237" cy="100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5183188" y="1036571"/>
            <a:ext cx="6172200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839789" y="2159794"/>
            <a:ext cx="3932237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svislý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3544031" y="-1325389"/>
            <a:ext cx="51039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2">
            <a:alphaModFix/>
          </a:blip>
          <a:srcRect r="15683"/>
          <a:stretch/>
        </p:blipFill>
        <p:spPr>
          <a:xfrm>
            <a:off x="-1" y="257119"/>
            <a:ext cx="12192001" cy="694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13">
            <a:alphaModFix/>
          </a:blip>
          <a:srcRect r="21052"/>
          <a:stretch/>
        </p:blipFill>
        <p:spPr>
          <a:xfrm>
            <a:off x="-4" y="0"/>
            <a:ext cx="12192005" cy="683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19971"/>
            <a:ext cx="10515600" cy="72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380441"/>
            <a:ext cx="10515600" cy="510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815350"/>
            <a:ext cx="41148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815350"/>
            <a:ext cx="2743200" cy="24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14DAA97-4B8C-5B71-25D1-32B07DDD88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</a:t>
            </a:fld>
            <a:endParaRPr lang="cs-CZ"/>
          </a:p>
        </p:txBody>
      </p:sp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BE4A7B75-7061-0EF1-ED5D-72C0469C5DB1}"/>
              </a:ext>
            </a:extLst>
          </p:cNvPr>
          <p:cNvSpPr txBox="1">
            <a:spLocks/>
          </p:cNvSpPr>
          <p:nvPr/>
        </p:nvSpPr>
        <p:spPr>
          <a:xfrm>
            <a:off x="1524000" y="1688906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cs-CZ" sz="4400" b="1" dirty="0"/>
              <a:t>Návrh univerzální programové logiky pro vývoj her</a:t>
            </a:r>
          </a:p>
          <a:p>
            <a:pPr marL="0" indent="0">
              <a:buSzPts val="4400"/>
            </a:pP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Ing. Marek Pačes</a:t>
            </a:r>
          </a:p>
          <a:p>
            <a:pPr marL="0" indent="0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6807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11784E-AC65-AAC7-3A0A-A60E6EF0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 realizaci byl zvolen C# protože podporuje dva ze tří největších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Výhodou C# oproti C++ je lepší čitelnost a kompatibilita s .NET</a:t>
            </a:r>
          </a:p>
          <a:p>
            <a:r>
              <a:rPr lang="cs-CZ" dirty="0"/>
              <a:t>Byla vytvořena univerzální knihovna řešící kopírování opakující se logiky v RPG hrách</a:t>
            </a:r>
          </a:p>
          <a:p>
            <a:r>
              <a:rPr lang="cs-CZ" dirty="0"/>
              <a:t>Knihovna by měla být bez problémů použitelná pro všechny RPG a hry se soubojovým systémem</a:t>
            </a:r>
          </a:p>
          <a:p>
            <a:endParaRPr lang="cs-CZ" dirty="0"/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067FB-AABD-0F4C-89D0-D4BAE4F8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9131DD-D9B3-D7CF-7944-38A8AC9A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5E7A004-20AF-C1BD-3FF5-5FF0CF84F263}"/>
              </a:ext>
            </a:extLst>
          </p:cNvPr>
          <p:cNvSpPr txBox="1"/>
          <p:nvPr/>
        </p:nvSpPr>
        <p:spPr>
          <a:xfrm>
            <a:off x="3386667" y="3184157"/>
            <a:ext cx="559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372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AB4F74-CA76-1DC5-C9BC-0869D97B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9E952B-49B0-5F67-44C0-EC89D8D4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„Při porovnání grafických výstupu (kap. 5) poměrně negativně hodnotíte WinForm, ale v programu jej sám používáte. Proč tomu tak je?“</a:t>
            </a:r>
          </a:p>
          <a:p>
            <a:endParaRPr lang="cs-CZ" dirty="0"/>
          </a:p>
          <a:p>
            <a:r>
              <a:rPr lang="cs-CZ" dirty="0"/>
              <a:t>Výhodou WinForm oproti novějším technologiím je, že k definici UI nepoužívá XAML a </a:t>
            </a:r>
            <a:r>
              <a:rPr lang="cs-CZ" dirty="0" err="1"/>
              <a:t>binding</a:t>
            </a:r>
            <a:r>
              <a:rPr lang="cs-CZ" dirty="0"/>
              <a:t>. Veškerá interakce s UI je snadno čitelná i pro programátory, kteří s touto technologii nemají zkušenosti.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6FAACC-9299-058A-0C44-5857CA06A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81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04DB8-5B3B-DC39-2A20-E992DED0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oponenta č.2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64623A-4AD7-CFFE-CE8A-C898B7CD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cs-CZ" b="1" dirty="0"/>
              <a:t>„Jaké se běžně využívají metody testování software v herním průmyslu ?“</a:t>
            </a:r>
          </a:p>
          <a:p>
            <a:endParaRPr lang="cs-CZ" dirty="0"/>
          </a:p>
          <a:p>
            <a:r>
              <a:rPr lang="cs-CZ" dirty="0"/>
              <a:t>Unit testy na kontrolu správných výstupů metod</a:t>
            </a:r>
          </a:p>
          <a:p>
            <a:r>
              <a:rPr lang="cs-CZ" dirty="0"/>
              <a:t>Alfa testy</a:t>
            </a:r>
          </a:p>
          <a:p>
            <a:r>
              <a:rPr lang="cs-CZ" dirty="0"/>
              <a:t>Beta testy</a:t>
            </a:r>
          </a:p>
          <a:p>
            <a:r>
              <a:rPr lang="cs-CZ" dirty="0"/>
              <a:t>Zátěžové testy pro ověření chování na slabším hardware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B9D2300-C390-3FF1-D646-E0C122C5D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084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8E866D-DD11-BF62-3B3E-C8F5F23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3E421D-E35B-DFA4-0848-DF7505C16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 tvorbě RPG her je velká část opakujícího se kódu</a:t>
            </a:r>
          </a:p>
          <a:p>
            <a:r>
              <a:rPr lang="cs-CZ" dirty="0"/>
              <a:t>Programátor je nucen ho psát stále dokola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FF3EAD-81AF-937D-2A5D-97596677D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7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DC3EE-8006-3B97-6F42-FE8B51F7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BD01A5-6FC7-9428-02FE-31676F79E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Vytvoření univerzální knihovny</a:t>
            </a:r>
          </a:p>
          <a:p>
            <a:r>
              <a:rPr lang="cs-CZ" dirty="0"/>
              <a:t>Vytvoření vzorové implementace knihovny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0857D8A-70A3-42E1-AE36-2478A181DA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5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C5171-EB6E-5B86-211E-F50AFA5B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EB7E9E4-7969-064F-F9F5-F095B338B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Komparace uvažovaných programovacích jazyků podle zvolených kritérií</a:t>
            </a:r>
          </a:p>
          <a:p>
            <a:r>
              <a:rPr lang="cs-CZ" dirty="0"/>
              <a:t>porovnání uživatelských rozhraní pro .NET a herních </a:t>
            </a:r>
            <a:r>
              <a:rPr lang="cs-CZ" dirty="0" err="1"/>
              <a:t>enginů</a:t>
            </a:r>
            <a:endParaRPr lang="cs-CZ" dirty="0"/>
          </a:p>
          <a:p>
            <a:r>
              <a:rPr lang="cs-CZ" dirty="0"/>
              <a:t>Vlastní realizace univerzální knihovny</a:t>
            </a:r>
          </a:p>
          <a:p>
            <a:r>
              <a:rPr lang="cs-CZ" dirty="0"/>
              <a:t>Vytvoření vzorové implementace pro potřeby testování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8A25B0-03C2-F909-7EDF-6C6C4D9A1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360715-8943-8305-9692-17A4FBF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Komparace uvažovaných programovacích jazyků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98D46D3-27BA-5D68-83AC-8108E63E9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5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5D6D8AB-BE6E-BF88-BFD1-3081B6457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5068"/>
              </p:ext>
            </p:extLst>
          </p:nvPr>
        </p:nvGraphicFramePr>
        <p:xfrm>
          <a:off x="1076325" y="1170785"/>
          <a:ext cx="10020300" cy="54237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2196504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175140617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65217288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511448254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C++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Java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2000" b="1" dirty="0">
                          <a:effectLst/>
                          <a:latin typeface="+mn-lt"/>
                        </a:rPr>
                        <a:t>C#</a:t>
                      </a:r>
                      <a:endParaRPr lang="cs-CZ" sz="20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9058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Byte 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code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(C++/CLI ano)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 (může AOT)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8066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Headery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ne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10446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Garbage Collector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 (možno použít třetí strany)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10261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Přetěžování operátorů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24970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Vlastní eventy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vlastní řešení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671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</a:rPr>
                        <a:t>Properties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9386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In/</a:t>
                      </a:r>
                      <a:r>
                        <a:rPr lang="en-US" sz="1600">
                          <a:effectLst/>
                          <a:latin typeface="+mn-lt"/>
                        </a:rPr>
                        <a:t>out/ref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pointery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21364"/>
                  </a:ext>
                </a:extLst>
              </a:tr>
              <a:tr h="3213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Více rodičovských tříd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ne</a:t>
                      </a: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27855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uint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5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struct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ano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6251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MSIL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jen C++/CLI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ano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0327"/>
                  </a:ext>
                </a:extLst>
              </a:tr>
              <a:tr h="3102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 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 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176840"/>
                  </a:ext>
                </a:extLst>
              </a:tr>
              <a:tr h="6642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+mn-lt"/>
                        </a:rPr>
                        <a:t>Příklad Herních enginů</a:t>
                      </a:r>
                      <a:endParaRPr lang="cs-CZ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Unreal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Greenfoot</a:t>
                      </a:r>
                      <a:r>
                        <a:rPr lang="cs-CZ" sz="1600" dirty="0">
                          <a:effectLst/>
                          <a:latin typeface="+mn-lt"/>
                        </a:rPr>
                        <a:t>,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+mn-lt"/>
                        </a:rPr>
                        <a:t>libGDX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Unity,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+mn-lt"/>
                        </a:rPr>
                        <a:t>CRYENGINE</a:t>
                      </a:r>
                      <a:endParaRPr lang="cs-CZ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7F48B-E8C5-D652-8802-DA402D8F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uživatelských rozhraní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98D0F5-5E84-CF07-3D4E-46E200ED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6</a:t>
            </a:fld>
            <a:endParaRPr lang="cs-CZ"/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0155AB96-F904-BAA3-A871-F2B690534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01217"/>
              </p:ext>
            </p:extLst>
          </p:nvPr>
        </p:nvGraphicFramePr>
        <p:xfrm>
          <a:off x="327378" y="1556367"/>
          <a:ext cx="11604979" cy="395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444">
                  <a:extLst>
                    <a:ext uri="{9D8B030D-6E8A-4147-A177-3AD203B41FA5}">
                      <a16:colId xmlns:a16="http://schemas.microsoft.com/office/drawing/2014/main" val="118925391"/>
                    </a:ext>
                  </a:extLst>
                </a:gridCol>
                <a:gridCol w="3872089">
                  <a:extLst>
                    <a:ext uri="{9D8B030D-6E8A-4147-A177-3AD203B41FA5}">
                      <a16:colId xmlns:a16="http://schemas.microsoft.com/office/drawing/2014/main" val="1808954872"/>
                    </a:ext>
                  </a:extLst>
                </a:gridCol>
                <a:gridCol w="3251201">
                  <a:extLst>
                    <a:ext uri="{9D8B030D-6E8A-4147-A177-3AD203B41FA5}">
                      <a16:colId xmlns:a16="http://schemas.microsoft.com/office/drawing/2014/main" val="162510989"/>
                    </a:ext>
                  </a:extLst>
                </a:gridCol>
                <a:gridCol w="2901245">
                  <a:extLst>
                    <a:ext uri="{9D8B030D-6E8A-4147-A177-3AD203B41FA5}">
                      <a16:colId xmlns:a16="http://schemas.microsoft.com/office/drawing/2014/main" val="3809194893"/>
                    </a:ext>
                  </a:extLst>
                </a:gridCol>
              </a:tblGrid>
              <a:tr h="38532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použití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výhody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/>
                        <a:t>nevýhody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1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Konzole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automatizace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Stabilní</a:t>
                      </a:r>
                    </a:p>
                    <a:p>
                      <a:r>
                        <a:rPr lang="cs-CZ" dirty="0"/>
                        <a:t>Vhodné pro testování</a:t>
                      </a:r>
                    </a:p>
                    <a:p>
                      <a:r>
                        <a:rPr lang="cs-CZ" dirty="0" err="1"/>
                        <a:t>Cross-platform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Nevhodné pro běžného uživatele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WinForm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Jednoduché UI</a:t>
                      </a:r>
                    </a:p>
                    <a:p>
                      <a:r>
                        <a:rPr lang="cs-CZ" dirty="0"/>
                        <a:t>Rychlý vývoj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Rychlé a jednoduché</a:t>
                      </a:r>
                    </a:p>
                    <a:p>
                      <a:r>
                        <a:rPr lang="cs-CZ" dirty="0"/>
                        <a:t>Hodně používané</a:t>
                      </a:r>
                    </a:p>
                    <a:p>
                      <a:r>
                        <a:rPr lang="cs-CZ" dirty="0"/>
                        <a:t>Spolehlivé</a:t>
                      </a:r>
                    </a:p>
                    <a:p>
                      <a:r>
                        <a:rPr lang="cs-CZ" dirty="0"/>
                        <a:t>Použitelné při vzdálené ploše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Veškerou práci dělá CPU</a:t>
                      </a:r>
                    </a:p>
                    <a:p>
                      <a:r>
                        <a:rPr lang="cs-CZ" dirty="0"/>
                        <a:t>Obtížná změna velikosti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4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/>
                        <a:t>WPF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Výkonné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DirectX</a:t>
                      </a:r>
                    </a:p>
                    <a:p>
                      <a:r>
                        <a:rPr lang="cs-CZ" dirty="0"/>
                        <a:t>Moderní design</a:t>
                      </a:r>
                    </a:p>
                    <a:p>
                      <a:r>
                        <a:rPr lang="cs-CZ" dirty="0"/>
                        <a:t>MVVM </a:t>
                      </a:r>
                      <a:r>
                        <a:rPr lang="cs-CZ" dirty="0" err="1"/>
                        <a:t>pattern</a:t>
                      </a:r>
                      <a:endParaRPr lang="cs-CZ" dirty="0"/>
                    </a:p>
                    <a:p>
                      <a:r>
                        <a:rPr lang="cs-CZ" dirty="0"/>
                        <a:t>Designer nemusí umět programovat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Pomalý vývoj</a:t>
                      </a:r>
                    </a:p>
                    <a:p>
                      <a:r>
                        <a:rPr lang="cs-CZ" dirty="0"/>
                        <a:t>XAML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1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b="1" dirty="0" err="1"/>
                        <a:t>Xamarin</a:t>
                      </a:r>
                      <a:r>
                        <a:rPr lang="cs-CZ" b="1" dirty="0"/>
                        <a:t>/MAUI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Aplikace pro Windows10/11 a Xbox (UWP)</a:t>
                      </a:r>
                    </a:p>
                    <a:p>
                      <a:r>
                        <a:rPr lang="cs-CZ" dirty="0"/>
                        <a:t>Mobilní aplikace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Distribuce přes obchod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Sandbox</a:t>
                      </a:r>
                      <a:endParaRPr lang="cs-CZ" dirty="0"/>
                    </a:p>
                    <a:p>
                      <a:r>
                        <a:rPr lang="cs-CZ" dirty="0"/>
                        <a:t>Nefunguje pro starší Windows</a:t>
                      </a:r>
                    </a:p>
                    <a:p>
                      <a:r>
                        <a:rPr lang="cs-CZ" dirty="0"/>
                        <a:t>Obtížná distribuce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5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0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9867D-A200-22AC-790B-48B47B13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porovnání herních </a:t>
            </a:r>
            <a:r>
              <a:rPr lang="cs-CZ" dirty="0" err="1"/>
              <a:t>enginů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F637BC5-E9AF-372F-24A3-FF23D1F883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7</a:t>
            </a:fld>
            <a:endParaRPr lang="cs-CZ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97A0EF9-3E2A-19D5-E18F-C5D4A461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74082"/>
              </p:ext>
            </p:extLst>
          </p:nvPr>
        </p:nvGraphicFramePr>
        <p:xfrm>
          <a:off x="527714" y="1099579"/>
          <a:ext cx="11136573" cy="56298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9678">
                  <a:extLst>
                    <a:ext uri="{9D8B030D-6E8A-4147-A177-3AD203B41FA5}">
                      <a16:colId xmlns:a16="http://schemas.microsoft.com/office/drawing/2014/main" val="2763708742"/>
                    </a:ext>
                  </a:extLst>
                </a:gridCol>
                <a:gridCol w="672824">
                  <a:extLst>
                    <a:ext uri="{9D8B030D-6E8A-4147-A177-3AD203B41FA5}">
                      <a16:colId xmlns:a16="http://schemas.microsoft.com/office/drawing/2014/main" val="1743667154"/>
                    </a:ext>
                  </a:extLst>
                </a:gridCol>
                <a:gridCol w="2425217">
                  <a:extLst>
                    <a:ext uri="{9D8B030D-6E8A-4147-A177-3AD203B41FA5}">
                      <a16:colId xmlns:a16="http://schemas.microsoft.com/office/drawing/2014/main" val="3270440595"/>
                    </a:ext>
                  </a:extLst>
                </a:gridCol>
                <a:gridCol w="2374711">
                  <a:extLst>
                    <a:ext uri="{9D8B030D-6E8A-4147-A177-3AD203B41FA5}">
                      <a16:colId xmlns:a16="http://schemas.microsoft.com/office/drawing/2014/main" val="1725876700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829871284"/>
                    </a:ext>
                  </a:extLst>
                </a:gridCol>
              </a:tblGrid>
              <a:tr h="34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Engine</a:t>
                      </a:r>
                      <a:endParaRPr lang="cs-CZ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CRYENGINE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76415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Využíván převážně pro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25349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Linux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42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MacOS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93604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PS4, Xbox </a:t>
                      </a:r>
                      <a:r>
                        <a:rPr lang="cs-CZ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23113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PS5, Xbox X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761135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 a Android.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38176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26457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Zdarma při zisku pod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$100 000 za 12 měsíců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$1 000 000 za produkt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$5 000 za rok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080061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licence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$399 (zisk pod $200 000)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/$2 400 ročně za počítač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5 % ze zisku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055092"/>
                  </a:ext>
                </a:extLst>
              </a:tr>
              <a:tr h="33279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Poplatek pětičlenného studia při zisku 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$100k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$ 1 995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$4 7500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895089"/>
                  </a:ext>
                </a:extLst>
              </a:tr>
              <a:tr h="33279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cs-C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$10 200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$50 000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$49 750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25581"/>
                  </a:ext>
                </a:extLst>
              </a:tr>
              <a:tr h="19341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90141"/>
                  </a:ext>
                </a:extLst>
              </a:tr>
              <a:tr h="30375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jazyky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C#, JavaScript, Boo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C++, C#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092059"/>
                  </a:ext>
                </a:extLst>
              </a:tr>
              <a:tr h="6488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cs-CZ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Příklady her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Cuphead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Hollow Knight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Fortnite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Borderlands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Crysis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Kingdom Come: Deliverance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72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19B2E8-CE1C-0ADD-FCBB-357B6DE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řešení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CE21B5D-6C49-07A1-0346-95F0BA67BF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8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A1FFA5C-0F07-F5EC-F101-AF3DE167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0" y="1487291"/>
            <a:ext cx="5085908" cy="491466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A6AD918-B6D4-E6A6-0825-78A5F761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48" y="2797407"/>
            <a:ext cx="6336999" cy="25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9A2E3-473B-76DF-9D69-53EFC55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Výsledky a jejich zhodnocení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E51623-4A3B-2D23-E1EF-E4CC5A238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cs-CZ" smtClean="0"/>
              <a:pPr/>
              <a:t>9</a:t>
            </a:fld>
            <a:endParaRPr lang="cs-CZ"/>
          </a:p>
        </p:txBody>
      </p:sp>
      <p:graphicFrame>
        <p:nvGraphicFramePr>
          <p:cNvPr id="5" name="Tabulka 7">
            <a:extLst>
              <a:ext uri="{FF2B5EF4-FFF2-40B4-BE49-F238E27FC236}">
                <a16:creationId xmlns:a16="http://schemas.microsoft.com/office/drawing/2014/main" id="{262FC2AF-CE61-8635-B9AD-2A5DB1B3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0575"/>
              </p:ext>
            </p:extLst>
          </p:nvPr>
        </p:nvGraphicFramePr>
        <p:xfrm>
          <a:off x="371476" y="2301716"/>
          <a:ext cx="115659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111">
                  <a:extLst>
                    <a:ext uri="{9D8B030D-6E8A-4147-A177-3AD203B41FA5}">
                      <a16:colId xmlns:a16="http://schemas.microsoft.com/office/drawing/2014/main" val="41657982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1124851448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631490027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3898281412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344590845"/>
                    </a:ext>
                  </a:extLst>
                </a:gridCol>
                <a:gridCol w="2075358">
                  <a:extLst>
                    <a:ext uri="{9D8B030D-6E8A-4147-A177-3AD203B41FA5}">
                      <a16:colId xmlns:a16="http://schemas.microsoft.com/office/drawing/2014/main" val="273917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nepravděpodobné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neoptimalizované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částečně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Bez výrazných úprav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plně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2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FPS/TPS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9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bojové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plošinovky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strategie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4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závodní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Kancelář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1272</Words>
  <Application>Microsoft Office PowerPoint</Application>
  <PresentationFormat>Vlastní</PresentationFormat>
  <Paragraphs>254</Paragraphs>
  <Slides>13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Motiv Office</vt:lpstr>
      <vt:lpstr>Prezentace aplikace PowerPoint</vt:lpstr>
      <vt:lpstr>Úvod</vt:lpstr>
      <vt:lpstr>Cíl práce</vt:lpstr>
      <vt:lpstr>Metodika</vt:lpstr>
      <vt:lpstr>Komparace uvažovaných programovacích jazyků</vt:lpstr>
      <vt:lpstr>porovnání uživatelských rozhraní</vt:lpstr>
      <vt:lpstr>porovnání herních enginů</vt:lpstr>
      <vt:lpstr>Vlastní řešení</vt:lpstr>
      <vt:lpstr>Výsledky a jejich zhodnocení</vt:lpstr>
      <vt:lpstr>Závěr</vt:lpstr>
      <vt:lpstr>Prezentace aplikace PowerPoint</vt:lpstr>
      <vt:lpstr>Otázka oponenta č.1</vt:lpstr>
      <vt:lpstr>Otázka oponenta č.2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</dc:title>
  <dc:creator>Martin Olmr</dc:creator>
  <cp:lastModifiedBy>Martin Novák</cp:lastModifiedBy>
  <cp:revision>60</cp:revision>
  <dcterms:created xsi:type="dcterms:W3CDTF">2015-05-04T20:45:11Z</dcterms:created>
  <dcterms:modified xsi:type="dcterms:W3CDTF">2023-05-16T08:58:48Z</dcterms:modified>
</cp:coreProperties>
</file>