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73" r:id="rId2"/>
    <p:sldId id="272" r:id="rId3"/>
    <p:sldId id="262" r:id="rId4"/>
    <p:sldId id="263" r:id="rId5"/>
    <p:sldId id="264" r:id="rId6"/>
    <p:sldId id="266" r:id="rId7"/>
    <p:sldId id="265" r:id="rId8"/>
    <p:sldId id="267" r:id="rId9"/>
    <p:sldId id="268" r:id="rId10"/>
    <p:sldId id="269" r:id="rId11"/>
    <p:sldId id="270" r:id="rId12"/>
    <p:sldId id="271" r:id="rId13"/>
  </p:sldIdLst>
  <p:sldSz cx="12192000" cy="71993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g9lZL0Z4XdrdguLmTmZ1IR0YPN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BB960E-6111-43A1-97A1-4C34BAE26D89}">
  <a:tblStyle styleId="{2EBB960E-6111-43A1-97A1-4C34BAE26D8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tcBdr/>
        <a:fill>
          <a:solidFill>
            <a:srgbClr val="D0DEEF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D0DEEF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392" autoAdjust="0"/>
  </p:normalViewPr>
  <p:slideViewPr>
    <p:cSldViewPr snapToGrid="0">
      <p:cViewPr varScale="1">
        <p:scale>
          <a:sx n="68" d="100"/>
          <a:sy n="68" d="100"/>
        </p:scale>
        <p:origin x="1162" y="58"/>
      </p:cViewPr>
      <p:guideLst>
        <p:guide orient="horz" pos="226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815975" y="1143000"/>
            <a:ext cx="52260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cs-CZ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Pří vývoji her a především pokud mají RPG prvky, je velká část opakujícího se kódu. Například každá RPG hra obsahuje sbírání zkušeností a navyšování úrovně, čímž se vylepšují atributy postavy. Obvykle má postava předměty, které ovlivňují její atributy a případně i schopnosti. Většina akčních her a strategií obsahuje soubojový systém.</a:t>
            </a:r>
          </a:p>
          <a:p>
            <a:r>
              <a:rPr lang="cs-CZ" dirty="0"/>
              <a:t>Programátor je proto nucen tuto opakující logiku psát či kopírovat stále dokola, v čemž by měla pomoci knihovna vytvořena v této práci. Mezi hlavní požadavky je, aby fungovala bez ohledu na to, zda je použita v konzoli, okenní aplikaci, herním </a:t>
            </a:r>
            <a:r>
              <a:rPr lang="cs-CZ" dirty="0" err="1"/>
              <a:t>enginu</a:t>
            </a:r>
            <a:r>
              <a:rPr lang="cs-CZ" dirty="0"/>
              <a:t>, či jiném uživatelském rozhraní.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cs-CZ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cs-CZ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4492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Zde je porovnání 3 nejpopulárnějších veřejně dostupných herních </a:t>
            </a:r>
            <a:r>
              <a:rPr lang="cs-CZ" dirty="0" err="1"/>
              <a:t>enginů</a:t>
            </a:r>
            <a:r>
              <a:rPr lang="cs-CZ" dirty="0"/>
              <a:t>, kde je vidět, že Unity má největší podporu platforem. Oproti ostatním se poplatek za licenci odvíjí od počtu zařízení a není procentem ze zisku. Na příkladu 5členného studia, což je odhadovaná velikost začínajícího studia, je vidět, že licence vyjde zhruba na 1/5. když se ovšem studio rozroste třeba na 50 pro </a:t>
            </a:r>
            <a:r>
              <a:rPr lang="cs-CZ" dirty="0" err="1"/>
              <a:t>Unreal</a:t>
            </a:r>
            <a:r>
              <a:rPr lang="cs-CZ" dirty="0"/>
              <a:t> či CRYENGINE se cena nezmění, ale pro Unity se zvýší na 100k. Z toho vyplývá, že Unity je vhodné především pro malá studia </a:t>
            </a:r>
            <a:r>
              <a:rPr lang="cs-CZ" dirty="0" err="1"/>
              <a:t>studia</a:t>
            </a:r>
            <a:r>
              <a:rPr lang="cs-CZ" dirty="0"/>
              <a:t> s pár vývojáři, ale pro větší je výhodnější </a:t>
            </a:r>
            <a:r>
              <a:rPr lang="cs-CZ" dirty="0" err="1"/>
              <a:t>Unreal</a:t>
            </a:r>
            <a:r>
              <a:rPr lang="cs-CZ"/>
              <a:t> nebo CRYENGINE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cs-CZ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cs-CZ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863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>
            <a:spLocks noGrp="1"/>
          </p:cNvSpPr>
          <p:nvPr>
            <p:ph type="title"/>
          </p:nvPr>
        </p:nvSpPr>
        <p:spPr>
          <a:xfrm>
            <a:off x="838200" y="319971"/>
            <a:ext cx="10515600" cy="729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body" idx="1"/>
          </p:nvPr>
        </p:nvSpPr>
        <p:spPr>
          <a:xfrm>
            <a:off x="838200" y="1380441"/>
            <a:ext cx="10515600" cy="5103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dt" idx="10"/>
          </p:nvPr>
        </p:nvSpPr>
        <p:spPr>
          <a:xfrm>
            <a:off x="838200" y="6839347"/>
            <a:ext cx="2743200" cy="216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ftr" idx="11"/>
          </p:nvPr>
        </p:nvSpPr>
        <p:spPr>
          <a:xfrm>
            <a:off x="4038600" y="6839347"/>
            <a:ext cx="4114800" cy="216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sldNum" idx="12"/>
          </p:nvPr>
        </p:nvSpPr>
        <p:spPr>
          <a:xfrm>
            <a:off x="8610600" y="6839347"/>
            <a:ext cx="2743200" cy="216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vislý nadpis a text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>
            <a:spLocks noGrp="1"/>
          </p:cNvSpPr>
          <p:nvPr>
            <p:ph type="title"/>
          </p:nvPr>
        </p:nvSpPr>
        <p:spPr>
          <a:xfrm rot="5400000">
            <a:off x="7427957" y="2558539"/>
            <a:ext cx="522278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body" idx="1"/>
          </p:nvPr>
        </p:nvSpPr>
        <p:spPr>
          <a:xfrm rot="5400000">
            <a:off x="2093955" y="5839"/>
            <a:ext cx="522278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dt" idx="10"/>
          </p:nvPr>
        </p:nvSpPr>
        <p:spPr>
          <a:xfrm>
            <a:off x="8382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ftr" idx="11"/>
          </p:nvPr>
        </p:nvSpPr>
        <p:spPr>
          <a:xfrm>
            <a:off x="4038600" y="6815350"/>
            <a:ext cx="41148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sldNum" idx="12"/>
          </p:nvPr>
        </p:nvSpPr>
        <p:spPr>
          <a:xfrm>
            <a:off x="86106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áhlaví části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>
            <a:spLocks noGrp="1"/>
          </p:cNvSpPr>
          <p:nvPr>
            <p:ph type="title"/>
          </p:nvPr>
        </p:nvSpPr>
        <p:spPr>
          <a:xfrm>
            <a:off x="831851" y="1794832"/>
            <a:ext cx="10515600" cy="2994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body" idx="1"/>
          </p:nvPr>
        </p:nvSpPr>
        <p:spPr>
          <a:xfrm>
            <a:off x="831851" y="4817877"/>
            <a:ext cx="10515600" cy="1574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dt" idx="10"/>
          </p:nvPr>
        </p:nvSpPr>
        <p:spPr>
          <a:xfrm>
            <a:off x="8382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ftr" idx="11"/>
          </p:nvPr>
        </p:nvSpPr>
        <p:spPr>
          <a:xfrm>
            <a:off x="4038600" y="6815350"/>
            <a:ext cx="41148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sldNum" idx="12"/>
          </p:nvPr>
        </p:nvSpPr>
        <p:spPr>
          <a:xfrm>
            <a:off x="86106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va obsahy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 txBox="1">
            <a:spLocks noGrp="1"/>
          </p:cNvSpPr>
          <p:nvPr>
            <p:ph type="title"/>
          </p:nvPr>
        </p:nvSpPr>
        <p:spPr>
          <a:xfrm>
            <a:off x="838200" y="319971"/>
            <a:ext cx="10515600" cy="729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body" idx="1"/>
          </p:nvPr>
        </p:nvSpPr>
        <p:spPr>
          <a:xfrm>
            <a:off x="838200" y="1916484"/>
            <a:ext cx="5181600" cy="4567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body" idx="2"/>
          </p:nvPr>
        </p:nvSpPr>
        <p:spPr>
          <a:xfrm>
            <a:off x="6172200" y="1916484"/>
            <a:ext cx="5181600" cy="4567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dt" idx="10"/>
          </p:nvPr>
        </p:nvSpPr>
        <p:spPr>
          <a:xfrm>
            <a:off x="8382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ftr" idx="11"/>
          </p:nvPr>
        </p:nvSpPr>
        <p:spPr>
          <a:xfrm>
            <a:off x="4038600" y="6815350"/>
            <a:ext cx="41148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sldNum" idx="12"/>
          </p:nvPr>
        </p:nvSpPr>
        <p:spPr>
          <a:xfrm>
            <a:off x="86106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ovnání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title"/>
          </p:nvPr>
        </p:nvSpPr>
        <p:spPr>
          <a:xfrm>
            <a:off x="839788" y="1188460"/>
            <a:ext cx="10515600" cy="586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1"/>
          </p:nvPr>
        </p:nvSpPr>
        <p:spPr>
          <a:xfrm>
            <a:off x="839790" y="1764832"/>
            <a:ext cx="5157787" cy="864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body" idx="2"/>
          </p:nvPr>
        </p:nvSpPr>
        <p:spPr>
          <a:xfrm>
            <a:off x="839790" y="2629749"/>
            <a:ext cx="5157787" cy="386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body" idx="3"/>
          </p:nvPr>
        </p:nvSpPr>
        <p:spPr>
          <a:xfrm>
            <a:off x="6172201" y="1764832"/>
            <a:ext cx="5183188" cy="864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body" idx="4"/>
          </p:nvPr>
        </p:nvSpPr>
        <p:spPr>
          <a:xfrm>
            <a:off x="6172201" y="2629749"/>
            <a:ext cx="5183188" cy="386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dt" idx="10"/>
          </p:nvPr>
        </p:nvSpPr>
        <p:spPr>
          <a:xfrm>
            <a:off x="8382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ftr" idx="11"/>
          </p:nvPr>
        </p:nvSpPr>
        <p:spPr>
          <a:xfrm>
            <a:off x="4038600" y="6815350"/>
            <a:ext cx="41148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sldNum" idx="12"/>
          </p:nvPr>
        </p:nvSpPr>
        <p:spPr>
          <a:xfrm>
            <a:off x="86106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uze nadpis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>
            <a:spLocks noGrp="1"/>
          </p:cNvSpPr>
          <p:nvPr>
            <p:ph type="title"/>
          </p:nvPr>
        </p:nvSpPr>
        <p:spPr>
          <a:xfrm>
            <a:off x="838200" y="319971"/>
            <a:ext cx="10515600" cy="729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dt" idx="10"/>
          </p:nvPr>
        </p:nvSpPr>
        <p:spPr>
          <a:xfrm>
            <a:off x="8382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ftr" idx="11"/>
          </p:nvPr>
        </p:nvSpPr>
        <p:spPr>
          <a:xfrm>
            <a:off x="4038600" y="6815350"/>
            <a:ext cx="41148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6106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ázdný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dt" idx="10"/>
          </p:nvPr>
        </p:nvSpPr>
        <p:spPr>
          <a:xfrm>
            <a:off x="8382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ftr" idx="11"/>
          </p:nvPr>
        </p:nvSpPr>
        <p:spPr>
          <a:xfrm>
            <a:off x="4038600" y="6815350"/>
            <a:ext cx="41148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sldNum" idx="12"/>
          </p:nvPr>
        </p:nvSpPr>
        <p:spPr>
          <a:xfrm>
            <a:off x="86106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sah s titulkem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839789" y="1270736"/>
            <a:ext cx="3932237" cy="889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5183188" y="1036571"/>
            <a:ext cx="6172200" cy="5116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2"/>
          </p:nvPr>
        </p:nvSpPr>
        <p:spPr>
          <a:xfrm>
            <a:off x="839789" y="2159794"/>
            <a:ext cx="3932237" cy="400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dt" idx="10"/>
          </p:nvPr>
        </p:nvSpPr>
        <p:spPr>
          <a:xfrm>
            <a:off x="8382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ftr" idx="11"/>
          </p:nvPr>
        </p:nvSpPr>
        <p:spPr>
          <a:xfrm>
            <a:off x="4038600" y="6815350"/>
            <a:ext cx="41148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86106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ázek s titulkem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839789" y="1151890"/>
            <a:ext cx="3932237" cy="1007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7"/>
          <p:cNvSpPr>
            <a:spLocks noGrp="1"/>
          </p:cNvSpPr>
          <p:nvPr>
            <p:ph type="pic" idx="2"/>
          </p:nvPr>
        </p:nvSpPr>
        <p:spPr>
          <a:xfrm>
            <a:off x="5183188" y="1036571"/>
            <a:ext cx="6172200" cy="5116178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>
            <a:off x="839789" y="2159794"/>
            <a:ext cx="3932237" cy="400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dt" idx="10"/>
          </p:nvPr>
        </p:nvSpPr>
        <p:spPr>
          <a:xfrm>
            <a:off x="8382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ftr" idx="11"/>
          </p:nvPr>
        </p:nvSpPr>
        <p:spPr>
          <a:xfrm>
            <a:off x="4038600" y="6815350"/>
            <a:ext cx="41148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ldNum" idx="12"/>
          </p:nvPr>
        </p:nvSpPr>
        <p:spPr>
          <a:xfrm>
            <a:off x="86106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dpis a svislý text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>
            <a:off x="838200" y="319971"/>
            <a:ext cx="10515600" cy="729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body" idx="1"/>
          </p:nvPr>
        </p:nvSpPr>
        <p:spPr>
          <a:xfrm rot="5400000">
            <a:off x="3544031" y="-1325389"/>
            <a:ext cx="5103942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dt" idx="10"/>
          </p:nvPr>
        </p:nvSpPr>
        <p:spPr>
          <a:xfrm>
            <a:off x="8382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ftr" idx="11"/>
          </p:nvPr>
        </p:nvSpPr>
        <p:spPr>
          <a:xfrm>
            <a:off x="4038600" y="6815350"/>
            <a:ext cx="41148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sldNum" idx="12"/>
          </p:nvPr>
        </p:nvSpPr>
        <p:spPr>
          <a:xfrm>
            <a:off x="86106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8"/>
          <p:cNvPicPr preferRelativeResize="0"/>
          <p:nvPr/>
        </p:nvPicPr>
        <p:blipFill rotWithShape="1">
          <a:blip r:embed="rId12">
            <a:alphaModFix/>
          </a:blip>
          <a:srcRect r="15683"/>
          <a:stretch/>
        </p:blipFill>
        <p:spPr>
          <a:xfrm>
            <a:off x="-1" y="257119"/>
            <a:ext cx="12192001" cy="6942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8"/>
          <p:cNvPicPr preferRelativeResize="0"/>
          <p:nvPr/>
        </p:nvPicPr>
        <p:blipFill rotWithShape="1">
          <a:blip r:embed="rId13">
            <a:alphaModFix/>
          </a:blip>
          <a:srcRect r="21052"/>
          <a:stretch/>
        </p:blipFill>
        <p:spPr>
          <a:xfrm>
            <a:off x="-4" y="0"/>
            <a:ext cx="12192005" cy="683934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8"/>
          <p:cNvSpPr txBox="1">
            <a:spLocks noGrp="1"/>
          </p:cNvSpPr>
          <p:nvPr>
            <p:ph type="title"/>
          </p:nvPr>
        </p:nvSpPr>
        <p:spPr>
          <a:xfrm>
            <a:off x="838200" y="319971"/>
            <a:ext cx="10515600" cy="729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body" idx="1"/>
          </p:nvPr>
        </p:nvSpPr>
        <p:spPr>
          <a:xfrm>
            <a:off x="838200" y="1380441"/>
            <a:ext cx="10515600" cy="5103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dt" idx="10"/>
          </p:nvPr>
        </p:nvSpPr>
        <p:spPr>
          <a:xfrm>
            <a:off x="8382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ftr" idx="11"/>
          </p:nvPr>
        </p:nvSpPr>
        <p:spPr>
          <a:xfrm>
            <a:off x="4038600" y="6815350"/>
            <a:ext cx="41148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8"/>
          <p:cNvSpPr txBox="1">
            <a:spLocks noGrp="1"/>
          </p:cNvSpPr>
          <p:nvPr>
            <p:ph type="sldNum" idx="12"/>
          </p:nvPr>
        </p:nvSpPr>
        <p:spPr>
          <a:xfrm>
            <a:off x="86106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E14DAA97-4B8C-5B71-25D1-32B07DDD88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cs-CZ" smtClean="0"/>
              <a:pPr/>
              <a:t>1</a:t>
            </a:fld>
            <a:endParaRPr lang="cs-CZ"/>
          </a:p>
        </p:txBody>
      </p:sp>
      <p:sp>
        <p:nvSpPr>
          <p:cNvPr id="7" name="Google Shape;92;p1">
            <a:extLst>
              <a:ext uri="{FF2B5EF4-FFF2-40B4-BE49-F238E27FC236}">
                <a16:creationId xmlns:a16="http://schemas.microsoft.com/office/drawing/2014/main" id="{BE4A7B75-7061-0EF1-ED5D-72C0469C5DB1}"/>
              </a:ext>
            </a:extLst>
          </p:cNvPr>
          <p:cNvSpPr txBox="1">
            <a:spLocks/>
          </p:cNvSpPr>
          <p:nvPr/>
        </p:nvSpPr>
        <p:spPr>
          <a:xfrm>
            <a:off x="1524000" y="1688906"/>
            <a:ext cx="9144000" cy="441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</a:pPr>
            <a:endParaRPr lang="cs-CZ" b="1" dirty="0"/>
          </a:p>
          <a:p>
            <a:pPr marL="0" indent="0" algn="ctr">
              <a:buSzPts val="4400"/>
              <a:buNone/>
            </a:pPr>
            <a:r>
              <a:rPr lang="cs-CZ" sz="4400" b="1" dirty="0"/>
              <a:t>Návrh univerzální programové logiky pro vývoj her</a:t>
            </a:r>
          </a:p>
          <a:p>
            <a:pPr marL="0" indent="0">
              <a:buSzPts val="4400"/>
            </a:pPr>
            <a:endParaRPr lang="cs-CZ" sz="4400" b="1" dirty="0"/>
          </a:p>
          <a:p>
            <a:pPr marL="0" indent="0">
              <a:buSzPts val="2000"/>
            </a:pPr>
            <a:endParaRPr lang="cs-CZ" dirty="0"/>
          </a:p>
          <a:p>
            <a:pPr marL="0" indent="0" algn="ctr">
              <a:buSzPts val="2800"/>
              <a:buNone/>
            </a:pPr>
            <a:r>
              <a:rPr lang="cs-CZ" b="1" dirty="0"/>
              <a:t>Martin Novák</a:t>
            </a:r>
            <a:endParaRPr lang="cs-CZ" sz="1400" dirty="0"/>
          </a:p>
          <a:p>
            <a:pPr marL="0" indent="0"/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168075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56067FB-AABD-0F4C-89D0-D4BAE4F81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Závěr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F11784E-AC65-AAC7-3A0A-A60E6EF086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K realizaci byl zvolen C# pro svou čitelnost a kompatibilitu .NET</a:t>
            </a:r>
          </a:p>
          <a:p>
            <a:r>
              <a:rPr lang="cs-CZ" dirty="0"/>
              <a:t>Ačkoliv má procedurální generování mapy mouchy je vhodným základem, který si může programátor upravit dle svých potřeb</a:t>
            </a:r>
          </a:p>
          <a:p>
            <a:r>
              <a:rPr lang="cs-CZ" dirty="0"/>
              <a:t>Knihovna by měla být bez problémů použitelná pro všechny RPG a akční hry se soubojovým systémem</a:t>
            </a:r>
          </a:p>
          <a:p>
            <a:endParaRPr lang="cs-CZ" dirty="0"/>
          </a:p>
          <a:p>
            <a:endParaRPr lang="cs-CZ" dirty="0"/>
          </a:p>
          <a:p>
            <a:pPr marL="114300" indent="0">
              <a:buNone/>
            </a:pP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1F9131DD-D9B3-D7CF-7944-38A8AC9A76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cs-CZ" smtClean="0"/>
              <a:pPr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2570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1AB4F74-CA76-1DC5-C9BC-0869D97B0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Otázka oponenta č.1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19E952B-49B0-5F67-44C0-EC89D8D405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cs-CZ" b="1" dirty="0"/>
              <a:t>„Při porovnání grafických výstupu (kap. 5) poměrně negativně hodnotíte WinForm, ale v programu jej sám používáte. Proč tomu tak je?“</a:t>
            </a:r>
          </a:p>
          <a:p>
            <a:endParaRPr lang="cs-CZ" dirty="0"/>
          </a:p>
          <a:p>
            <a:r>
              <a:rPr lang="cs-CZ" dirty="0"/>
              <a:t>Výhodou WinForm oproti novějším technologiím je, že k definici UI nepoužívá XAML a </a:t>
            </a:r>
            <a:r>
              <a:rPr lang="cs-CZ" dirty="0" err="1"/>
              <a:t>binding</a:t>
            </a:r>
            <a:r>
              <a:rPr lang="cs-CZ" dirty="0"/>
              <a:t>. Veškerá interakce s UI je snadno čitelná i pro programátory, kteří s touto technologii nemají zkušenosti.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656FAACC-9299-058A-0C44-5857CA06A0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cs-CZ" smtClean="0"/>
              <a:pPr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55815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7004DB8-5B3B-DC39-2A20-E992DED06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Otázka oponenta č.2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A64623A-4AD7-CFFE-CE8A-C898B7CD4B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cs-CZ" b="1" dirty="0"/>
              <a:t>„Jaké se běžně využívají metody testování software v herním průmyslu ?“</a:t>
            </a:r>
          </a:p>
          <a:p>
            <a:endParaRPr lang="cs-CZ" dirty="0"/>
          </a:p>
          <a:p>
            <a:r>
              <a:rPr lang="cs-CZ" dirty="0"/>
              <a:t>Unit testy na kontrolu správných výstupů metod</a:t>
            </a:r>
          </a:p>
          <a:p>
            <a:r>
              <a:rPr lang="cs-CZ" dirty="0"/>
              <a:t>Alfa testy</a:t>
            </a:r>
          </a:p>
          <a:p>
            <a:r>
              <a:rPr lang="cs-CZ" dirty="0"/>
              <a:t>Beta testy</a:t>
            </a:r>
          </a:p>
          <a:p>
            <a:r>
              <a:rPr lang="cs-CZ" dirty="0"/>
              <a:t>Zátěžové testy pro ověření chování na slabším hardware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CB9D2300-C390-3FF1-D646-E0C122C5D1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cs-CZ" smtClean="0"/>
              <a:pPr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20848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8E866D-DD11-BF62-3B3E-C8F5F232A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Úvod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F3E421D-E35B-DFA4-0848-DF7505C16E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Při tvorbě RPG her je velká část opakujícího se kódu</a:t>
            </a:r>
          </a:p>
          <a:p>
            <a:r>
              <a:rPr lang="cs-CZ" dirty="0"/>
              <a:t>Programátor je nucen ho psát stále dokola</a:t>
            </a:r>
          </a:p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1FF3EAD-81AF-937D-2A5D-97596677D5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cs-CZ" smtClean="0"/>
              <a:pPr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92749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E9DC3EE-8006-3B97-6F42-FE8B51F7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Cíl práce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5BD01A5-6FC7-9428-02FE-31676F79E5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Výběr programovacího jazyku</a:t>
            </a:r>
          </a:p>
          <a:p>
            <a:r>
              <a:rPr lang="cs-CZ" dirty="0"/>
              <a:t>Představení uživatelská rozhraní a herní </a:t>
            </a:r>
            <a:r>
              <a:rPr lang="cs-CZ" dirty="0" err="1"/>
              <a:t>enginy</a:t>
            </a:r>
            <a:endParaRPr lang="cs-CZ" dirty="0"/>
          </a:p>
          <a:p>
            <a:r>
              <a:rPr lang="cs-CZ" dirty="0"/>
              <a:t>Vytvoření knihovny</a:t>
            </a:r>
          </a:p>
          <a:p>
            <a:r>
              <a:rPr lang="cs-CZ" dirty="0"/>
              <a:t>Vytvoření vzorové implementace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0857D8A-70A3-42E1-AE36-2478A181DA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cs-CZ" smtClean="0"/>
              <a:pPr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08543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FC5171-EB6E-5B86-211E-F50AFA5B8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Metodika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EB7E9E4-7969-064F-F9F5-F095B338B3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Výběr programovacího jazyku</a:t>
            </a:r>
          </a:p>
          <a:p>
            <a:pPr lvl="1"/>
            <a:r>
              <a:rPr lang="cs-CZ" dirty="0"/>
              <a:t>Porovnání C++, Javy a C#</a:t>
            </a:r>
          </a:p>
          <a:p>
            <a:r>
              <a:rPr lang="cs-CZ" dirty="0"/>
              <a:t>Představení uživatelská rozhraní a herní </a:t>
            </a:r>
            <a:r>
              <a:rPr lang="cs-CZ" dirty="0" err="1"/>
              <a:t>enginy</a:t>
            </a:r>
            <a:endParaRPr lang="cs-CZ" dirty="0"/>
          </a:p>
          <a:p>
            <a:pPr lvl="1"/>
            <a:r>
              <a:rPr lang="cs-CZ" dirty="0"/>
              <a:t>Představení typů uživatelských rozhraní a uvedení příkladů pro .NET</a:t>
            </a:r>
          </a:p>
          <a:p>
            <a:pPr lvl="1"/>
            <a:r>
              <a:rPr lang="cs-CZ" dirty="0"/>
              <a:t>Představení tří nejpoužívanějších herních </a:t>
            </a:r>
            <a:r>
              <a:rPr lang="cs-CZ" dirty="0" err="1"/>
              <a:t>enginů</a:t>
            </a:r>
            <a:endParaRPr lang="cs-CZ" dirty="0"/>
          </a:p>
          <a:p>
            <a:r>
              <a:rPr lang="cs-CZ" dirty="0"/>
              <a:t>Vytvoření knihovny</a:t>
            </a:r>
          </a:p>
          <a:p>
            <a:pPr lvl="1"/>
            <a:r>
              <a:rPr lang="cs-CZ" dirty="0"/>
              <a:t>Návrh knihovny</a:t>
            </a:r>
          </a:p>
          <a:p>
            <a:pPr lvl="1"/>
            <a:r>
              <a:rPr lang="cs-CZ" dirty="0"/>
              <a:t>Realizace knihovny podle návrhu</a:t>
            </a:r>
          </a:p>
          <a:p>
            <a:r>
              <a:rPr lang="cs-CZ" dirty="0"/>
              <a:t>Vytvoření vzorové implementace</a:t>
            </a:r>
          </a:p>
          <a:p>
            <a:pPr lvl="1"/>
            <a:r>
              <a:rPr lang="cs-CZ" dirty="0"/>
              <a:t>Vytvoření okenní aplikace umožňující si vyzkoušet jak knihovna funguje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48A25B0-03C2-F909-7EDF-6C6C4D9A10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cs-CZ" smtClean="0"/>
              <a:pPr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3038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360715-8943-8305-9692-17A4FBF2C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Výběr programovacího jazyku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98D46D3-27BA-5D68-83AC-8108E63E97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cs-CZ" smtClean="0"/>
              <a:pPr/>
              <a:t>5</a:t>
            </a:fld>
            <a:endParaRPr lang="cs-CZ"/>
          </a:p>
        </p:txBody>
      </p:sp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55D6D8AB-BE6E-BF88-BFD1-3081B6457B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695068"/>
              </p:ext>
            </p:extLst>
          </p:nvPr>
        </p:nvGraphicFramePr>
        <p:xfrm>
          <a:off x="1076325" y="1170785"/>
          <a:ext cx="10020300" cy="542373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505075">
                  <a:extLst>
                    <a:ext uri="{9D8B030D-6E8A-4147-A177-3AD203B41FA5}">
                      <a16:colId xmlns:a16="http://schemas.microsoft.com/office/drawing/2014/main" val="2002196504"/>
                    </a:ext>
                  </a:extLst>
                </a:gridCol>
                <a:gridCol w="2505075">
                  <a:extLst>
                    <a:ext uri="{9D8B030D-6E8A-4147-A177-3AD203B41FA5}">
                      <a16:colId xmlns:a16="http://schemas.microsoft.com/office/drawing/2014/main" val="1751406171"/>
                    </a:ext>
                  </a:extLst>
                </a:gridCol>
                <a:gridCol w="2505075">
                  <a:extLst>
                    <a:ext uri="{9D8B030D-6E8A-4147-A177-3AD203B41FA5}">
                      <a16:colId xmlns:a16="http://schemas.microsoft.com/office/drawing/2014/main" val="2065217288"/>
                    </a:ext>
                  </a:extLst>
                </a:gridCol>
                <a:gridCol w="2505075">
                  <a:extLst>
                    <a:ext uri="{9D8B030D-6E8A-4147-A177-3AD203B41FA5}">
                      <a16:colId xmlns:a16="http://schemas.microsoft.com/office/drawing/2014/main" val="2511448254"/>
                    </a:ext>
                  </a:extLst>
                </a:gridCol>
              </a:tblGrid>
              <a:tr h="45432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 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2000" b="1" dirty="0">
                          <a:effectLst/>
                          <a:latin typeface="+mn-lt"/>
                        </a:rPr>
                        <a:t>C++</a:t>
                      </a:r>
                      <a:endParaRPr lang="cs-CZ" sz="20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2000" b="1" dirty="0">
                          <a:effectLst/>
                          <a:latin typeface="+mn-lt"/>
                        </a:rPr>
                        <a:t>Java</a:t>
                      </a:r>
                      <a:endParaRPr lang="cs-CZ" sz="20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2000" b="1" dirty="0">
                          <a:effectLst/>
                          <a:latin typeface="+mn-lt"/>
                        </a:rPr>
                        <a:t>C#</a:t>
                      </a:r>
                      <a:endParaRPr lang="cs-CZ" sz="20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6905855"/>
                  </a:ext>
                </a:extLst>
              </a:tr>
              <a:tr h="39048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Byte </a:t>
                      </a:r>
                      <a:r>
                        <a:rPr lang="en-US" sz="1600" dirty="0">
                          <a:effectLst/>
                          <a:latin typeface="+mn-lt"/>
                        </a:rPr>
                        <a:t>code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ne (C++/CLI ano)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ano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ano (může AOT)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580667"/>
                  </a:ext>
                </a:extLst>
              </a:tr>
              <a:tr h="31023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 err="1">
                          <a:effectLst/>
                          <a:latin typeface="+mn-lt"/>
                        </a:rPr>
                        <a:t>Headery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ano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89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ne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  <a:latin typeface="+mn-lt"/>
                        </a:rPr>
                        <a:t>ne</a:t>
                      </a:r>
                      <a:endParaRPr lang="cs-CZ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210446"/>
                  </a:ext>
                </a:extLst>
              </a:tr>
              <a:tr h="66422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>
                          <a:effectLst/>
                          <a:latin typeface="+mn-lt"/>
                        </a:rPr>
                        <a:t>Garbage Collector</a:t>
                      </a:r>
                      <a:endParaRPr lang="cs-CZ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ne (možno použít třetí strany)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ano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  <a:latin typeface="+mn-lt"/>
                        </a:rPr>
                        <a:t>ano</a:t>
                      </a:r>
                      <a:endParaRPr lang="cs-CZ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2210261"/>
                  </a:ext>
                </a:extLst>
              </a:tr>
              <a:tr h="31941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Přetěžování operátorů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ano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ne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89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  <a:latin typeface="+mn-lt"/>
                        </a:rPr>
                        <a:t>ano</a:t>
                      </a:r>
                      <a:endParaRPr lang="cs-CZ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324970"/>
                  </a:ext>
                </a:extLst>
              </a:tr>
              <a:tr h="31023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  <a:latin typeface="+mn-lt"/>
                        </a:rPr>
                        <a:t>Vlastní eventy</a:t>
                      </a:r>
                      <a:endParaRPr lang="cs-CZ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ano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vlastní řešení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89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  <a:latin typeface="+mn-lt"/>
                        </a:rPr>
                        <a:t>ano</a:t>
                      </a:r>
                      <a:endParaRPr lang="cs-CZ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716711"/>
                  </a:ext>
                </a:extLst>
              </a:tr>
              <a:tr h="31023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>
                          <a:effectLst/>
                          <a:latin typeface="+mn-lt"/>
                        </a:rPr>
                        <a:t>Properties</a:t>
                      </a:r>
                      <a:endParaRPr lang="cs-CZ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ne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89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ne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89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  <a:latin typeface="+mn-lt"/>
                        </a:rPr>
                        <a:t>ano</a:t>
                      </a:r>
                      <a:endParaRPr lang="cs-CZ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393861"/>
                  </a:ext>
                </a:extLst>
              </a:tr>
              <a:tr h="31023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  <a:latin typeface="+mn-lt"/>
                        </a:rPr>
                        <a:t>In/</a:t>
                      </a:r>
                      <a:r>
                        <a:rPr lang="en-US" sz="1600">
                          <a:effectLst/>
                          <a:latin typeface="+mn-lt"/>
                        </a:rPr>
                        <a:t>out/ref</a:t>
                      </a:r>
                      <a:endParaRPr lang="cs-CZ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pointery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ne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89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ano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021364"/>
                  </a:ext>
                </a:extLst>
              </a:tr>
              <a:tr h="3213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Více rodičovských tříd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ano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ne</a:t>
                      </a:r>
                    </a:p>
                  </a:txBody>
                  <a:tcPr marL="68580" marR="68580" marT="0" marB="0">
                    <a:solidFill>
                      <a:srgbClr val="FF89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ne</a:t>
                      </a:r>
                    </a:p>
                  </a:txBody>
                  <a:tcPr marL="68580" marR="68580" marT="0" marB="0">
                    <a:solidFill>
                      <a:srgbClr val="FF8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527855"/>
                  </a:ext>
                </a:extLst>
              </a:tr>
              <a:tr h="31023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  <a:latin typeface="+mn-lt"/>
                        </a:rPr>
                        <a:t>uint</a:t>
                      </a:r>
                      <a:endParaRPr lang="cs-CZ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ano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ne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89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  <a:latin typeface="+mn-lt"/>
                        </a:rPr>
                        <a:t>ano</a:t>
                      </a:r>
                      <a:endParaRPr lang="cs-CZ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382057"/>
                  </a:ext>
                </a:extLst>
              </a:tr>
              <a:tr h="31023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  <a:latin typeface="+mn-lt"/>
                        </a:rPr>
                        <a:t>struct</a:t>
                      </a:r>
                      <a:endParaRPr lang="cs-CZ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ano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ne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89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  <a:latin typeface="+mn-lt"/>
                        </a:rPr>
                        <a:t>ano</a:t>
                      </a:r>
                      <a:endParaRPr lang="cs-CZ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966251"/>
                  </a:ext>
                </a:extLst>
              </a:tr>
              <a:tr h="31023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  <a:latin typeface="+mn-lt"/>
                        </a:rPr>
                        <a:t>MSIL</a:t>
                      </a:r>
                      <a:endParaRPr lang="cs-CZ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jen C++/CLI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ne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89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ano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360327"/>
                  </a:ext>
                </a:extLst>
              </a:tr>
              <a:tr h="31023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  <a:latin typeface="+mn-lt"/>
                        </a:rPr>
                        <a:t> </a:t>
                      </a:r>
                      <a:endParaRPr lang="cs-CZ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  <a:latin typeface="+mn-lt"/>
                        </a:rPr>
                        <a:t> </a:t>
                      </a:r>
                      <a:endParaRPr lang="cs-CZ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 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 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4176840"/>
                  </a:ext>
                </a:extLst>
              </a:tr>
              <a:tr h="66422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  <a:latin typeface="+mn-lt"/>
                        </a:rPr>
                        <a:t>Příklad Herních enginů</a:t>
                      </a:r>
                      <a:endParaRPr lang="cs-CZ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 err="1">
                          <a:effectLst/>
                          <a:latin typeface="+mn-lt"/>
                        </a:rPr>
                        <a:t>Unreal</a:t>
                      </a:r>
                      <a:r>
                        <a:rPr lang="cs-CZ" sz="1600" dirty="0">
                          <a:effectLst/>
                          <a:latin typeface="+mn-lt"/>
                        </a:rPr>
                        <a:t>,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CRYENGINE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 err="1">
                          <a:effectLst/>
                          <a:latin typeface="+mn-lt"/>
                        </a:rPr>
                        <a:t>Greenfoot</a:t>
                      </a:r>
                      <a:r>
                        <a:rPr lang="cs-CZ" sz="1600" dirty="0">
                          <a:effectLst/>
                          <a:latin typeface="+mn-lt"/>
                        </a:rPr>
                        <a:t>,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 err="1">
                          <a:effectLst/>
                          <a:latin typeface="+mn-lt"/>
                        </a:rPr>
                        <a:t>libGDX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Unity,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CRYENGINE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4389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9972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317F48B-E8C5-D652-8802-DA402D8F4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Představení typů uživatelských rozhraní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698D0F5-5E84-CF07-3D4E-46E200ED44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cs-CZ" smtClean="0"/>
              <a:pPr/>
              <a:t>6</a:t>
            </a:fld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18C340BB-B2A1-1D13-12C3-D4E3B5B1B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925" y="1049901"/>
            <a:ext cx="9855816" cy="56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809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259867D-A200-22AC-790B-48B47B131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Představení tří nejpoužívanějších herních </a:t>
            </a:r>
            <a:r>
              <a:rPr lang="cs-CZ" dirty="0" err="1"/>
              <a:t>enginů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CF637BC5-E9AF-372F-24A3-FF23D1F883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cs-CZ" smtClean="0"/>
              <a:pPr/>
              <a:t>7</a:t>
            </a:fld>
            <a:endParaRPr lang="cs-CZ"/>
          </a:p>
        </p:txBody>
      </p:sp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F97A0EF9-3E2A-19D5-E18F-C5D4A461B7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774082"/>
              </p:ext>
            </p:extLst>
          </p:nvPr>
        </p:nvGraphicFramePr>
        <p:xfrm>
          <a:off x="527714" y="1099579"/>
          <a:ext cx="11136573" cy="562983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879678">
                  <a:extLst>
                    <a:ext uri="{9D8B030D-6E8A-4147-A177-3AD203B41FA5}">
                      <a16:colId xmlns:a16="http://schemas.microsoft.com/office/drawing/2014/main" val="2763708742"/>
                    </a:ext>
                  </a:extLst>
                </a:gridCol>
                <a:gridCol w="672824">
                  <a:extLst>
                    <a:ext uri="{9D8B030D-6E8A-4147-A177-3AD203B41FA5}">
                      <a16:colId xmlns:a16="http://schemas.microsoft.com/office/drawing/2014/main" val="1743667154"/>
                    </a:ext>
                  </a:extLst>
                </a:gridCol>
                <a:gridCol w="2425217">
                  <a:extLst>
                    <a:ext uri="{9D8B030D-6E8A-4147-A177-3AD203B41FA5}">
                      <a16:colId xmlns:a16="http://schemas.microsoft.com/office/drawing/2014/main" val="3270440595"/>
                    </a:ext>
                  </a:extLst>
                </a:gridCol>
                <a:gridCol w="2374711">
                  <a:extLst>
                    <a:ext uri="{9D8B030D-6E8A-4147-A177-3AD203B41FA5}">
                      <a16:colId xmlns:a16="http://schemas.microsoft.com/office/drawing/2014/main" val="1725876700"/>
                    </a:ext>
                  </a:extLst>
                </a:gridCol>
                <a:gridCol w="2784143">
                  <a:extLst>
                    <a:ext uri="{9D8B030D-6E8A-4147-A177-3AD203B41FA5}">
                      <a16:colId xmlns:a16="http://schemas.microsoft.com/office/drawing/2014/main" val="2829871284"/>
                    </a:ext>
                  </a:extLst>
                </a:gridCol>
              </a:tblGrid>
              <a:tr h="347272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b="1" dirty="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cs-CZ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Unity</a:t>
                      </a:r>
                      <a:endParaRPr lang="cs-CZ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Unreal Engine</a:t>
                      </a:r>
                      <a:endParaRPr lang="cs-CZ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CRYENGINE</a:t>
                      </a:r>
                      <a:endParaRPr lang="cs-CZ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67764156"/>
                  </a:ext>
                </a:extLst>
              </a:tr>
              <a:tr h="288000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Využíván převážně pro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indie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AAA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AAA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94253493"/>
                  </a:ext>
                </a:extLst>
              </a:tr>
              <a:tr h="303750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Windows, Linux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12342"/>
                  </a:ext>
                </a:extLst>
              </a:tr>
              <a:tr h="303750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MacOS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8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893604"/>
                  </a:ext>
                </a:extLst>
              </a:tr>
              <a:tr h="303750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PS4, Xbox </a:t>
                      </a:r>
                      <a:r>
                        <a:rPr lang="cs-CZ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One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023113"/>
                  </a:ext>
                </a:extLst>
              </a:tr>
              <a:tr h="303750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PS5, Xbox X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8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761135"/>
                  </a:ext>
                </a:extLst>
              </a:tr>
              <a:tr h="303750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iOS a Android.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8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038176"/>
                  </a:ext>
                </a:extLst>
              </a:tr>
              <a:tr h="303750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898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8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426457"/>
                  </a:ext>
                </a:extLst>
              </a:tr>
              <a:tr h="303750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Zdarma při zisku pod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$100 000 za 12 měsíců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$1 000 000 za produkt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$5 000 za rok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90800619"/>
                  </a:ext>
                </a:extLst>
              </a:tr>
              <a:tr h="648839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Cena licence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$399 (zisk pod $200 000)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/$2 400 ročně za počítač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5 % ze zisku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5 % ze zisku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49055092"/>
                  </a:ext>
                </a:extLst>
              </a:tr>
              <a:tr h="332799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Poplatek pětičlenného studia při zisku 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$100k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$ 1 995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$4 7500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66895089"/>
                  </a:ext>
                </a:extLst>
              </a:tr>
              <a:tr h="332799">
                <a:tc v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cs-C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$1M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$10 200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$50 000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$49 750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11225581"/>
                  </a:ext>
                </a:extLst>
              </a:tr>
              <a:tr h="193416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7890141"/>
                  </a:ext>
                </a:extLst>
              </a:tr>
              <a:tr h="303750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jazyky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C#, JavaScript, Boo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C++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C++, C#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50092059"/>
                  </a:ext>
                </a:extLst>
              </a:tr>
              <a:tr h="648839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Příklady her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Cuphead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Hollow Knight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Fortnite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Borderlands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Crysis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Kingdom Come: Deliverance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62721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2670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F19B2E8-CE1C-0ADD-FCBB-357B6DE5A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Vlastní řešení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6CE21B5D-6C49-07A1-0346-95F0BA67BF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cs-CZ" smtClean="0"/>
              <a:pPr/>
              <a:t>8</a:t>
            </a:fld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2A1FFA5C-0F07-F5EC-F101-AF3DE1678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40" y="1487291"/>
            <a:ext cx="5085908" cy="4914666"/>
          </a:xfrm>
          <a:prstGeom prst="rect">
            <a:avLst/>
          </a:prstGeom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4A6AD918-B6D4-E6A6-0825-78A5F761E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948" y="2797407"/>
            <a:ext cx="6336999" cy="254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893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289A2E3-473B-76DF-9D69-53EFC55C3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Výsledky a jejich zhodnocení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CE51623-4A3B-2D23-E1EF-E4CC5A2381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cs-CZ" smtClean="0"/>
              <a:pPr/>
              <a:t>9</a:t>
            </a:fld>
            <a:endParaRPr lang="cs-CZ"/>
          </a:p>
        </p:txBody>
      </p:sp>
      <p:graphicFrame>
        <p:nvGraphicFramePr>
          <p:cNvPr id="5" name="Tabulka 7">
            <a:extLst>
              <a:ext uri="{FF2B5EF4-FFF2-40B4-BE49-F238E27FC236}">
                <a16:creationId xmlns:a16="http://schemas.microsoft.com/office/drawing/2014/main" id="{262FC2AF-CE61-8635-B9AD-2A5DB1B37D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210575"/>
              </p:ext>
            </p:extLst>
          </p:nvPr>
        </p:nvGraphicFramePr>
        <p:xfrm>
          <a:off x="371476" y="2301716"/>
          <a:ext cx="11565901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9111">
                  <a:extLst>
                    <a:ext uri="{9D8B030D-6E8A-4147-A177-3AD203B41FA5}">
                      <a16:colId xmlns:a16="http://schemas.microsoft.com/office/drawing/2014/main" val="416579822"/>
                    </a:ext>
                  </a:extLst>
                </a:gridCol>
                <a:gridCol w="2075358">
                  <a:extLst>
                    <a:ext uri="{9D8B030D-6E8A-4147-A177-3AD203B41FA5}">
                      <a16:colId xmlns:a16="http://schemas.microsoft.com/office/drawing/2014/main" val="1124851448"/>
                    </a:ext>
                  </a:extLst>
                </a:gridCol>
                <a:gridCol w="2075358">
                  <a:extLst>
                    <a:ext uri="{9D8B030D-6E8A-4147-A177-3AD203B41FA5}">
                      <a16:colId xmlns:a16="http://schemas.microsoft.com/office/drawing/2014/main" val="2631490027"/>
                    </a:ext>
                  </a:extLst>
                </a:gridCol>
                <a:gridCol w="2075358">
                  <a:extLst>
                    <a:ext uri="{9D8B030D-6E8A-4147-A177-3AD203B41FA5}">
                      <a16:colId xmlns:a16="http://schemas.microsoft.com/office/drawing/2014/main" val="3898281412"/>
                    </a:ext>
                  </a:extLst>
                </a:gridCol>
                <a:gridCol w="2075358">
                  <a:extLst>
                    <a:ext uri="{9D8B030D-6E8A-4147-A177-3AD203B41FA5}">
                      <a16:colId xmlns:a16="http://schemas.microsoft.com/office/drawing/2014/main" val="2344590845"/>
                    </a:ext>
                  </a:extLst>
                </a:gridCol>
                <a:gridCol w="2075358">
                  <a:extLst>
                    <a:ext uri="{9D8B030D-6E8A-4147-A177-3AD203B41FA5}">
                      <a16:colId xmlns:a16="http://schemas.microsoft.com/office/drawing/2014/main" val="2739174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nepravděpodobné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neoptimalizované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částečně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Bez výrazných úprav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plně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726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RPG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225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FPS/TPS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3592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bojové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171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err="1"/>
                        <a:t>plošinovky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562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strategie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441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závodní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0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2123578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Motiv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Office">
  <a:themeElements>
    <a:clrScheme name="Kancelář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750</Words>
  <Application>Microsoft Office PowerPoint</Application>
  <PresentationFormat>Vlastní</PresentationFormat>
  <Paragraphs>193</Paragraphs>
  <Slides>12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Motiv Office</vt:lpstr>
      <vt:lpstr>Prezentace aplikace PowerPoint</vt:lpstr>
      <vt:lpstr>Úvod</vt:lpstr>
      <vt:lpstr>Cíl práce</vt:lpstr>
      <vt:lpstr>Metodika</vt:lpstr>
      <vt:lpstr>Výběr programovacího jazyku</vt:lpstr>
      <vt:lpstr>Představení typů uživatelských rozhraní</vt:lpstr>
      <vt:lpstr>Představení tří nejpoužívanějších herních enginů</vt:lpstr>
      <vt:lpstr>Vlastní řešení</vt:lpstr>
      <vt:lpstr>Výsledky a jejich zhodnocení</vt:lpstr>
      <vt:lpstr>Závěr</vt:lpstr>
      <vt:lpstr>Otázka oponenta č.1</vt:lpstr>
      <vt:lpstr>Otázka oponenta č.2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TÉMA</dc:title>
  <dc:creator>Martin Olmr</dc:creator>
  <cp:lastModifiedBy>Martin Novák</cp:lastModifiedBy>
  <cp:revision>18</cp:revision>
  <dcterms:created xsi:type="dcterms:W3CDTF">2015-05-04T20:45:11Z</dcterms:created>
  <dcterms:modified xsi:type="dcterms:W3CDTF">2023-05-15T10:54:34Z</dcterms:modified>
</cp:coreProperties>
</file>