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84" r:id="rId4"/>
    <p:sldId id="285" r:id="rId5"/>
    <p:sldId id="286" r:id="rId6"/>
    <p:sldId id="283" r:id="rId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00"/>
    <a:srgbClr val="FF00FF"/>
    <a:srgbClr val="00FFFF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2807" autoAdjust="0"/>
  </p:normalViewPr>
  <p:slideViewPr>
    <p:cSldViewPr>
      <p:cViewPr varScale="1">
        <p:scale>
          <a:sx n="70" d="100"/>
          <a:sy n="70" d="100"/>
        </p:scale>
        <p:origin x="1699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049FD29-BD75-D52B-6BC9-B839CA1B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01E0F9A-BE83-5196-14ED-74360ACC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E87AF4D0-36FB-DCF6-1596-F7439E3F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E34722BD-AF84-32CE-3096-97DA7FB9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C1D4C36-4528-3313-861C-6AC3A42AD0A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41AEB49-41EC-66AA-DB43-ADDA4F8EA48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AE745115-518D-4741-3C30-4FF59A51A7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A906F74-6338-DDC0-9A5F-C60EAA2389A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A3826A1-3E08-1522-DCF5-ED28241FCE1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649030C9-CF87-50C6-0FCC-CC8BBB9DE7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019CE11C-5D76-43D9-B38F-08996AD6327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4AF3A458-90B9-A419-D7D8-4BB8B4B815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12CA367-B7A0-4710-B043-37DBE8AB89A3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875A5EAC-5480-A0C9-B7F5-9726133A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D0A9EE5-5AD9-D42D-49B1-C1B87533F7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7611862F-6F14-B5EF-39D9-C38CA50ED1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1C1C85B-3CA8-3972-9A59-A841A797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8A08022-DC5E-B306-7A93-B3148147DA7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	V dnešní době stále roste zájem o chytrá zařízení, která je možné připojit k internetu a automatizovat tak některé procesy, nebo je monitorovat a ovládat na dálku.</a:t>
            </a:r>
          </a:p>
          <a:p>
            <a:r>
              <a:rPr lang="cs-CZ" dirty="0"/>
              <a:t>Mnoho těchto zařízení se nachází v ekosystémech, které nejsou vzájemně kompatibilní, ale mají veřejně dostupné API (např. </a:t>
            </a:r>
            <a:r>
              <a:rPr lang="cs-CZ" dirty="0" err="1"/>
              <a:t>samsung</a:t>
            </a:r>
            <a:r>
              <a:rPr lang="cs-CZ" dirty="0"/>
              <a:t> </a:t>
            </a:r>
            <a:r>
              <a:rPr lang="cs-CZ" dirty="0" err="1"/>
              <a:t>SmartThings</a:t>
            </a:r>
            <a:r>
              <a:rPr lang="cs-CZ" dirty="0"/>
              <a:t>)</a:t>
            </a:r>
            <a:endParaRPr lang="cs-CZ" alt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3766F-139F-42F9-6A95-5B6C53A7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44CC3FBA-094F-596A-385C-A4B044CE16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FF4944E-C3FB-DB7C-5D80-0F36FA9F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C222DCC-4108-106E-7AFB-01B4CC6AEFA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Tato práce měla dva hlavní cíle.</a:t>
            </a:r>
          </a:p>
          <a:p>
            <a:r>
              <a:rPr lang="cs-CZ" altLang="cs-CZ" dirty="0"/>
              <a:t>	Prvním bylo vytvořit systém, který bude vykonávat logiku zadanou uživatelem. Při jeho návrhu byl kladen důraz především na modulárnost, aby bylo možné snadno přidávat vlastní moduly pro komunikaci s jinými uzly, než těmi využívají ESP implementaci z této práce. Dalším požadavkem bylo systém mohli využívat i uživatelé, kteří nejsou programátoři.</a:t>
            </a:r>
          </a:p>
          <a:p>
            <a:r>
              <a:rPr lang="cs-CZ" altLang="cs-CZ" dirty="0"/>
              <a:t>	Druhým cílem bylo vytvořit knihovnu, která umožní snadné vytvoření nového uzlu. Programátor tak musí řešit pouze kód specifický pro konkrétní uzel. Při návrhu bylo myšleno na přenositelnost i na ostatní platformy. Dále byl formát dat volen tak, aby bylo možné uzly využít i jiném řešení. Pro demonstraci byli vytvořeny dvě vzorové implementace.</a:t>
            </a:r>
          </a:p>
        </p:txBody>
      </p:sp>
    </p:spTree>
    <p:extLst>
      <p:ext uri="{BB962C8B-B14F-4D97-AF65-F5344CB8AC3E}">
        <p14:creationId xmlns:p14="http://schemas.microsoft.com/office/powerpoint/2010/main" val="9130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CC616-BEC9-FE72-D4DD-977747296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CBC681E9-BD9D-E394-7D6C-2BE78EE9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7FC714D-B7E7-84EC-62DD-FC48503E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FE84EBC-3000-6775-032D-7BDB79001B1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27577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AEB99-7E42-2BCE-EDAC-A5F1E89F7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2734BEF9-1844-767C-EDD5-FC6FAC1DBB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B6AD371-3AFE-0FDB-EB84-BABF5A64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DAECF7B-6F8D-EFDF-02FB-CD51629702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5883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>
            <a:extLst>
              <a:ext uri="{FF2B5EF4-FFF2-40B4-BE49-F238E27FC236}">
                <a16:creationId xmlns:a16="http://schemas.microsoft.com/office/drawing/2014/main" id="{5A8AA0D7-D585-1F77-5116-17C938F66F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8E15C6D-5862-44D0-A43B-A65EFD58BFB5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0E2458EB-57D0-05C8-6BE4-1CFA7C9D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FBB0E0D-43F3-E1A6-3734-C8470433BA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66B2A-7090-CEB9-1701-8F417C2B60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CE7A-F58B-8F96-4F5B-8DD37C405C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4F78F-B723-1B05-92F7-015F7E1D13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94593-85E2-4522-810A-55678F8974C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84613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5F29B-2C96-9F91-6F50-8E4073F1B0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09176-88CA-794E-CEA3-C878AAE260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4A31-51E9-00FC-EBF6-BA7643DCE5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378E-F329-4CD0-A7A5-D4F9E6F937A6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956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4638" y="128588"/>
            <a:ext cx="2055812" cy="59959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5038" cy="59959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7C25F-480C-F2BE-83A6-4CF03AE7DE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30ADB-1943-A579-72F5-906FCFA773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A935D-5FC3-CD2D-3154-F337A00C167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5E853-C059-428E-93C4-0DAE0DC2DD11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3597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3250" cy="14319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081643-4AE2-F09A-B5E8-4E47E55790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F6E278-76D8-3150-B226-6C5CFD4417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BE29AE-AD5A-BBB8-2174-2614D9FB56B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A6661-5022-495E-851E-ECD0E0B78FD2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1991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F9E00-D6C5-4FCF-7A52-6FF1245C7E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1492C-FDEA-100F-DCB4-DCEC60152C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F7416-B7CA-5B3E-A786-04F6E7FE65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2BD40-E6C7-44B4-A141-C05EDE269E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0728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74D4B-E418-B5C7-AB5D-3BEE49BF26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92DBC-2A15-550B-D885-A0B30333883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D002-4E6B-B3B1-07C3-D177C69BAF7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8FBAA-8CD8-4C6D-B410-E7C50FE1181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337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47A61-EEF0-ED08-9A28-2B39A953A2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F919E4-49A8-058C-0B4F-CF3B72FCD5A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23D141-5EC9-5C74-F352-8C4B5F6645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07FE6-BB21-4FCD-9865-07B23730A6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230120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E6BFAB-2058-D4D1-F155-8577D94E516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13AFDC-A904-6828-CFE8-B3ADCABA54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85D0AF8-A709-7C36-3A65-254E727CB0A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E112C-E5CB-4BE6-A559-834B71681B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1268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C1FF3E-95FE-CF8C-4004-980BA63AC0C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8BDB3-1D62-4AB7-BBCE-BDB3BCD5621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7C14BC-FACB-1661-B767-C70509B64A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FE606-48ED-4082-BE2F-1581D64F911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3495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DABD61-3482-3032-50D2-1E6DE39815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E586E7-B4DA-DF98-FE1D-9B7F358285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BEFBD2-BECF-36C6-816B-16D99DAA00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ED898-3644-4DBD-9568-B2BBE2CED1EA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0536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FCEECE-3222-8CF4-E2A6-C1915548AA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DA5B9E-3CE6-31D7-D585-44D47909FC6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71A42-451A-FD4D-14E3-42E96AB898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4F571-E98F-43C5-89CA-770B362629BE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724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88030A-7DFC-6935-3BCC-06A8649FF2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6060C1-9E02-A854-FFFA-4AE292CE36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0C1493-A98C-CD21-06C6-CEC2F06E39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4735-885F-490B-BC0E-67BA2CAD5D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253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1AACC47-FB61-385E-8CF7-F9B9AA836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32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3078CD-FBF5-7AB0-9197-0F34761B7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5271A9-2A32-2350-E2C9-5ED80B18A55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E6F916-1C7C-6019-D2DA-1FFC14C0546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89C935-B2C4-03B4-4E8F-EEEDB594E4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56CEC95F-D87F-46A4-AA85-0061AE043660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4572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9144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13716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18288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336550" indent="-336550" algn="l" defTabSz="449263" rtl="0" eaLnBrk="0" fontAlgn="base" hangingPunct="0">
        <a:lnSpc>
          <a:spcPct val="7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lnSpc>
          <a:spcPct val="7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7" descr="pozadi">
            <a:extLst>
              <a:ext uri="{FF2B5EF4-FFF2-40B4-BE49-F238E27FC236}">
                <a16:creationId xmlns:a16="http://schemas.microsoft.com/office/drawing/2014/main" id="{BF7B3FF7-90DC-8125-CEB3-95720A67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8">
            <a:extLst>
              <a:ext uri="{FF2B5EF4-FFF2-40B4-BE49-F238E27FC236}">
                <a16:creationId xmlns:a16="http://schemas.microsoft.com/office/drawing/2014/main" id="{DC386A25-DC1C-F8BB-1FFC-B855D579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	 © 2025</a:t>
            </a:r>
          </a:p>
        </p:txBody>
      </p:sp>
      <p:pic>
        <p:nvPicPr>
          <p:cNvPr id="3077" name="Picture 9" descr="pozadi">
            <a:extLst>
              <a:ext uri="{FF2B5EF4-FFF2-40B4-BE49-F238E27FC236}">
                <a16:creationId xmlns:a16="http://schemas.microsoft.com/office/drawing/2014/main" id="{19E4F99D-09EF-14B0-5868-F71E5A34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10">
            <a:extLst>
              <a:ext uri="{FF2B5EF4-FFF2-40B4-BE49-F238E27FC236}">
                <a16:creationId xmlns:a16="http://schemas.microsoft.com/office/drawing/2014/main" id="{6AB5D55C-A4C3-8CE4-33CF-12CE5126D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3079" name="Text Box 11">
            <a:extLst>
              <a:ext uri="{FF2B5EF4-FFF2-40B4-BE49-F238E27FC236}">
                <a16:creationId xmlns:a16="http://schemas.microsoft.com/office/drawing/2014/main" id="{1324B5A0-03A9-1E82-689D-3FF5A2638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B5EFEC0C-DACC-BA8C-19B6-172617631ABA}"/>
              </a:ext>
            </a:extLst>
          </p:cNvPr>
          <p:cNvSpPr txBox="1">
            <a:spLocks/>
          </p:cNvSpPr>
          <p:nvPr/>
        </p:nvSpPr>
        <p:spPr>
          <a:xfrm>
            <a:off x="0" y="1533225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pl-PL" sz="4400" b="1" dirty="0"/>
              <a:t>Návrh a realizace kontrolního systému na WiFi síti</a:t>
            </a: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Bc.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</a:t>
            </a:r>
            <a:r>
              <a:rPr lang="sv-SE" b="1" dirty="0"/>
              <a:t>doc. Ing. Miloslav Linda, Ph.D.</a:t>
            </a:r>
            <a:endParaRPr lang="cs-CZ" b="1" dirty="0"/>
          </a:p>
          <a:p>
            <a:pPr marL="0" indent="0"/>
            <a:endParaRPr lang="cs-CZ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96CC1A6-D193-6777-D463-EA325B6B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8B3B3DF5-56D2-F0BF-1CD4-4054AB9B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4AA93F44-1F9E-3AF3-9534-E55E694A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E127EAC9-814D-CDB7-CA78-2F0CA7C7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Úvod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Rostoucí zájem o </a:t>
            </a:r>
            <a:r>
              <a:rPr lang="cs-CZ" altLang="cs-CZ" sz="1400" b="1" dirty="0" err="1">
                <a:solidFill>
                  <a:schemeClr val="tx1"/>
                </a:solidFill>
              </a:rPr>
              <a:t>IoT</a:t>
            </a:r>
            <a:r>
              <a:rPr lang="cs-CZ" altLang="cs-CZ" sz="1400" b="1" dirty="0">
                <a:solidFill>
                  <a:schemeClr val="tx1"/>
                </a:solidFill>
              </a:rPr>
              <a:t> a automatizaci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Propojení různých systémů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0EA1672C-62D0-0E63-C228-E2DB62F3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FD0F10A-7F4B-90C3-77E8-DD2160BD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E012-FFBF-1F3F-83B0-0EE9CB07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859E0A8-21F5-5766-3B3F-8522318C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F3EEADE1-C73A-6745-155E-DD0A9A9A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C46A56EF-19CA-A1CE-6CFF-18ADAF1E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B1BF1774-2BC9-B2F2-1940-7640C5CC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6913562" cy="31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Cíl práce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Vytvořit systém vykonávající uživatelem zadanou logiku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Modulární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 používání není nutná znalost programování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Vytvoření knihovny pro uzly a vzorovou implementaci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Přenositelnost napříč platformami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Použitelnost i s jiným řešením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E608005B-CF32-0B5A-FC29-138B6C366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80D2B97-D385-43D6-982E-7341AD94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2895032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4805C-4361-1D94-F893-EADCE503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1CA34C4-C6AB-2BFB-C71E-B19FB7CA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9A76B50-D5C1-CEDF-6EE1-64199071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774730C0-EC41-7C50-6687-0A70635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E6D2DE5-5463-08B8-FC81-0A67E60E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?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BB581480-9E3D-521D-8E8D-8E545DC6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86A02CA4-E1D5-9E39-BF2D-1E307B31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107697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CF5C0-D641-59DA-EAEE-513599C0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6EAA6E26-BF22-5292-4572-B8EB5EAD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59FC010-4EC3-0AA6-5FE4-CC4ADCAF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37641427-A66E-72DD-9A1E-37928443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F2456A2-CD78-DC71-C462-88C3A99B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Úvod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Rostoucí zájem o </a:t>
            </a:r>
            <a:r>
              <a:rPr lang="cs-CZ" altLang="cs-CZ" sz="1400" b="1" dirty="0" err="1">
                <a:solidFill>
                  <a:schemeClr val="tx1"/>
                </a:solidFill>
              </a:rPr>
              <a:t>IoT</a:t>
            </a:r>
            <a:r>
              <a:rPr lang="cs-CZ" altLang="cs-CZ" sz="1400" b="1" dirty="0">
                <a:solidFill>
                  <a:schemeClr val="tx1"/>
                </a:solidFill>
              </a:rPr>
              <a:t> a automatizaci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Propojení různých systémů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3DCA5645-A6F0-AE07-A614-EFCA58A8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79506BA-7F00-7419-6A71-E3765E9AE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673963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zadi">
            <a:extLst>
              <a:ext uri="{FF2B5EF4-FFF2-40B4-BE49-F238E27FC236}">
                <a16:creationId xmlns:a16="http://schemas.microsoft.com/office/drawing/2014/main" id="{4F0A0EC0-5FBC-AA40-C6DC-3036F14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pozadi">
            <a:extLst>
              <a:ext uri="{FF2B5EF4-FFF2-40B4-BE49-F238E27FC236}">
                <a16:creationId xmlns:a16="http://schemas.microsoft.com/office/drawing/2014/main" id="{86F36C96-871A-9241-C100-D9DC338E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BAEE6ED6-BAF4-6E33-0E55-07D097C7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73463"/>
            <a:ext cx="55451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cs-CZ" altLang="cs-CZ" sz="1800" b="1"/>
              <a:t>Děkuji za pozornost</a:t>
            </a:r>
            <a:endParaRPr lang="en-GB" altLang="cs-CZ" sz="1600" b="1"/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E252102F-B912-30DD-C2A4-CAB4190B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908050"/>
            <a:ext cx="396113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18F40569-1679-069B-EDCF-CBAB0D0F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56BB1A5E-12EF-2101-45A0-15D5B50F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363</Words>
  <Application>Microsoft Office PowerPoint</Application>
  <PresentationFormat>Předvádění na obrazovce (4:3)</PresentationFormat>
  <Paragraphs>50</Paragraphs>
  <Slides>6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MS Gothic</vt:lpstr>
      <vt:lpstr>Times New Roman</vt:lpstr>
      <vt:lpstr>Arial Unicode MS</vt:lpstr>
      <vt:lpstr>Default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hruska</dc:creator>
  <cp:lastModifiedBy>Martin Novák</cp:lastModifiedBy>
  <cp:revision>83</cp:revision>
  <dcterms:modified xsi:type="dcterms:W3CDTF">2025-05-11T16:41:55Z</dcterms:modified>
</cp:coreProperties>
</file>