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7" r:id="rId5"/>
    <p:sldId id="258" r:id="rId6"/>
    <p:sldId id="260" r:id="rId7"/>
    <p:sldId id="261" r:id="rId8"/>
    <p:sldId id="262" r:id="rId9"/>
    <p:sldId id="269" r:id="rId10"/>
    <p:sldId id="268" r:id="rId11"/>
    <p:sldId id="271" r:id="rId12"/>
    <p:sldId id="272" r:id="rId13"/>
    <p:sldId id="263" r:id="rId14"/>
    <p:sldId id="264" r:id="rId15"/>
    <p:sldId id="266" r:id="rId16"/>
    <p:sldId id="267" r:id="rId17"/>
    <p:sldId id="273" r:id="rId18"/>
    <p:sldId id="274" r:id="rId19"/>
  </p:sldIdLst>
  <p:sldSz cx="18288000" cy="10287000"/>
  <p:notesSz cx="6797675" cy="9926638"/>
  <p:defaultText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C91"/>
    <a:srgbClr val="1E195A"/>
    <a:srgbClr val="73BE46"/>
    <a:srgbClr val="74B230"/>
    <a:srgbClr val="28642D"/>
    <a:srgbClr val="003719"/>
    <a:srgbClr val="647B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Bez stylu, mřížka tabulky">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447" autoAdjust="0"/>
  </p:normalViewPr>
  <p:slideViewPr>
    <p:cSldViewPr snapToGrid="0">
      <p:cViewPr varScale="1">
        <p:scale>
          <a:sx n="43" d="100"/>
          <a:sy n="43" d="100"/>
        </p:scale>
        <p:origin x="96" y="1008"/>
      </p:cViewPr>
      <p:guideLst/>
    </p:cSldViewPr>
  </p:slideViewPr>
  <p:outlineViewPr>
    <p:cViewPr>
      <p:scale>
        <a:sx n="33" d="100"/>
        <a:sy n="33" d="100"/>
      </p:scale>
      <p:origin x="0" y="0"/>
    </p:cViewPr>
  </p:outlineViewPr>
  <p:notesTextViewPr>
    <p:cViewPr>
      <p:scale>
        <a:sx n="1" d="1"/>
        <a:sy n="1" d="1"/>
      </p:scale>
      <p:origin x="0" y="-336"/>
    </p:cViewPr>
  </p:notesTextViewPr>
  <p:notesViewPr>
    <p:cSldViewPr snapToGrid="0">
      <p:cViewPr varScale="1">
        <p:scale>
          <a:sx n="108" d="100"/>
          <a:sy n="108" d="100"/>
        </p:scale>
        <p:origin x="5250"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4C212994-D54A-43A3-B9C3-E1A7746EA4A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23A320EE-02CC-47D9-8EBF-35F6DA5E8436}"/>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3B1C12D-995C-4CE2-B7E9-F2AF6EAEF7B3}" type="datetimeFigureOut">
              <a:rPr lang="cs-CZ" smtClean="0"/>
              <a:t>12.05.2025</a:t>
            </a:fld>
            <a:endParaRPr lang="cs-CZ"/>
          </a:p>
        </p:txBody>
      </p:sp>
      <p:sp>
        <p:nvSpPr>
          <p:cNvPr id="4" name="Zástupný symbol pro zápatí 3">
            <a:extLst>
              <a:ext uri="{FF2B5EF4-FFF2-40B4-BE49-F238E27FC236}">
                <a16:creationId xmlns:a16="http://schemas.microsoft.com/office/drawing/2014/main" id="{3AC91342-6732-45B6-A79D-518D447078F7}"/>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559E57E9-23DA-47DB-ADD0-7EE11B29178D}"/>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30AE2A15-5B58-4B91-8D19-B67B50939D38}" type="slidenum">
              <a:rPr lang="cs-CZ" smtClean="0"/>
              <a:t>‹#›</a:t>
            </a:fld>
            <a:endParaRPr lang="cs-CZ"/>
          </a:p>
        </p:txBody>
      </p:sp>
    </p:spTree>
    <p:extLst>
      <p:ext uri="{BB962C8B-B14F-4D97-AF65-F5344CB8AC3E}">
        <p14:creationId xmlns:p14="http://schemas.microsoft.com/office/powerpoint/2010/main" val="2012360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50103AD6-614C-4B13-AA75-3193C707D39E}" type="datetimeFigureOut">
              <a:rPr lang="cs-CZ" smtClean="0"/>
              <a:t>12.05.2025</a:t>
            </a:fld>
            <a:endParaRPr lang="cs-CZ"/>
          </a:p>
        </p:txBody>
      </p:sp>
      <p:sp>
        <p:nvSpPr>
          <p:cNvPr id="4" name="Zástupný symbol pro obrázek snímku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A2A8A12-C138-49DA-8AA6-D12B63798F3E}" type="slidenum">
              <a:rPr lang="cs-CZ" smtClean="0"/>
              <a:t>‹#›</a:t>
            </a:fld>
            <a:endParaRPr lang="cs-CZ"/>
          </a:p>
        </p:txBody>
      </p:sp>
    </p:spTree>
    <p:extLst>
      <p:ext uri="{BB962C8B-B14F-4D97-AF65-F5344CB8AC3E}">
        <p14:creationId xmlns:p14="http://schemas.microsoft.com/office/powerpoint/2010/main" val="554062209"/>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2</a:t>
            </a:fld>
            <a:endParaRPr lang="cs-CZ"/>
          </a:p>
        </p:txBody>
      </p:sp>
    </p:spTree>
    <p:extLst>
      <p:ext uri="{BB962C8B-B14F-4D97-AF65-F5344CB8AC3E}">
        <p14:creationId xmlns:p14="http://schemas.microsoft.com/office/powerpoint/2010/main" val="1472806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3</a:t>
            </a:fld>
            <a:endParaRPr lang="cs-CZ"/>
          </a:p>
        </p:txBody>
      </p:sp>
    </p:spTree>
    <p:extLst>
      <p:ext uri="{BB962C8B-B14F-4D97-AF65-F5344CB8AC3E}">
        <p14:creationId xmlns:p14="http://schemas.microsoft.com/office/powerpoint/2010/main" val="6895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5</a:t>
            </a:fld>
            <a:endParaRPr lang="cs-CZ"/>
          </a:p>
        </p:txBody>
      </p:sp>
    </p:spTree>
    <p:extLst>
      <p:ext uri="{BB962C8B-B14F-4D97-AF65-F5344CB8AC3E}">
        <p14:creationId xmlns:p14="http://schemas.microsoft.com/office/powerpoint/2010/main" val="259432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0E82-3314-B884-4D96-E6CFC3FC230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85807152-0654-72BB-1362-E8611779DC7A}"/>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0C4DA0B0-9DF1-63ED-6A59-048A88777E7B}"/>
              </a:ext>
            </a:extLst>
          </p:cNvPr>
          <p:cNvSpPr>
            <a:spLocks noGrp="1"/>
          </p:cNvSpPr>
          <p:nvPr>
            <p:ph type="body" idx="1"/>
          </p:nvPr>
        </p:nvSpPr>
        <p:spPr/>
        <p:txBody>
          <a:bodyP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
        <p:nvSpPr>
          <p:cNvPr id="4" name="Zástupný symbol pro číslo snímku 3">
            <a:extLst>
              <a:ext uri="{FF2B5EF4-FFF2-40B4-BE49-F238E27FC236}">
                <a16:creationId xmlns:a16="http://schemas.microsoft.com/office/drawing/2014/main" id="{22E316CA-43D6-92DC-7064-01F4B1B42C80}"/>
              </a:ext>
            </a:extLst>
          </p:cNvPr>
          <p:cNvSpPr>
            <a:spLocks noGrp="1"/>
          </p:cNvSpPr>
          <p:nvPr>
            <p:ph type="sldNum" sz="quarter" idx="5"/>
          </p:nvPr>
        </p:nvSpPr>
        <p:spPr/>
        <p:txBody>
          <a:bodyPr/>
          <a:lstStyle/>
          <a:p>
            <a:fld id="{1A2A8A12-C138-49DA-8AA6-D12B63798F3E}" type="slidenum">
              <a:rPr lang="cs-CZ" smtClean="0"/>
              <a:t>6</a:t>
            </a:fld>
            <a:endParaRPr lang="cs-CZ"/>
          </a:p>
        </p:txBody>
      </p:sp>
    </p:spTree>
    <p:extLst>
      <p:ext uri="{BB962C8B-B14F-4D97-AF65-F5344CB8AC3E}">
        <p14:creationId xmlns:p14="http://schemas.microsoft.com/office/powerpoint/2010/main" val="3009614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altLang="cs-CZ" dirty="0"/>
              <a:t>Při tvorbě hlavního uzlu byl použit vrstvený model. Kdy je aplikace rozdělena na uživatelské rozhraní, logickou a komunikační vrstvu. </a:t>
            </a:r>
          </a:p>
          <a:p>
            <a:r>
              <a:rPr lang="cs-CZ" altLang="cs-CZ" dirty="0"/>
              <a:t>Na tomto obrázku levý sloupec s sytými bloky je realizován a popsán v této práci. Světlejší bloky jsou možná rozšíření, se kterými je počítáno. </a:t>
            </a:r>
          </a:p>
          <a:p>
            <a:r>
              <a:rPr lang="cs-CZ" altLang="cs-CZ" dirty="0"/>
              <a:t>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a:p>
            <a:endParaRPr lang="cs-CZ" dirty="0"/>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7</a:t>
            </a:fld>
            <a:endParaRPr lang="cs-CZ"/>
          </a:p>
        </p:txBody>
      </p:sp>
    </p:spTree>
    <p:extLst>
      <p:ext uri="{BB962C8B-B14F-4D97-AF65-F5344CB8AC3E}">
        <p14:creationId xmlns:p14="http://schemas.microsoft.com/office/powerpoint/2010/main" val="2135388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A31FF-F239-08D2-7142-7B0610D9FCF2}"/>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2E5CACDD-8EEC-D98F-456D-7EB0D784A5BF}"/>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74328B77-CA33-33D7-4829-51EAF6AB165F}"/>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a:p>
            <a:endParaRPr lang="cs-CZ" dirty="0"/>
          </a:p>
        </p:txBody>
      </p:sp>
      <p:sp>
        <p:nvSpPr>
          <p:cNvPr id="4" name="Zástupný symbol pro číslo snímku 3">
            <a:extLst>
              <a:ext uri="{FF2B5EF4-FFF2-40B4-BE49-F238E27FC236}">
                <a16:creationId xmlns:a16="http://schemas.microsoft.com/office/drawing/2014/main" id="{A5F950D2-A7CE-2A34-B831-5322CCCDA22C}"/>
              </a:ext>
            </a:extLst>
          </p:cNvPr>
          <p:cNvSpPr>
            <a:spLocks noGrp="1"/>
          </p:cNvSpPr>
          <p:nvPr>
            <p:ph type="sldNum" sz="quarter" idx="5"/>
          </p:nvPr>
        </p:nvSpPr>
        <p:spPr/>
        <p:txBody>
          <a:bodyPr/>
          <a:lstStyle/>
          <a:p>
            <a:fld id="{1A2A8A12-C138-49DA-8AA6-D12B63798F3E}" type="slidenum">
              <a:rPr lang="cs-CZ" smtClean="0"/>
              <a:t>8</a:t>
            </a:fld>
            <a:endParaRPr lang="cs-CZ"/>
          </a:p>
        </p:txBody>
      </p:sp>
    </p:spTree>
    <p:extLst>
      <p:ext uri="{BB962C8B-B14F-4D97-AF65-F5344CB8AC3E}">
        <p14:creationId xmlns:p14="http://schemas.microsoft.com/office/powerpoint/2010/main" val="239133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295A2-B093-AB0C-7366-528FD5A8ADC5}"/>
            </a:ext>
          </a:extLst>
        </p:cNvPr>
        <p:cNvGrpSpPr/>
        <p:nvPr/>
      </p:nvGrpSpPr>
      <p:grpSpPr>
        <a:xfrm>
          <a:off x="0" y="0"/>
          <a:ext cx="0" cy="0"/>
          <a:chOff x="0" y="0"/>
          <a:chExt cx="0" cy="0"/>
        </a:xfrm>
      </p:grpSpPr>
      <p:sp>
        <p:nvSpPr>
          <p:cNvPr id="2" name="Zástupný symbol pro obrázek snímku 1">
            <a:extLst>
              <a:ext uri="{FF2B5EF4-FFF2-40B4-BE49-F238E27FC236}">
                <a16:creationId xmlns:a16="http://schemas.microsoft.com/office/drawing/2014/main" id="{A50E12D7-A44C-9E56-F0F6-85E7B6FB1A62}"/>
              </a:ext>
            </a:extLst>
          </p:cNvPr>
          <p:cNvSpPr>
            <a:spLocks noGrp="1" noRot="1" noChangeAspect="1"/>
          </p:cNvSpPr>
          <p:nvPr>
            <p:ph type="sldImg"/>
          </p:nvPr>
        </p:nvSpPr>
        <p:spPr/>
      </p:sp>
      <p:sp>
        <p:nvSpPr>
          <p:cNvPr id="3" name="Zástupný symbol pro poznámky 2">
            <a:extLst>
              <a:ext uri="{FF2B5EF4-FFF2-40B4-BE49-F238E27FC236}">
                <a16:creationId xmlns:a16="http://schemas.microsoft.com/office/drawing/2014/main" id="{48A80C8A-4E0C-5158-5AD3-5D68A9D70EE8}"/>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cs-CZ" altLang="cs-CZ" dirty="0"/>
              <a:t>pro realizaci uzlů byli využity vývojové desky </a:t>
            </a:r>
            <a:r>
              <a:rPr lang="cs-CZ" altLang="cs-CZ" dirty="0" err="1"/>
              <a:t>NodeMCU</a:t>
            </a:r>
            <a:r>
              <a:rPr lang="cs-CZ" altLang="cs-CZ" dirty="0"/>
              <a:t> pro ESP8266. Ten pracuje na frekvenci 80MHz a má k dispozici 11 digitálních I/O, jeden ADC, I2C a SPI a Wi-Fi.</a:t>
            </a:r>
          </a:p>
          <a:p>
            <a:endParaRPr lang="cs-CZ" dirty="0"/>
          </a:p>
        </p:txBody>
      </p:sp>
      <p:sp>
        <p:nvSpPr>
          <p:cNvPr id="4" name="Zástupný symbol pro číslo snímku 3">
            <a:extLst>
              <a:ext uri="{FF2B5EF4-FFF2-40B4-BE49-F238E27FC236}">
                <a16:creationId xmlns:a16="http://schemas.microsoft.com/office/drawing/2014/main" id="{76D122ED-97D6-9F33-3441-B10F9297C91C}"/>
              </a:ext>
            </a:extLst>
          </p:cNvPr>
          <p:cNvSpPr>
            <a:spLocks noGrp="1"/>
          </p:cNvSpPr>
          <p:nvPr>
            <p:ph type="sldNum" sz="quarter" idx="5"/>
          </p:nvPr>
        </p:nvSpPr>
        <p:spPr/>
        <p:txBody>
          <a:bodyPr/>
          <a:lstStyle/>
          <a:p>
            <a:fld id="{1A2A8A12-C138-49DA-8AA6-D12B63798F3E}" type="slidenum">
              <a:rPr lang="cs-CZ" smtClean="0"/>
              <a:t>9</a:t>
            </a:fld>
            <a:endParaRPr lang="cs-CZ"/>
          </a:p>
        </p:txBody>
      </p:sp>
    </p:spTree>
    <p:extLst>
      <p:ext uri="{BB962C8B-B14F-4D97-AF65-F5344CB8AC3E}">
        <p14:creationId xmlns:p14="http://schemas.microsoft.com/office/powerpoint/2010/main" val="382402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	Z již existujících řešení je nejpodobnější Node-RED k jehož spuštění uživatel potřebuje Node.js. Oproti této práci, která využívá .NET </a:t>
            </a:r>
            <a:r>
              <a:rPr lang="cs-CZ" dirty="0" err="1"/>
              <a:t>Core</a:t>
            </a:r>
            <a:r>
              <a:rPr lang="cs-CZ" dirty="0"/>
              <a:t>, který je často na Windows již nainstalován. Případně se dá s drobnými úpravami převést na .NET Framework, který je přímo součást Windows.</a:t>
            </a:r>
          </a:p>
          <a:p>
            <a:r>
              <a:rPr lang="cs-CZ" dirty="0"/>
              <a:t>	Z pohledu koncového uživatele Node-RED je webová aplikace ve které logiku zadává blokovým programováním. Tato práce poskytuje okenní aplikaci, kde logiku zadává v textové podobě, ale je možné doprogramovat další typy uživatelského rozhraní včetně mobilní aplikace nebo API.</a:t>
            </a:r>
          </a:p>
          <a:p>
            <a:r>
              <a:rPr lang="cs-CZ" dirty="0"/>
              <a:t>	Z pohledu programátora, který by potřeboval doplnit modul pro komunikaci s nepodporovanou platformou, v Node-RED musí vytvořit nový </a:t>
            </a:r>
            <a:r>
              <a:rPr lang="cs-CZ" dirty="0" err="1"/>
              <a:t>npm</a:t>
            </a:r>
            <a:r>
              <a:rPr lang="cs-CZ" dirty="0"/>
              <a:t> modul jenž je popsán pomocí JSON, </a:t>
            </a:r>
            <a:r>
              <a:rPr lang="cs-CZ" dirty="0" err="1"/>
              <a:t>JavaScriptu</a:t>
            </a:r>
            <a:r>
              <a:rPr lang="cs-CZ" dirty="0"/>
              <a:t> a HTML. Oproti tomu v řešení vytvořené touto prací stačí vytvořit DLL nebo přidat novou třídu do projektu pro příslušnou vrstvu pomocí C# nebo jiného .NET jazyku.</a:t>
            </a:r>
          </a:p>
        </p:txBody>
      </p:sp>
      <p:sp>
        <p:nvSpPr>
          <p:cNvPr id="4" name="Zástupný symbol pro číslo snímku 3"/>
          <p:cNvSpPr>
            <a:spLocks noGrp="1"/>
          </p:cNvSpPr>
          <p:nvPr>
            <p:ph type="sldNum" sz="quarter" idx="5"/>
          </p:nvPr>
        </p:nvSpPr>
        <p:spPr/>
        <p:txBody>
          <a:bodyPr/>
          <a:lstStyle/>
          <a:p>
            <a:fld id="{1A2A8A12-C138-49DA-8AA6-D12B63798F3E}" type="slidenum">
              <a:rPr lang="cs-CZ" smtClean="0"/>
              <a:t>10</a:t>
            </a:fld>
            <a:endParaRPr lang="cs-CZ"/>
          </a:p>
        </p:txBody>
      </p:sp>
    </p:spTree>
    <p:extLst>
      <p:ext uri="{BB962C8B-B14F-4D97-AF65-F5344CB8AC3E}">
        <p14:creationId xmlns:p14="http://schemas.microsoft.com/office/powerpoint/2010/main" val="2634671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í snímek 1">
    <p:spTree>
      <p:nvGrpSpPr>
        <p:cNvPr id="1" name=""/>
        <p:cNvGrpSpPr/>
        <p:nvPr/>
      </p:nvGrpSpPr>
      <p:grpSpPr>
        <a:xfrm>
          <a:off x="0" y="0"/>
          <a:ext cx="0" cy="0"/>
          <a:chOff x="0" y="0"/>
          <a:chExt cx="0" cy="0"/>
        </a:xfrm>
      </p:grpSpPr>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3" name="Obrázek 2">
            <a:extLst>
              <a:ext uri="{FF2B5EF4-FFF2-40B4-BE49-F238E27FC236}">
                <a16:creationId xmlns:a16="http://schemas.microsoft.com/office/drawing/2014/main" id="{0757FCF0-EF08-4253-A399-5F15C168758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0" name="Zástupný symbol pro text 3">
            <a:extLst>
              <a:ext uri="{FF2B5EF4-FFF2-40B4-BE49-F238E27FC236}">
                <a16:creationId xmlns:a16="http://schemas.microsoft.com/office/drawing/2014/main" id="{66366611-CEE3-40E1-AFDA-D443739CA50E}"/>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2" name="Date Placeholder 3">
            <a:extLst>
              <a:ext uri="{FF2B5EF4-FFF2-40B4-BE49-F238E27FC236}">
                <a16:creationId xmlns:a16="http://schemas.microsoft.com/office/drawing/2014/main" id="{E3349291-5751-4E1C-86D7-55BAF6C5B3AB}"/>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4" name="TextovéPole 13">
            <a:extLst>
              <a:ext uri="{FF2B5EF4-FFF2-40B4-BE49-F238E27FC236}">
                <a16:creationId xmlns:a16="http://schemas.microsoft.com/office/drawing/2014/main" id="{92EB1B58-2A22-4D69-8200-0207D441BFD7}"/>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B2128260-1551-432C-87B2-BEEDEF289A4E}"/>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6F41D966-FFD7-450C-89D5-2A3FE148DDF5}"/>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
        <p:nvSpPr>
          <p:cNvPr id="4" name="Zástupný symbol obrázku 3">
            <a:extLst>
              <a:ext uri="{FF2B5EF4-FFF2-40B4-BE49-F238E27FC236}">
                <a16:creationId xmlns:a16="http://schemas.microsoft.com/office/drawing/2014/main" id="{8111971A-F2ED-4F89-BCE8-EAB8C33D7101}"/>
              </a:ext>
            </a:extLst>
          </p:cNvPr>
          <p:cNvSpPr>
            <a:spLocks noGrp="1"/>
          </p:cNvSpPr>
          <p:nvPr>
            <p:ph type="pic" sz="quarter" idx="10"/>
          </p:nvPr>
        </p:nvSpPr>
        <p:spPr>
          <a:xfrm>
            <a:off x="0" y="0"/>
            <a:ext cx="18288000" cy="8001000"/>
          </a:xfrm>
          <a:prstGeom prst="rect">
            <a:avLst/>
          </a:prstGeom>
        </p:spPr>
        <p:txBody>
          <a:bodyPr lIns="180000" tIns="180000" rIns="180000" bIns="180000"/>
          <a:lstStyle/>
          <a:p>
            <a:r>
              <a:rPr lang="cs-CZ"/>
              <a:t>Kliknutím na ikonu přidáte obrázek.</a:t>
            </a:r>
            <a:endParaRPr lang="cs-CZ" dirty="0"/>
          </a:p>
        </p:txBody>
      </p:sp>
    </p:spTree>
    <p:extLst>
      <p:ext uri="{BB962C8B-B14F-4D97-AF65-F5344CB8AC3E}">
        <p14:creationId xmlns:p14="http://schemas.microsoft.com/office/powerpoint/2010/main" val="361817183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vý slide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D2E47B06-85DE-4D0C-BBA0-37D01F9214F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5CB5E3D2-8028-4F81-85E9-42634F1D3389}"/>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9D8714EE-0E4F-4440-AB6E-95626881902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30233782-CCC4-4913-919F-D2634CBE897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BE7F6552-8BA2-4466-8D25-27A105B1149F}"/>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0969D530-C55B-433E-A134-8028AC9A1CC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A6B13F06-92F4-462D-AAA4-30D985DB6B10}"/>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00436257-088E-4F71-A3C8-49C87BE7EAB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41691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vý slide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800"/>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3B9D9E69-B1A0-45D8-AC56-737865D28130}"/>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DD176687-92BB-4F9E-9201-5981C5676D3B}"/>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E50469B4-BB39-42C3-88CF-159DE3F2C39F}"/>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B74949DA-EAB6-47FF-ACAB-2732AF6BD9B1}"/>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C25C3666-D3D5-4C8A-AD63-AEB87C6FA94E}"/>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7950BB67-DF7E-46BC-8845-12D1405242F5}"/>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92C50B0B-F250-4F0A-BFAF-D942EBDA597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29D4DA6B-E9B5-488F-9304-27D193FBD7A0}"/>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99327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vý slide 4">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6" name="Zástupný text 2">
            <a:extLst>
              <a:ext uri="{FF2B5EF4-FFF2-40B4-BE49-F238E27FC236}">
                <a16:creationId xmlns:a16="http://schemas.microsoft.com/office/drawing/2014/main" id="{1C7F2D43-B483-4344-9C11-15C6946C6A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05AC52F9-C3AE-4A45-9F27-55AA1AC579A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2EFF07B9-5398-4E62-8440-8EC975460CF9}"/>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D472A61F-C35E-4C9C-BC04-5AC1F176D22D}"/>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0AA71951-83FC-4981-A0EC-6E969F3ECA17}"/>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6D74C80C-81D8-4F63-AAF2-2B07EC762C9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88CDDB8D-7F17-435F-85D3-C5B29F502121}"/>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67132860-389A-4BA5-A7A6-6316B044FAB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227008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vý slide 5">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4" name="Zástupný text 2">
            <a:extLst>
              <a:ext uri="{FF2B5EF4-FFF2-40B4-BE49-F238E27FC236}">
                <a16:creationId xmlns:a16="http://schemas.microsoft.com/office/drawing/2014/main" id="{ADD2B209-402C-4F0C-B489-C61B26573E71}"/>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0CAB57A6-140C-4232-B87A-76D9F26D3C75}"/>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7" name="TextovéPole 16">
            <a:extLst>
              <a:ext uri="{FF2B5EF4-FFF2-40B4-BE49-F238E27FC236}">
                <a16:creationId xmlns:a16="http://schemas.microsoft.com/office/drawing/2014/main" id="{679EF11C-7C42-4641-8A7E-589F8C6CB951}"/>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18" name="TextovéPole 17">
            <a:extLst>
              <a:ext uri="{FF2B5EF4-FFF2-40B4-BE49-F238E27FC236}">
                <a16:creationId xmlns:a16="http://schemas.microsoft.com/office/drawing/2014/main" id="{D5DDE0D5-E11D-4C17-833E-C57E8880EF99}"/>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0" name="TextovéPole 19">
            <a:extLst>
              <a:ext uri="{FF2B5EF4-FFF2-40B4-BE49-F238E27FC236}">
                <a16:creationId xmlns:a16="http://schemas.microsoft.com/office/drawing/2014/main" id="{71926370-932A-4FC1-A4FF-D0AEFBC09D5A}"/>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1" name="Zástupný symbol pro text 6">
            <a:extLst>
              <a:ext uri="{FF2B5EF4-FFF2-40B4-BE49-F238E27FC236}">
                <a16:creationId xmlns:a16="http://schemas.microsoft.com/office/drawing/2014/main" id="{467CF4AB-FDFD-4B7F-A79F-96AA7D3B1748}"/>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2" name="Zástupný symbol pro text 13">
            <a:extLst>
              <a:ext uri="{FF2B5EF4-FFF2-40B4-BE49-F238E27FC236}">
                <a16:creationId xmlns:a16="http://schemas.microsoft.com/office/drawing/2014/main" id="{07523159-D372-4392-BB23-D1E9D7A6331D}"/>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3" name="TextovéPole 22">
            <a:extLst>
              <a:ext uri="{FF2B5EF4-FFF2-40B4-BE49-F238E27FC236}">
                <a16:creationId xmlns:a16="http://schemas.microsoft.com/office/drawing/2014/main" id="{956E696D-41D6-4EEA-B874-CE65ACE09CD6}"/>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481331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ový slide 6">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sp>
        <p:nvSpPr>
          <p:cNvPr id="10" name="Zástupný symbol obrázku 24">
            <a:extLst>
              <a:ext uri="{FF2B5EF4-FFF2-40B4-BE49-F238E27FC236}">
                <a16:creationId xmlns:a16="http://schemas.microsoft.com/office/drawing/2014/main" id="{B6AD1CE9-FEC3-45D9-B4F6-AEB4A1A23D45}"/>
              </a:ext>
            </a:extLst>
          </p:cNvPr>
          <p:cNvSpPr>
            <a:spLocks noGrp="1"/>
          </p:cNvSpPr>
          <p:nvPr>
            <p:ph type="pic" sz="quarter" idx="17"/>
          </p:nvPr>
        </p:nvSpPr>
        <p:spPr>
          <a:xfrm>
            <a:off x="13387388" y="2936082"/>
            <a:ext cx="4900613" cy="6307799"/>
          </a:xfrm>
          <a:prstGeom prst="rect">
            <a:avLst/>
          </a:prstGeom>
        </p:spPr>
        <p:txBody>
          <a:bodyPr/>
          <a:lstStyle>
            <a:lvl1pPr marL="0" indent="0">
              <a:buNone/>
              <a:defRPr/>
            </a:lvl1pPr>
          </a:lstStyle>
          <a:p>
            <a:r>
              <a:rPr lang="cs-CZ"/>
              <a:t>Kliknutím na ikonu přidáte obrázek.</a:t>
            </a:r>
            <a:endParaRPr lang="cs-CZ" dirty="0"/>
          </a:p>
        </p:txBody>
      </p:sp>
      <p:sp>
        <p:nvSpPr>
          <p:cNvPr id="16" name="Zástupný text 2">
            <a:extLst>
              <a:ext uri="{FF2B5EF4-FFF2-40B4-BE49-F238E27FC236}">
                <a16:creationId xmlns:a16="http://schemas.microsoft.com/office/drawing/2014/main" id="{E7FC9FF7-AC8D-4324-8528-596D527BE95C}"/>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7" name="Zástupný text 2">
            <a:extLst>
              <a:ext uri="{FF2B5EF4-FFF2-40B4-BE49-F238E27FC236}">
                <a16:creationId xmlns:a16="http://schemas.microsoft.com/office/drawing/2014/main" id="{AF13744A-E871-4EED-A23D-2BE73564943F}"/>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F5C49000-85AB-4C35-B11D-97493883A436}"/>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A219842-45AF-4FB7-BF34-09D912919D62}"/>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FD3311F1-A131-40C4-BDEB-5CB9261E9972}"/>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20BDF26E-A7E6-484A-8B25-1FCEA515026A}"/>
              </a:ext>
            </a:extLst>
          </p:cNvPr>
          <p:cNvSpPr>
            <a:spLocks noGrp="1"/>
          </p:cNvSpPr>
          <p:nvPr>
            <p:ph type="body" sz="quarter" idx="15"/>
          </p:nvPr>
        </p:nvSpPr>
        <p:spPr>
          <a:xfrm>
            <a:off x="1079500" y="3205164"/>
            <a:ext cx="12307888"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E2813D43-F40B-45B3-98A2-765C30153C31}"/>
              </a:ext>
            </a:extLst>
          </p:cNvPr>
          <p:cNvSpPr>
            <a:spLocks noGrp="1"/>
          </p:cNvSpPr>
          <p:nvPr>
            <p:ph type="body" sz="quarter" idx="16"/>
          </p:nvPr>
        </p:nvSpPr>
        <p:spPr>
          <a:xfrm>
            <a:off x="1079500" y="4243389"/>
            <a:ext cx="12307888"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CE0EBA2-550C-4865-B1B8-7A8AAD958908}"/>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3142355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ový slide 5">
    <p:spTree>
      <p:nvGrpSpPr>
        <p:cNvPr id="1" name=""/>
        <p:cNvGrpSpPr/>
        <p:nvPr/>
      </p:nvGrpSpPr>
      <p:grpSpPr>
        <a:xfrm>
          <a:off x="0" y="0"/>
          <a:ext cx="0" cy="0"/>
          <a:chOff x="0" y="0"/>
          <a:chExt cx="0" cy="0"/>
        </a:xfrm>
      </p:grpSpPr>
      <p:sp>
        <p:nvSpPr>
          <p:cNvPr id="18" name="TextovéPole 17">
            <a:extLst>
              <a:ext uri="{FF2B5EF4-FFF2-40B4-BE49-F238E27FC236}">
                <a16:creationId xmlns:a16="http://schemas.microsoft.com/office/drawing/2014/main" id="{EBC54BF0-4CE2-49EF-8C89-3802928601B2}"/>
              </a:ext>
            </a:extLst>
          </p:cNvPr>
          <p:cNvSpPr txBox="1"/>
          <p:nvPr userDrawn="1"/>
        </p:nvSpPr>
        <p:spPr>
          <a:xfrm>
            <a:off x="14158294" y="0"/>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rPr>
              <a:t>tf.czu.cz</a:t>
            </a:r>
            <a:endParaRPr lang="cs-CZ" sz="3600" b="1" dirty="0">
              <a:solidFill>
                <a:schemeClr val="bg2">
                  <a:lumMod val="75000"/>
                </a:schemeClr>
              </a:solidFill>
              <a:latin typeface="+mn-lt"/>
              <a:ea typeface="Roboto Medium" panose="02000000000000000000" pitchFamily="2" charset="0"/>
            </a:endParaRPr>
          </a:p>
        </p:txBody>
      </p:sp>
      <p:sp>
        <p:nvSpPr>
          <p:cNvPr id="20" name="TextovéPole 19">
            <a:extLst>
              <a:ext uri="{FF2B5EF4-FFF2-40B4-BE49-F238E27FC236}">
                <a16:creationId xmlns:a16="http://schemas.microsoft.com/office/drawing/2014/main" id="{A6F6D968-13B7-4468-9B37-69008AE8A52A}"/>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rPr>
              <a:t>Česká zemědělská univerzita v Praze</a:t>
            </a:r>
          </a:p>
        </p:txBody>
      </p:sp>
      <p:sp>
        <p:nvSpPr>
          <p:cNvPr id="21" name="TextovéPole 20">
            <a:extLst>
              <a:ext uri="{FF2B5EF4-FFF2-40B4-BE49-F238E27FC236}">
                <a16:creationId xmlns:a16="http://schemas.microsoft.com/office/drawing/2014/main" id="{F92F37A8-6CE4-4B1A-8C02-0BC8B9260592}"/>
              </a:ext>
            </a:extLst>
          </p:cNvPr>
          <p:cNvSpPr txBox="1"/>
          <p:nvPr userDrawn="1"/>
        </p:nvSpPr>
        <p:spPr>
          <a:xfrm>
            <a:off x="9258364"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5B725E85-037F-41A8-9A3E-1E6CE0455E48}"/>
              </a:ext>
            </a:extLst>
          </p:cNvPr>
          <p:cNvSpPr>
            <a:spLocks noGrp="1"/>
          </p:cNvSpPr>
          <p:nvPr>
            <p:ph type="body" sz="quarter" idx="15"/>
          </p:nvPr>
        </p:nvSpPr>
        <p:spPr>
          <a:xfrm>
            <a:off x="1080000" y="1573844"/>
            <a:ext cx="14281150" cy="773524"/>
          </a:xfrm>
          <a:prstGeom prst="rect">
            <a:avLst/>
          </a:prstGeom>
        </p:spPr>
        <p:txBody>
          <a:bodyPr/>
          <a:lstStyle>
            <a:lvl1pPr marL="0" indent="0">
              <a:buNone/>
              <a:defRPr sz="3600" b="1">
                <a:latin typeface="+mn-lt"/>
                <a:ea typeface="Roboto Medium" panose="02000000000000000000" pitchFamily="2"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AC39111D-3502-4FD0-BB1A-0915B476F1BF}"/>
              </a:ext>
            </a:extLst>
          </p:cNvPr>
          <p:cNvSpPr>
            <a:spLocks noGrp="1"/>
          </p:cNvSpPr>
          <p:nvPr>
            <p:ph type="body" sz="quarter" idx="16"/>
          </p:nvPr>
        </p:nvSpPr>
        <p:spPr>
          <a:xfrm>
            <a:off x="1080000" y="2612069"/>
            <a:ext cx="14281150" cy="6574340"/>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defRPr>
            </a:lvl1pPr>
            <a:lvl2pPr marL="1143000" indent="-457200">
              <a:buClr>
                <a:srgbClr val="28642D"/>
              </a:buClr>
              <a:buFont typeface="+mj-lt"/>
              <a:buAutoNum type="arabicPeriod"/>
              <a:defRPr lang="cs-CZ" sz="3200" dirty="0" smtClean="0">
                <a:latin typeface="+mn-lt"/>
                <a:ea typeface="Roboto" panose="02000000000000000000" pitchFamily="2" charset="0"/>
              </a:defRPr>
            </a:lvl2pPr>
            <a:lvl3pPr marL="1885950" indent="-514350">
              <a:buClr>
                <a:srgbClr val="28642D"/>
              </a:buClr>
              <a:buFont typeface="+mj-lt"/>
              <a:buAutoNum type="alphaLcPeriod"/>
              <a:defRPr lang="cs-CZ" sz="2800" dirty="0" smtClean="0">
                <a:latin typeface="+mn-lt"/>
                <a:ea typeface="Roboto" panose="02000000000000000000" pitchFamily="2"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7EFFA5E6-3961-4555-8531-D73E4CB3D7B2}"/>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rgbClr val="413C91"/>
                </a:solidFill>
                <a:latin typeface="+mn-lt"/>
                <a:ea typeface="Roboto Black" panose="02000000000000000000" pitchFamily="2" charset="0"/>
              </a:rPr>
              <a:pPr algn="r"/>
              <a:t>‹#›</a:t>
            </a:fld>
            <a:endParaRPr lang="cs-CZ" sz="4800" b="1" dirty="0">
              <a:solidFill>
                <a:srgbClr val="413C91"/>
              </a:solidFill>
              <a:latin typeface="+mn-lt"/>
              <a:ea typeface="Roboto Black" panose="02000000000000000000" pitchFamily="2" charset="0"/>
            </a:endParaRPr>
          </a:p>
        </p:txBody>
      </p:sp>
    </p:spTree>
    <p:extLst>
      <p:ext uri="{BB962C8B-B14F-4D97-AF65-F5344CB8AC3E}">
        <p14:creationId xmlns:p14="http://schemas.microsoft.com/office/powerpoint/2010/main" val="5037389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ávěr 2">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E53EAF9F-01E9-4701-B3CE-E5EC1515D44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197" b="11290"/>
          <a:stretch/>
        </p:blipFill>
        <p:spPr>
          <a:xfrm>
            <a:off x="0" y="0"/>
            <a:ext cx="18288000" cy="10296000"/>
          </a:xfrm>
          <a:prstGeom prst="rect">
            <a:avLst/>
          </a:prstGeom>
        </p:spPr>
      </p:pic>
      <p:sp>
        <p:nvSpPr>
          <p:cNvPr id="6" name="TextovéPole 5">
            <a:extLst>
              <a:ext uri="{FF2B5EF4-FFF2-40B4-BE49-F238E27FC236}">
                <a16:creationId xmlns:a16="http://schemas.microsoft.com/office/drawing/2014/main" id="{7301F1C3-936F-43D4-96DB-8DB86F629B10}"/>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4" name="Obrázek 3">
            <a:extLst>
              <a:ext uri="{FF2B5EF4-FFF2-40B4-BE49-F238E27FC236}">
                <a16:creationId xmlns:a16="http://schemas.microsoft.com/office/drawing/2014/main" id="{6AD67127-AAAD-43DE-ACCB-FBDB33484C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2384260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Závěr 2">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AA4C6F00-A48B-4E22-84E3-5F01FAC09D90}"/>
              </a:ext>
            </a:extLst>
          </p:cNvPr>
          <p:cNvPicPr>
            <a:picLocks noChangeAspect="1"/>
          </p:cNvPicPr>
          <p:nvPr userDrawn="1"/>
        </p:nvPicPr>
        <p:blipFill>
          <a:blip r:embed="rId2">
            <a:extLst>
              <a:ext uri="{28A0092B-C50C-407E-A947-70E740481C1C}">
                <a14:useLocalDpi xmlns:a14="http://schemas.microsoft.com/office/drawing/2010/main" val="0"/>
              </a:ext>
            </a:extLst>
          </a:blip>
          <a:srcRect t="7776" b="7776"/>
          <a:stretch/>
        </p:blipFill>
        <p:spPr>
          <a:xfrm>
            <a:off x="0" y="0"/>
            <a:ext cx="18288000" cy="10296000"/>
          </a:xfrm>
          <a:prstGeom prst="rect">
            <a:avLst/>
          </a:prstGeom>
        </p:spPr>
      </p:pic>
      <p:sp>
        <p:nvSpPr>
          <p:cNvPr id="5" name="TextovéPole 4">
            <a:extLst>
              <a:ext uri="{FF2B5EF4-FFF2-40B4-BE49-F238E27FC236}">
                <a16:creationId xmlns:a16="http://schemas.microsoft.com/office/drawing/2014/main" id="{83DE33A4-FB93-4AAA-A88F-B4FEF27E08A8}"/>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1E5478D9-AB65-4D21-9091-4AAD7BEC18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133609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ávěr 3">
    <p:spTree>
      <p:nvGrpSpPr>
        <p:cNvPr id="1" name=""/>
        <p:cNvGrpSpPr/>
        <p:nvPr/>
      </p:nvGrpSpPr>
      <p:grpSpPr>
        <a:xfrm>
          <a:off x="0" y="0"/>
          <a:ext cx="0" cy="0"/>
          <a:chOff x="0" y="0"/>
          <a:chExt cx="0" cy="0"/>
        </a:xfrm>
      </p:grpSpPr>
      <p:sp>
        <p:nvSpPr>
          <p:cNvPr id="8" name="Obdélník 7">
            <a:extLst>
              <a:ext uri="{FF2B5EF4-FFF2-40B4-BE49-F238E27FC236}">
                <a16:creationId xmlns:a16="http://schemas.microsoft.com/office/drawing/2014/main" id="{5D978B46-7738-414B-B6A8-3DB65F297682}"/>
              </a:ext>
            </a:extLst>
          </p:cNvPr>
          <p:cNvSpPr/>
          <p:nvPr userDrawn="1"/>
        </p:nvSpPr>
        <p:spPr>
          <a:xfrm>
            <a:off x="0" y="0"/>
            <a:ext cx="18288000" cy="10287000"/>
          </a:xfrm>
          <a:prstGeom prst="rect">
            <a:avLst/>
          </a:prstGeom>
          <a:gradFill>
            <a:gsLst>
              <a:gs pos="1000">
                <a:srgbClr val="413C91"/>
              </a:gs>
              <a:gs pos="50000">
                <a:srgbClr val="1E195A"/>
              </a:gs>
              <a:gs pos="99000">
                <a:srgbClr val="413C91"/>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sp>
        <p:nvSpPr>
          <p:cNvPr id="5" name="TextovéPole 4">
            <a:extLst>
              <a:ext uri="{FF2B5EF4-FFF2-40B4-BE49-F238E27FC236}">
                <a16:creationId xmlns:a16="http://schemas.microsoft.com/office/drawing/2014/main" id="{069F7FD5-1F06-4D29-BB4C-162FBC2AEFD9}"/>
              </a:ext>
            </a:extLst>
          </p:cNvPr>
          <p:cNvSpPr txBox="1"/>
          <p:nvPr userDrawn="1"/>
        </p:nvSpPr>
        <p:spPr>
          <a:xfrm>
            <a:off x="4284324" y="1839894"/>
            <a:ext cx="9585788" cy="1200329"/>
          </a:xfrm>
          <a:prstGeom prst="rect">
            <a:avLst/>
          </a:prstGeom>
          <a:noFill/>
        </p:spPr>
        <p:txBody>
          <a:bodyPr wrap="square" rtlCol="0">
            <a:spAutoFit/>
          </a:bodyPr>
          <a:lstStyle/>
          <a:p>
            <a:pPr algn="ctr"/>
            <a:r>
              <a:rPr lang="cs-CZ" sz="7200" dirty="0">
                <a:solidFill>
                  <a:schemeClr val="bg1"/>
                </a:solidFill>
                <a:effectLst>
                  <a:glow rad="139700">
                    <a:schemeClr val="tx1">
                      <a:lumMod val="65000"/>
                      <a:lumOff val="35000"/>
                      <a:alpha val="40000"/>
                    </a:schemeClr>
                  </a:glow>
                </a:effectLst>
                <a:latin typeface="Roboto Black" panose="02000000000000000000" pitchFamily="2" charset="0"/>
                <a:ea typeface="Roboto Black" panose="02000000000000000000" pitchFamily="2" charset="0"/>
              </a:rPr>
              <a:t>Děkuji za pozornost.</a:t>
            </a:r>
          </a:p>
        </p:txBody>
      </p:sp>
      <p:pic>
        <p:nvPicPr>
          <p:cNvPr id="6" name="Obrázek 5">
            <a:extLst>
              <a:ext uri="{FF2B5EF4-FFF2-40B4-BE49-F238E27FC236}">
                <a16:creationId xmlns:a16="http://schemas.microsoft.com/office/drawing/2014/main" id="{ED8169E0-2D17-4C69-B3A1-F6A0E524BAC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81642" y="7399818"/>
            <a:ext cx="5824861" cy="2719309"/>
          </a:xfrm>
          <a:prstGeom prst="rect">
            <a:avLst/>
          </a:prstGeom>
          <a:effectLst>
            <a:glow rad="254000">
              <a:schemeClr val="tx1">
                <a:lumMod val="65000"/>
                <a:lumOff val="35000"/>
                <a:alpha val="40000"/>
              </a:schemeClr>
            </a:glow>
          </a:effectLst>
        </p:spPr>
      </p:pic>
    </p:spTree>
    <p:extLst>
      <p:ext uri="{BB962C8B-B14F-4D97-AF65-F5344CB8AC3E}">
        <p14:creationId xmlns:p14="http://schemas.microsoft.com/office/powerpoint/2010/main" val="4139792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Úvodní snímek 2">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25A95B17-73AF-43C9-B939-77EAE90718E5}"/>
              </a:ext>
            </a:extLst>
          </p:cNvPr>
          <p:cNvPicPr>
            <a:picLocks noChangeAspect="1"/>
          </p:cNvPicPr>
          <p:nvPr userDrawn="1"/>
        </p:nvPicPr>
        <p:blipFill>
          <a:blip r:embed="rId2">
            <a:extLst>
              <a:ext uri="{28A0092B-C50C-407E-A947-70E740481C1C}">
                <a14:useLocalDpi xmlns:a14="http://schemas.microsoft.com/office/drawing/2010/main" val="0"/>
              </a:ext>
            </a:extLst>
          </a:blip>
          <a:srcRect t="16807" b="16807"/>
          <a:stretch/>
        </p:blipFill>
        <p:spPr>
          <a:xfrm>
            <a:off x="-1" y="-1"/>
            <a:ext cx="18288000" cy="8100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ECE386E3-5A70-42DF-A8AF-7AE7220B33E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80D4D0D9-8F3C-4C80-8FCD-9A067FB90478}"/>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8C0242A5-FEB4-4201-B152-88834E7AC71C}"/>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5" name="TextovéPole 14">
            <a:extLst>
              <a:ext uri="{FF2B5EF4-FFF2-40B4-BE49-F238E27FC236}">
                <a16:creationId xmlns:a16="http://schemas.microsoft.com/office/drawing/2014/main" id="{1C78718E-2B49-45C8-8355-C05ACDE17C4E}"/>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7" name="TextovéPole 16">
            <a:extLst>
              <a:ext uri="{FF2B5EF4-FFF2-40B4-BE49-F238E27FC236}">
                <a16:creationId xmlns:a16="http://schemas.microsoft.com/office/drawing/2014/main" id="{79637D4F-ECFF-4FAD-9CFB-E095A36531C3}"/>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18" name="Zástupný symbol pro text 4">
            <a:extLst>
              <a:ext uri="{FF2B5EF4-FFF2-40B4-BE49-F238E27FC236}">
                <a16:creationId xmlns:a16="http://schemas.microsoft.com/office/drawing/2014/main" id="{71EC9C8B-AEC0-46AF-A7D1-9F61F12D4EF0}"/>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246504040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Úvodní snímek 3">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4CF31F7D-C775-4367-BA11-D7AC5352343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708" b="11496"/>
          <a:stretch/>
        </p:blipFill>
        <p:spPr>
          <a:xfrm>
            <a:off x="0" y="0"/>
            <a:ext cx="18287998"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3F3C4328-9564-46AA-8C6A-A71C44F24A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1" name="Zástupný symbol pro text 3">
            <a:extLst>
              <a:ext uri="{FF2B5EF4-FFF2-40B4-BE49-F238E27FC236}">
                <a16:creationId xmlns:a16="http://schemas.microsoft.com/office/drawing/2014/main" id="{9DD75114-A021-4E61-B04F-1C9F9C46C0D7}"/>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4" name="Date Placeholder 3">
            <a:extLst>
              <a:ext uri="{FF2B5EF4-FFF2-40B4-BE49-F238E27FC236}">
                <a16:creationId xmlns:a16="http://schemas.microsoft.com/office/drawing/2014/main" id="{C1E9ED96-6444-45F9-B643-9C3065103B35}"/>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CDAAA473-D3A8-4137-9F05-9459EA67B78C}"/>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2674ACF6-F042-4AB9-9C55-1F42524960ED}"/>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FAA28F02-3B4C-4545-BAFD-AE9E697F031A}"/>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38253304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Úvodní snímek 4">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79C5E546-3806-41A1-87D3-7E4A64F7A40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4191" b="-88"/>
          <a:stretch/>
        </p:blipFill>
        <p:spPr>
          <a:xfrm>
            <a:off x="0" y="0"/>
            <a:ext cx="18287997" cy="8028000"/>
          </a:xfrm>
          <a:prstGeom prst="rect">
            <a:avLst/>
          </a:prstGeom>
        </p:spPr>
      </p:pic>
      <p:sp>
        <p:nvSpPr>
          <p:cNvPr id="16" name="Obdélník 15">
            <a:extLst>
              <a:ext uri="{FF2B5EF4-FFF2-40B4-BE49-F238E27FC236}">
                <a16:creationId xmlns:a16="http://schemas.microsoft.com/office/drawing/2014/main" id="{1643ACDB-D8F3-4612-82CD-DE8296E167B2}"/>
              </a:ext>
            </a:extLst>
          </p:cNvPr>
          <p:cNvSpPr/>
          <p:nvPr userDrawn="1"/>
        </p:nvSpPr>
        <p:spPr>
          <a:xfrm>
            <a:off x="2" y="8001000"/>
            <a:ext cx="18287999" cy="1524000"/>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cs-CZ" sz="4050" dirty="0"/>
          </a:p>
        </p:txBody>
      </p:sp>
      <p:pic>
        <p:nvPicPr>
          <p:cNvPr id="10" name="Obrázek 9">
            <a:extLst>
              <a:ext uri="{FF2B5EF4-FFF2-40B4-BE49-F238E27FC236}">
                <a16:creationId xmlns:a16="http://schemas.microsoft.com/office/drawing/2014/main" id="{C14ACE49-A966-4116-BBCB-81708E9BC8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5470" y="7778839"/>
            <a:ext cx="4095606" cy="1912014"/>
          </a:xfrm>
          <a:prstGeom prst="rect">
            <a:avLst/>
          </a:prstGeom>
        </p:spPr>
      </p:pic>
      <p:sp>
        <p:nvSpPr>
          <p:cNvPr id="14" name="Zástupný symbol pro text 3">
            <a:extLst>
              <a:ext uri="{FF2B5EF4-FFF2-40B4-BE49-F238E27FC236}">
                <a16:creationId xmlns:a16="http://schemas.microsoft.com/office/drawing/2014/main" id="{4ECDD36C-4B50-4A1B-80E2-8C4FBE7FEC8D}"/>
              </a:ext>
            </a:extLst>
          </p:cNvPr>
          <p:cNvSpPr>
            <a:spLocks noGrp="1"/>
          </p:cNvSpPr>
          <p:nvPr>
            <p:ph type="body" sz="quarter" idx="12"/>
          </p:nvPr>
        </p:nvSpPr>
        <p:spPr>
          <a:xfrm>
            <a:off x="1444751" y="1675047"/>
            <a:ext cx="15398495" cy="4356100"/>
          </a:xfrm>
          <a:prstGeom prst="rect">
            <a:avLst/>
          </a:prstGeom>
        </p:spPr>
        <p:txBody>
          <a:bodyPr anchor="ctr" anchorCtr="0">
            <a:normAutofit/>
          </a:bodyPr>
          <a:lstStyle>
            <a:lvl1pPr marL="0" indent="0" algn="ctr">
              <a:lnSpc>
                <a:spcPct val="100000"/>
              </a:lnSpc>
              <a:spcBef>
                <a:spcPts val="0"/>
              </a:spcBef>
              <a:buNone/>
              <a:defRPr sz="9600" b="1">
                <a:solidFill>
                  <a:schemeClr val="bg1"/>
                </a:solidFill>
                <a:effectLst>
                  <a:glow rad="139700">
                    <a:schemeClr val="tx1">
                      <a:lumMod val="65000"/>
                      <a:lumOff val="35000"/>
                      <a:alpha val="40000"/>
                    </a:schemeClr>
                  </a:glow>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
        <p:nvSpPr>
          <p:cNvPr id="15" name="Date Placeholder 3">
            <a:extLst>
              <a:ext uri="{FF2B5EF4-FFF2-40B4-BE49-F238E27FC236}">
                <a16:creationId xmlns:a16="http://schemas.microsoft.com/office/drawing/2014/main" id="{5957D04E-070D-4336-A2A3-27A80BA4C32D}"/>
              </a:ext>
            </a:extLst>
          </p:cNvPr>
          <p:cNvSpPr>
            <a:spLocks noGrp="1"/>
          </p:cNvSpPr>
          <p:nvPr>
            <p:ph type="dt" sz="half" idx="2"/>
          </p:nvPr>
        </p:nvSpPr>
        <p:spPr>
          <a:xfrm>
            <a:off x="14464800" y="9525000"/>
            <a:ext cx="2743200" cy="761999"/>
          </a:xfrm>
          <a:prstGeom prst="rect">
            <a:avLst/>
          </a:prstGeom>
        </p:spPr>
        <p:txBody>
          <a:bodyPr vert="horz" lIns="0" tIns="0" rIns="0" bIns="0" rtlCol="0" anchor="ctr"/>
          <a:lstStyle>
            <a:lvl1pPr algn="r">
              <a:defRPr sz="1800">
                <a:solidFill>
                  <a:schemeClr val="tx1">
                    <a:tint val="75000"/>
                  </a:schemeClr>
                </a:solidFill>
                <a:latin typeface="+mn-lt"/>
                <a:ea typeface="Roboto" panose="02000000000000000000" pitchFamily="2" charset="0"/>
                <a:cs typeface="Calibri" panose="020F0502020204030204" pitchFamily="34" charset="0"/>
              </a:defRPr>
            </a:lvl1pPr>
          </a:lstStyle>
          <a:p>
            <a:fld id="{7A3072F3-67BD-48D5-A6DA-38E4E24F7F23}" type="datetime3">
              <a:rPr lang="cs-CZ" smtClean="0"/>
              <a:pPr/>
              <a:t>12/05/25</a:t>
            </a:fld>
            <a:endParaRPr lang="en-US" dirty="0"/>
          </a:p>
        </p:txBody>
      </p:sp>
      <p:sp>
        <p:nvSpPr>
          <p:cNvPr id="17" name="TextovéPole 16">
            <a:extLst>
              <a:ext uri="{FF2B5EF4-FFF2-40B4-BE49-F238E27FC236}">
                <a16:creationId xmlns:a16="http://schemas.microsoft.com/office/drawing/2014/main" id="{05CD9897-4AF2-468E-96D3-1A633E50FAA1}"/>
              </a:ext>
            </a:extLst>
          </p:cNvPr>
          <p:cNvSpPr txBox="1"/>
          <p:nvPr userDrawn="1"/>
        </p:nvSpPr>
        <p:spPr>
          <a:xfrm>
            <a:off x="11088000" y="8510108"/>
            <a:ext cx="6120000" cy="484748"/>
          </a:xfrm>
          <a:prstGeom prst="rect">
            <a:avLst/>
          </a:prstGeom>
          <a:noFill/>
        </p:spPr>
        <p:txBody>
          <a:bodyPr wrap="square" lIns="0" tIns="0" rIns="0" bIns="0" rtlCol="0">
            <a:spAutoFit/>
          </a:bodyPr>
          <a:lstStyle/>
          <a:p>
            <a:pPr algn="r"/>
            <a:r>
              <a:rPr lang="cs-CZ" sz="3150" b="1" dirty="0">
                <a:solidFill>
                  <a:schemeClr val="bg1"/>
                </a:solidFill>
                <a:latin typeface="+mn-lt"/>
                <a:ea typeface="Roboto Medium" panose="02000000000000000000" pitchFamily="2" charset="0"/>
              </a:rPr>
              <a:t>Univerzita plná života</a:t>
            </a:r>
          </a:p>
        </p:txBody>
      </p:sp>
      <p:sp>
        <p:nvSpPr>
          <p:cNvPr id="19" name="TextovéPole 18">
            <a:extLst>
              <a:ext uri="{FF2B5EF4-FFF2-40B4-BE49-F238E27FC236}">
                <a16:creationId xmlns:a16="http://schemas.microsoft.com/office/drawing/2014/main" id="{A1C2992F-FD7B-4C7E-B424-69310DB67900}"/>
              </a:ext>
            </a:extLst>
          </p:cNvPr>
          <p:cNvSpPr txBox="1"/>
          <p:nvPr userDrawn="1"/>
        </p:nvSpPr>
        <p:spPr>
          <a:xfrm>
            <a:off x="1080000" y="9577880"/>
            <a:ext cx="6150837" cy="553998"/>
          </a:xfrm>
          <a:prstGeom prst="rect">
            <a:avLst/>
          </a:prstGeom>
          <a:noFill/>
        </p:spPr>
        <p:txBody>
          <a:bodyPr wrap="square" lIns="0" tIns="0" rIns="0" bIns="0" rtlCol="0">
            <a:spAutoFit/>
          </a:bodyPr>
          <a:lstStyle/>
          <a:p>
            <a:r>
              <a:rPr lang="cs-CZ" sz="3600" dirty="0" err="1">
                <a:solidFill>
                  <a:srgbClr val="413C91"/>
                </a:solidFill>
                <a:latin typeface="+mn-lt"/>
                <a:cs typeface="Calibri" panose="020F0502020204030204" pitchFamily="34" charset="0"/>
              </a:rPr>
              <a:t>tf.czu.cz</a:t>
            </a:r>
            <a:endParaRPr lang="cs-CZ" sz="3600" dirty="0">
              <a:solidFill>
                <a:srgbClr val="413C91"/>
              </a:solidFill>
              <a:latin typeface="+mn-lt"/>
              <a:cs typeface="Calibri" panose="020F0502020204030204" pitchFamily="34" charset="0"/>
            </a:endParaRPr>
          </a:p>
        </p:txBody>
      </p:sp>
      <p:sp>
        <p:nvSpPr>
          <p:cNvPr id="21" name="Zástupný symbol pro text 4">
            <a:extLst>
              <a:ext uri="{FF2B5EF4-FFF2-40B4-BE49-F238E27FC236}">
                <a16:creationId xmlns:a16="http://schemas.microsoft.com/office/drawing/2014/main" id="{A8052AA8-2893-434B-BC32-29AB51F22F14}"/>
              </a:ext>
            </a:extLst>
          </p:cNvPr>
          <p:cNvSpPr>
            <a:spLocks noGrp="1"/>
          </p:cNvSpPr>
          <p:nvPr>
            <p:ph type="body" sz="quarter" idx="11"/>
          </p:nvPr>
        </p:nvSpPr>
        <p:spPr>
          <a:xfrm>
            <a:off x="6087438" y="6605445"/>
            <a:ext cx="6113123" cy="979161"/>
          </a:xfrm>
          <a:prstGeom prst="rect">
            <a:avLst/>
          </a:prstGeom>
        </p:spPr>
        <p:txBody>
          <a:bodyPr/>
          <a:lstStyle>
            <a:lvl1pPr marL="0" indent="0" algn="ctr">
              <a:buNone/>
              <a:defRPr sz="3200" b="1">
                <a:solidFill>
                  <a:schemeClr val="bg1"/>
                </a:solidFill>
                <a:effectLst>
                  <a:glow rad="139700">
                    <a:schemeClr val="tx1">
                      <a:lumMod val="65000"/>
                      <a:lumOff val="35000"/>
                      <a:alpha val="40000"/>
                    </a:schemeClr>
                  </a:glow>
                </a:effectLst>
                <a:latin typeface="+mn-lt"/>
                <a:ea typeface="Roboto Medium" panose="02000000000000000000" pitchFamily="2" charset="0"/>
                <a:cs typeface="Calibri" panose="020F0502020204030204" pitchFamily="34" charset="0"/>
              </a:defRPr>
            </a:lvl1pPr>
          </a:lstStyle>
          <a:p>
            <a:pPr lvl="0"/>
            <a:r>
              <a:rPr lang="cs-CZ"/>
              <a:t>Po kliknutí můžete upravovat styly textu v předloze.</a:t>
            </a:r>
          </a:p>
        </p:txBody>
      </p:sp>
    </p:spTree>
    <p:extLst>
      <p:ext uri="{BB962C8B-B14F-4D97-AF65-F5344CB8AC3E}">
        <p14:creationId xmlns:p14="http://schemas.microsoft.com/office/powerpoint/2010/main" val="188847063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ddíl - Předěl - Kapitola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5" name="Obrázek 4">
            <a:extLst>
              <a:ext uri="{FF2B5EF4-FFF2-40B4-BE49-F238E27FC236}">
                <a16:creationId xmlns:a16="http://schemas.microsoft.com/office/drawing/2014/main" id="{CE96E36B-1715-4B38-B024-68D40B515CF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469AE8A7-68C2-47F9-BED7-C7ED2949BA68}"/>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82303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ddíl - Předěl - Kapitola 2">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p:nvPr userDrawn="1"/>
        </p:nvSpPr>
        <p:spPr>
          <a:xfrm>
            <a:off x="1000125" y="1087344"/>
            <a:ext cx="16287750" cy="811231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56B931EA-71F2-46A7-B4FC-7F7D9D6F8F7E}"/>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3513E132-95E8-4CFB-8D40-49A138FF5B4A}"/>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2340023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ddíl - Předěl - Kapitola 3">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8DD13F2A-11D3-42C8-83F3-81FF4931281C}"/>
              </a:ext>
            </a:extLst>
          </p:cNvPr>
          <p:cNvSpPr>
            <a:spLocks noChangeAspect="1"/>
          </p:cNvSpPr>
          <p:nvPr userDrawn="1"/>
        </p:nvSpPr>
        <p:spPr>
          <a:xfrm>
            <a:off x="1008000" y="1087344"/>
            <a:ext cx="16287750" cy="8100000"/>
          </a:xfrm>
          <a:prstGeom prst="rect">
            <a:avLst/>
          </a:prstGeom>
          <a:blipFill>
            <a:blip r:embed="rId2"/>
            <a:stretch>
              <a:fillRect t="-16664" b="-3533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dirty="0"/>
          </a:p>
        </p:txBody>
      </p:sp>
      <p:pic>
        <p:nvPicPr>
          <p:cNvPr id="7" name="Obrázek 6">
            <a:extLst>
              <a:ext uri="{FF2B5EF4-FFF2-40B4-BE49-F238E27FC236}">
                <a16:creationId xmlns:a16="http://schemas.microsoft.com/office/drawing/2014/main" id="{A99E8BB9-8043-4C26-BE18-7050F0DD5AB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6" name="Zástupný symbol pro text 3">
            <a:extLst>
              <a:ext uri="{FF2B5EF4-FFF2-40B4-BE49-F238E27FC236}">
                <a16:creationId xmlns:a16="http://schemas.microsoft.com/office/drawing/2014/main" id="{2AE3DAE5-54F1-40E9-A04E-DB62F5E2B6E5}"/>
              </a:ext>
            </a:extLst>
          </p:cNvPr>
          <p:cNvSpPr>
            <a:spLocks noGrp="1"/>
          </p:cNvSpPr>
          <p:nvPr>
            <p:ph type="body" sz="quarter" idx="12"/>
          </p:nvPr>
        </p:nvSpPr>
        <p:spPr>
          <a:xfrm>
            <a:off x="1628775" y="4348612"/>
            <a:ext cx="15044738"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latin typeface="+mn-lt"/>
                <a:ea typeface="Roboto Black" panose="02000000000000000000" pitchFamily="2"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199689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ddíl - Předěl - Kapitola 4">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111F4394-2415-419B-B732-71CE2B728F3A}"/>
              </a:ext>
            </a:extLst>
          </p:cNvPr>
          <p:cNvSpPr>
            <a:spLocks noGrp="1"/>
          </p:cNvSpPr>
          <p:nvPr>
            <p:ph type="pic" sz="quarter" idx="10"/>
          </p:nvPr>
        </p:nvSpPr>
        <p:spPr>
          <a:xfrm>
            <a:off x="1000126" y="1087199"/>
            <a:ext cx="16275600" cy="8110800"/>
          </a:xfrm>
          <a:prstGeom prst="rect">
            <a:avLst/>
          </a:prstGeom>
        </p:spPr>
        <p:txBody>
          <a:bodyPr/>
          <a:lstStyle/>
          <a:p>
            <a:r>
              <a:rPr lang="cs-CZ"/>
              <a:t>Kliknutím na ikonu přidáte obrázek.</a:t>
            </a:r>
            <a:endParaRPr lang="cs-CZ" dirty="0"/>
          </a:p>
        </p:txBody>
      </p:sp>
      <p:pic>
        <p:nvPicPr>
          <p:cNvPr id="5" name="Obrázek 4">
            <a:extLst>
              <a:ext uri="{FF2B5EF4-FFF2-40B4-BE49-F238E27FC236}">
                <a16:creationId xmlns:a16="http://schemas.microsoft.com/office/drawing/2014/main" id="{A5898199-B29D-447D-95E5-89928F350A4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453" y="9180032"/>
            <a:ext cx="2366350" cy="1103134"/>
          </a:xfrm>
          <a:prstGeom prst="rect">
            <a:avLst/>
          </a:prstGeom>
        </p:spPr>
      </p:pic>
      <p:sp>
        <p:nvSpPr>
          <p:cNvPr id="8" name="Zástupný symbol pro text 3">
            <a:extLst>
              <a:ext uri="{FF2B5EF4-FFF2-40B4-BE49-F238E27FC236}">
                <a16:creationId xmlns:a16="http://schemas.microsoft.com/office/drawing/2014/main" id="{E612D895-D2E3-4449-8960-8B0592B6DA09}"/>
              </a:ext>
            </a:extLst>
          </p:cNvPr>
          <p:cNvSpPr>
            <a:spLocks noGrp="1"/>
          </p:cNvSpPr>
          <p:nvPr>
            <p:ph type="body" sz="quarter" idx="12"/>
          </p:nvPr>
        </p:nvSpPr>
        <p:spPr>
          <a:xfrm>
            <a:off x="1000125" y="4348612"/>
            <a:ext cx="16287750" cy="1589776"/>
          </a:xfrm>
          <a:prstGeom prst="rect">
            <a:avLst/>
          </a:prstGeom>
        </p:spPr>
        <p:txBody>
          <a:bodyPr anchor="ctr" anchorCtr="0">
            <a:normAutofit/>
          </a:bodyPr>
          <a:lstStyle>
            <a:lvl1pPr marL="0" indent="0" algn="ctr">
              <a:lnSpc>
                <a:spcPct val="100000"/>
              </a:lnSpc>
              <a:spcBef>
                <a:spcPts val="0"/>
              </a:spcBef>
              <a:buNone/>
              <a:defRPr sz="8000" b="1">
                <a:solidFill>
                  <a:schemeClr val="bg1"/>
                </a:solidFill>
                <a:effectLst>
                  <a:glow rad="139700">
                    <a:schemeClr val="tx1">
                      <a:lumMod val="65000"/>
                      <a:lumOff val="35000"/>
                      <a:alpha val="40000"/>
                    </a:schemeClr>
                  </a:glow>
                </a:effectLst>
                <a:latin typeface="+mn-lt"/>
                <a:ea typeface="Roboto Black" panose="02000000000000000000" pitchFamily="2"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cs-CZ"/>
              <a:t>Po kliknutí můžete upravovat styly textu v předloze.</a:t>
            </a:r>
          </a:p>
        </p:txBody>
      </p:sp>
    </p:spTree>
    <p:extLst>
      <p:ext uri="{BB962C8B-B14F-4D97-AF65-F5344CB8AC3E}">
        <p14:creationId xmlns:p14="http://schemas.microsoft.com/office/powerpoint/2010/main" val="392032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vý slide 1">
    <p:spTree>
      <p:nvGrpSpPr>
        <p:cNvPr id="1" name=""/>
        <p:cNvGrpSpPr/>
        <p:nvPr/>
      </p:nvGrpSpPr>
      <p:grpSpPr>
        <a:xfrm>
          <a:off x="0" y="0"/>
          <a:ext cx="0" cy="0"/>
          <a:chOff x="0" y="0"/>
          <a:chExt cx="0" cy="0"/>
        </a:xfrm>
      </p:grpSpPr>
      <p:sp>
        <p:nvSpPr>
          <p:cNvPr id="4" name="Obdélník 3">
            <a:extLst>
              <a:ext uri="{FF2B5EF4-FFF2-40B4-BE49-F238E27FC236}">
                <a16:creationId xmlns:a16="http://schemas.microsoft.com/office/drawing/2014/main" id="{96DD5CD3-7617-4840-AA29-D0221417B652}"/>
              </a:ext>
            </a:extLst>
          </p:cNvPr>
          <p:cNvSpPr/>
          <p:nvPr userDrawn="1"/>
        </p:nvSpPr>
        <p:spPr>
          <a:xfrm>
            <a:off x="0" y="1043118"/>
            <a:ext cx="18288000" cy="1892451"/>
          </a:xfrm>
          <a:prstGeom prst="rect">
            <a:avLst/>
          </a:prstGeom>
          <a:solidFill>
            <a:srgbClr val="413C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sz="4050"/>
          </a:p>
        </p:txBody>
      </p:sp>
      <p:pic>
        <p:nvPicPr>
          <p:cNvPr id="9" name="Obrázek 8">
            <a:extLst>
              <a:ext uri="{FF2B5EF4-FFF2-40B4-BE49-F238E27FC236}">
                <a16:creationId xmlns:a16="http://schemas.microsoft.com/office/drawing/2014/main" id="{F4A793D0-309B-40EC-A585-1DA5E9501812}"/>
              </a:ext>
            </a:extLst>
          </p:cNvPr>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481529" y="3578185"/>
            <a:ext cx="4788570" cy="5753192"/>
          </a:xfrm>
          <a:prstGeom prst="rect">
            <a:avLst/>
          </a:prstGeom>
        </p:spPr>
      </p:pic>
      <p:sp>
        <p:nvSpPr>
          <p:cNvPr id="13" name="Zástupný text 2">
            <a:extLst>
              <a:ext uri="{FF2B5EF4-FFF2-40B4-BE49-F238E27FC236}">
                <a16:creationId xmlns:a16="http://schemas.microsoft.com/office/drawing/2014/main" id="{05A6C3EB-4BBB-449B-A867-4B6BB374F36B}"/>
              </a:ext>
            </a:extLst>
          </p:cNvPr>
          <p:cNvSpPr>
            <a:spLocks noGrp="1"/>
          </p:cNvSpPr>
          <p:nvPr>
            <p:ph type="body" sz="quarter" idx="10" hasCustomPrompt="1"/>
          </p:nvPr>
        </p:nvSpPr>
        <p:spPr>
          <a:xfrm>
            <a:off x="1080000" y="1043118"/>
            <a:ext cx="13334643" cy="1892451"/>
          </a:xfrm>
          <a:prstGeom prst="rect">
            <a:avLst/>
          </a:prstGeom>
        </p:spPr>
        <p:txBody>
          <a:bodyPr anchor="ctr">
            <a:normAutofit/>
          </a:bodyPr>
          <a:lstStyle>
            <a:lvl1pPr marL="0" indent="0">
              <a:buNone/>
              <a:defRPr sz="8100" b="1">
                <a:solidFill>
                  <a:schemeClr val="bg1"/>
                </a:solidFill>
                <a:latin typeface="+mn-lt"/>
                <a:ea typeface="Roboto Medium" panose="02000000000000000000" pitchFamily="2" charset="0"/>
                <a:cs typeface="Calibri" panose="020F0502020204030204" pitchFamily="34" charset="0"/>
              </a:defRPr>
            </a:lvl1pPr>
          </a:lstStyle>
          <a:p>
            <a:pPr lvl="0"/>
            <a:r>
              <a:rPr lang="cs-CZ" dirty="0"/>
              <a:t>Název slidu</a:t>
            </a:r>
          </a:p>
        </p:txBody>
      </p:sp>
      <p:sp>
        <p:nvSpPr>
          <p:cNvPr id="16" name="Zástupný text 2">
            <a:extLst>
              <a:ext uri="{FF2B5EF4-FFF2-40B4-BE49-F238E27FC236}">
                <a16:creationId xmlns:a16="http://schemas.microsoft.com/office/drawing/2014/main" id="{84FC747A-CE45-4AD6-BCF5-789FDA710AF4}"/>
              </a:ext>
            </a:extLst>
          </p:cNvPr>
          <p:cNvSpPr>
            <a:spLocks noGrp="1"/>
          </p:cNvSpPr>
          <p:nvPr>
            <p:ph type="body" sz="quarter" idx="12" hasCustomPrompt="1"/>
          </p:nvPr>
        </p:nvSpPr>
        <p:spPr>
          <a:xfrm>
            <a:off x="1080000" y="0"/>
            <a:ext cx="13334643" cy="1043118"/>
          </a:xfrm>
          <a:prstGeom prst="rect">
            <a:avLst/>
          </a:prstGeom>
        </p:spPr>
        <p:txBody>
          <a:bodyPr anchor="ctr"/>
          <a:lstStyle>
            <a:lvl1pPr marL="0" indent="0">
              <a:buNone/>
              <a:defRPr sz="3000" b="0">
                <a:solidFill>
                  <a:srgbClr val="413C91"/>
                </a:solidFill>
                <a:latin typeface="+mn-lt"/>
                <a:ea typeface="Roboto Medium" panose="02000000000000000000" pitchFamily="2" charset="0"/>
                <a:cs typeface="Calibri" panose="020F0502020204030204" pitchFamily="34" charset="0"/>
              </a:defRPr>
            </a:lvl1pPr>
          </a:lstStyle>
          <a:p>
            <a:pPr lvl="0"/>
            <a:r>
              <a:rPr lang="cs-CZ" dirty="0"/>
              <a:t>Název oddílu</a:t>
            </a:r>
          </a:p>
        </p:txBody>
      </p:sp>
      <p:sp>
        <p:nvSpPr>
          <p:cNvPr id="18" name="TextovéPole 17">
            <a:extLst>
              <a:ext uri="{FF2B5EF4-FFF2-40B4-BE49-F238E27FC236}">
                <a16:creationId xmlns:a16="http://schemas.microsoft.com/office/drawing/2014/main" id="{9FC921E7-796D-428F-8278-6CB566CDDAFE}"/>
              </a:ext>
            </a:extLst>
          </p:cNvPr>
          <p:cNvSpPr txBox="1"/>
          <p:nvPr userDrawn="1"/>
        </p:nvSpPr>
        <p:spPr>
          <a:xfrm>
            <a:off x="1080000" y="9243882"/>
            <a:ext cx="5352884" cy="1043118"/>
          </a:xfrm>
          <a:prstGeom prst="rect">
            <a:avLst/>
          </a:prstGeom>
          <a:noFill/>
        </p:spPr>
        <p:txBody>
          <a:bodyPr wrap="none" lIns="0" tIns="0" rIns="0" bIns="0" rtlCol="0" anchor="ctr" anchorCtr="0">
            <a:noAutofit/>
          </a:bodyPr>
          <a:lstStyle/>
          <a:p>
            <a:r>
              <a:rPr lang="cs-CZ" sz="2400" b="1" dirty="0">
                <a:solidFill>
                  <a:schemeClr val="bg1">
                    <a:lumMod val="75000"/>
                  </a:schemeClr>
                </a:solidFill>
                <a:latin typeface="+mn-lt"/>
                <a:ea typeface="Roboto Medium" panose="02000000000000000000" pitchFamily="2" charset="0"/>
                <a:cs typeface="Calibri" panose="020F0502020204030204" pitchFamily="34" charset="0"/>
              </a:rPr>
              <a:t>Česká zemědělská univerzita v Praze</a:t>
            </a:r>
          </a:p>
        </p:txBody>
      </p:sp>
      <p:sp>
        <p:nvSpPr>
          <p:cNvPr id="20" name="TextovéPole 19">
            <a:extLst>
              <a:ext uri="{FF2B5EF4-FFF2-40B4-BE49-F238E27FC236}">
                <a16:creationId xmlns:a16="http://schemas.microsoft.com/office/drawing/2014/main" id="{A29C676B-5A41-4394-B279-22998EBF6776}"/>
              </a:ext>
            </a:extLst>
          </p:cNvPr>
          <p:cNvSpPr txBox="1"/>
          <p:nvPr userDrawn="1"/>
        </p:nvSpPr>
        <p:spPr>
          <a:xfrm>
            <a:off x="14158294" y="-1"/>
            <a:ext cx="3049706" cy="1043117"/>
          </a:xfrm>
          <a:prstGeom prst="rect">
            <a:avLst/>
          </a:prstGeom>
          <a:noFill/>
        </p:spPr>
        <p:txBody>
          <a:bodyPr wrap="square" lIns="0" tIns="0" rIns="0" bIns="0" rtlCol="0" anchor="ctr" anchorCtr="0">
            <a:noAutofit/>
          </a:bodyPr>
          <a:lstStyle/>
          <a:p>
            <a:pPr algn="r"/>
            <a:r>
              <a:rPr lang="cs-CZ" sz="3600" b="1" dirty="0" err="1">
                <a:solidFill>
                  <a:schemeClr val="bg2">
                    <a:lumMod val="75000"/>
                  </a:schemeClr>
                </a:solidFill>
                <a:latin typeface="+mn-lt"/>
                <a:ea typeface="Roboto Medium" panose="02000000000000000000" pitchFamily="2" charset="0"/>
                <a:cs typeface="Calibri" panose="020F0502020204030204" pitchFamily="34" charset="0"/>
              </a:rPr>
              <a:t>tf.czu.cz</a:t>
            </a:r>
            <a:endParaRPr lang="cs-CZ" sz="3600" b="1" dirty="0">
              <a:solidFill>
                <a:schemeClr val="bg2">
                  <a:lumMod val="75000"/>
                </a:schemeClr>
              </a:solidFill>
              <a:latin typeface="+mn-lt"/>
              <a:ea typeface="Roboto Medium" panose="02000000000000000000" pitchFamily="2" charset="0"/>
              <a:cs typeface="Calibri" panose="020F0502020204030204" pitchFamily="34" charset="0"/>
            </a:endParaRPr>
          </a:p>
        </p:txBody>
      </p:sp>
      <p:sp>
        <p:nvSpPr>
          <p:cNvPr id="21" name="TextovéPole 20">
            <a:extLst>
              <a:ext uri="{FF2B5EF4-FFF2-40B4-BE49-F238E27FC236}">
                <a16:creationId xmlns:a16="http://schemas.microsoft.com/office/drawing/2014/main" id="{A8181AD9-A9F9-4F73-AF8C-9A4E8EC96E03}"/>
              </a:ext>
            </a:extLst>
          </p:cNvPr>
          <p:cNvSpPr txBox="1"/>
          <p:nvPr userDrawn="1"/>
        </p:nvSpPr>
        <p:spPr>
          <a:xfrm>
            <a:off x="9320463" y="9243882"/>
            <a:ext cx="7949636" cy="1043118"/>
          </a:xfrm>
          <a:prstGeom prst="rect">
            <a:avLst/>
          </a:prstGeom>
          <a:noFill/>
        </p:spPr>
        <p:txBody>
          <a:bodyPr wrap="none" lIns="0" tIns="0" rIns="0" bIns="0" rtlCol="0" anchor="ctr" anchorCtr="0">
            <a:noAutofit/>
          </a:bodyPr>
          <a:lstStyle/>
          <a:p>
            <a:pPr algn="r"/>
            <a:r>
              <a:rPr lang="cs-CZ" sz="2400" b="1" dirty="0">
                <a:solidFill>
                  <a:srgbClr val="413C91"/>
                </a:solidFill>
                <a:latin typeface="+mn-lt"/>
                <a:ea typeface="Roboto Medium" panose="02000000000000000000" pitchFamily="2" charset="0"/>
                <a:cs typeface="Calibri" panose="020F0502020204030204" pitchFamily="34" charset="0"/>
              </a:rPr>
              <a:t>Technická fakulta</a:t>
            </a:r>
          </a:p>
        </p:txBody>
      </p:sp>
      <p:sp>
        <p:nvSpPr>
          <p:cNvPr id="22" name="Zástupný symbol pro text 6">
            <a:extLst>
              <a:ext uri="{FF2B5EF4-FFF2-40B4-BE49-F238E27FC236}">
                <a16:creationId xmlns:a16="http://schemas.microsoft.com/office/drawing/2014/main" id="{ABBA253D-4676-42DB-87B0-3DD8D8167830}"/>
              </a:ext>
            </a:extLst>
          </p:cNvPr>
          <p:cNvSpPr>
            <a:spLocks noGrp="1"/>
          </p:cNvSpPr>
          <p:nvPr>
            <p:ph type="body" sz="quarter" idx="15"/>
          </p:nvPr>
        </p:nvSpPr>
        <p:spPr>
          <a:xfrm>
            <a:off x="1079500" y="3205164"/>
            <a:ext cx="14281150" cy="773524"/>
          </a:xfrm>
          <a:prstGeom prst="rect">
            <a:avLst/>
          </a:prstGeom>
        </p:spPr>
        <p:txBody>
          <a:bodyPr/>
          <a:lstStyle>
            <a:lvl1pPr marL="0" indent="0">
              <a:buNone/>
              <a:defRPr sz="3600" b="1">
                <a:latin typeface="+mn-lt"/>
                <a:ea typeface="Roboto Medium" panose="02000000000000000000" pitchFamily="2" charset="0"/>
                <a:cs typeface="Calibri" panose="020F0502020204030204" pitchFamily="34" charset="0"/>
              </a:defRPr>
            </a:lvl1pPr>
            <a:lvl2pPr marL="685800" indent="0">
              <a:buNone/>
              <a:defRPr sz="3200">
                <a:latin typeface="Roboto" panose="02000000000000000000" pitchFamily="2" charset="0"/>
                <a:ea typeface="Roboto" panose="02000000000000000000" pitchFamily="2" charset="0"/>
              </a:defRPr>
            </a:lvl2pPr>
            <a:lvl3pPr>
              <a:defRPr sz="2800">
                <a:latin typeface="Roboto" panose="02000000000000000000" pitchFamily="2" charset="0"/>
                <a:ea typeface="Roboto" panose="02000000000000000000" pitchFamily="2" charset="0"/>
              </a:defRPr>
            </a:lvl3pPr>
            <a:lvl4pPr>
              <a:defRPr sz="2400">
                <a:latin typeface="Roboto" panose="02000000000000000000" pitchFamily="2" charset="0"/>
                <a:ea typeface="Roboto" panose="02000000000000000000" pitchFamily="2" charset="0"/>
              </a:defRPr>
            </a:lvl4pPr>
            <a:lvl5pPr>
              <a:defRPr>
                <a:latin typeface="Roboto" panose="02000000000000000000" pitchFamily="2" charset="0"/>
                <a:ea typeface="Roboto" panose="02000000000000000000" pitchFamily="2" charset="0"/>
              </a:defRPr>
            </a:lvl5pPr>
          </a:lstStyle>
          <a:p>
            <a:pPr lvl="0"/>
            <a:r>
              <a:rPr lang="cs-CZ"/>
              <a:t>Po kliknutí můžete upravovat styly textu v předloze.</a:t>
            </a:r>
          </a:p>
        </p:txBody>
      </p:sp>
      <p:sp>
        <p:nvSpPr>
          <p:cNvPr id="23" name="Zástupný symbol pro text 13">
            <a:extLst>
              <a:ext uri="{FF2B5EF4-FFF2-40B4-BE49-F238E27FC236}">
                <a16:creationId xmlns:a16="http://schemas.microsoft.com/office/drawing/2014/main" id="{6F75211F-DE71-4E56-86E1-F354BA559073}"/>
              </a:ext>
            </a:extLst>
          </p:cNvPr>
          <p:cNvSpPr>
            <a:spLocks noGrp="1"/>
          </p:cNvSpPr>
          <p:nvPr>
            <p:ph type="body" sz="quarter" idx="16"/>
          </p:nvPr>
        </p:nvSpPr>
        <p:spPr>
          <a:xfrm>
            <a:off x="1079500" y="4243389"/>
            <a:ext cx="14281150" cy="5000494"/>
          </a:xfrm>
          <a:prstGeom prst="rect">
            <a:avLst/>
          </a:prstGeom>
        </p:spPr>
        <p:txBody>
          <a:bodyPr/>
          <a:lstStyle>
            <a:lvl1pPr marL="457200" indent="-457200">
              <a:buClr>
                <a:srgbClr val="28642D"/>
              </a:buClr>
              <a:buFont typeface="Wingdings" panose="05000000000000000000" pitchFamily="2" charset="2"/>
              <a:buChar char="§"/>
              <a:defRPr lang="cs-CZ" sz="3600" dirty="0" smtClean="0">
                <a:latin typeface="+mn-lt"/>
                <a:ea typeface="Roboto" panose="02000000000000000000" pitchFamily="2" charset="0"/>
                <a:cs typeface="Calibri" panose="020F0502020204030204" pitchFamily="34" charset="0"/>
              </a:defRPr>
            </a:lvl1pPr>
            <a:lvl2pPr marL="1143000" indent="-457200">
              <a:buClr>
                <a:srgbClr val="28642D"/>
              </a:buClr>
              <a:buFont typeface="+mj-lt"/>
              <a:buAutoNum type="arabicPeriod"/>
              <a:defRPr lang="cs-CZ" sz="3200" dirty="0" smtClean="0">
                <a:latin typeface="+mn-lt"/>
                <a:ea typeface="Roboto" panose="02000000000000000000" pitchFamily="2" charset="0"/>
                <a:cs typeface="Calibri" panose="020F0502020204030204" pitchFamily="34" charset="0"/>
              </a:defRPr>
            </a:lvl2pPr>
            <a:lvl3pPr marL="1885950" indent="-514350">
              <a:buClr>
                <a:srgbClr val="28642D"/>
              </a:buClr>
              <a:buFont typeface="+mj-lt"/>
              <a:buAutoNum type="alphaLcPeriod"/>
              <a:defRPr lang="cs-CZ" sz="2800" dirty="0" smtClean="0">
                <a:latin typeface="+mn-lt"/>
                <a:ea typeface="Roboto" panose="02000000000000000000" pitchFamily="2" charset="0"/>
                <a:cs typeface="Calibri" panose="020F0502020204030204" pitchFamily="34" charset="0"/>
              </a:defRPr>
            </a:lvl3pPr>
            <a:lvl4pPr marL="2400300" indent="-342900">
              <a:buClr>
                <a:schemeClr val="tx1">
                  <a:lumMod val="65000"/>
                  <a:lumOff val="35000"/>
                </a:schemeClr>
              </a:buClr>
              <a:buFont typeface="Wingdings" panose="05000000000000000000" pitchFamily="2" charset="2"/>
              <a:buChar char="§"/>
              <a:defRPr lang="cs-CZ" sz="2400" dirty="0">
                <a:latin typeface="+mn-lt"/>
                <a:ea typeface="Roboto" panose="02000000000000000000" pitchFamily="2" charset="0"/>
                <a:cs typeface="Calibri" panose="020F0502020204030204" pitchFamily="34" charset="0"/>
              </a:defRPr>
            </a:lvl4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p:txBody>
      </p:sp>
      <p:sp>
        <p:nvSpPr>
          <p:cNvPr id="24" name="TextovéPole 23">
            <a:extLst>
              <a:ext uri="{FF2B5EF4-FFF2-40B4-BE49-F238E27FC236}">
                <a16:creationId xmlns:a16="http://schemas.microsoft.com/office/drawing/2014/main" id="{FC8966FA-F888-4D51-A811-007CD415F959}"/>
              </a:ext>
            </a:extLst>
          </p:cNvPr>
          <p:cNvSpPr txBox="1"/>
          <p:nvPr userDrawn="1"/>
        </p:nvSpPr>
        <p:spPr>
          <a:xfrm>
            <a:off x="16119986" y="1573844"/>
            <a:ext cx="1761435" cy="830997"/>
          </a:xfrm>
          <a:prstGeom prst="rect">
            <a:avLst/>
          </a:prstGeom>
          <a:noFill/>
        </p:spPr>
        <p:txBody>
          <a:bodyPr wrap="square" rtlCol="0">
            <a:spAutoFit/>
          </a:bodyPr>
          <a:lstStyle/>
          <a:p>
            <a:pPr algn="r"/>
            <a:fld id="{912F5DA3-5B13-43E6-BB34-AB0AE73D120D}" type="slidenum">
              <a:rPr lang="cs-CZ" sz="4800" b="1" smtClean="0">
                <a:solidFill>
                  <a:schemeClr val="bg1"/>
                </a:solidFill>
                <a:latin typeface="+mn-lt"/>
                <a:ea typeface="Roboto Black" panose="02000000000000000000" pitchFamily="2" charset="0"/>
                <a:cs typeface="Calibri" panose="020F0502020204030204" pitchFamily="34" charset="0"/>
              </a:rPr>
              <a:pPr algn="r"/>
              <a:t>‹#›</a:t>
            </a:fld>
            <a:endParaRPr lang="cs-CZ" sz="4800" b="1" dirty="0">
              <a:solidFill>
                <a:schemeClr val="bg1"/>
              </a:solidFill>
              <a:latin typeface="+mn-lt"/>
              <a:ea typeface="Roboto Black" panose="02000000000000000000" pitchFamily="2" charset="0"/>
              <a:cs typeface="Calibri" panose="020F0502020204030204" pitchFamily="34" charset="0"/>
            </a:endParaRPr>
          </a:p>
        </p:txBody>
      </p:sp>
    </p:spTree>
    <p:extLst>
      <p:ext uri="{BB962C8B-B14F-4D97-AF65-F5344CB8AC3E}">
        <p14:creationId xmlns:p14="http://schemas.microsoft.com/office/powerpoint/2010/main" val="172234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601454"/>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0" r:id="rId3"/>
    <p:sldLayoutId id="2147483683" r:id="rId4"/>
    <p:sldLayoutId id="2147483659" r:id="rId5"/>
    <p:sldLayoutId id="2147483674" r:id="rId6"/>
    <p:sldLayoutId id="2147483684" r:id="rId7"/>
    <p:sldLayoutId id="2147483678" r:id="rId8"/>
    <p:sldLayoutId id="2147483673" r:id="rId9"/>
    <p:sldLayoutId id="2147483685" r:id="rId10"/>
    <p:sldLayoutId id="2147483686" r:id="rId11"/>
    <p:sldLayoutId id="2147483687" r:id="rId12"/>
    <p:sldLayoutId id="2147483688" r:id="rId13"/>
    <p:sldLayoutId id="2147483689" r:id="rId14"/>
    <p:sldLayoutId id="2147483693" r:id="rId15"/>
    <p:sldLayoutId id="2147483691" r:id="rId16"/>
    <p:sldLayoutId id="2147483692" r:id="rId17"/>
    <p:sldLayoutId id="2147483690" r:id="rId18"/>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cs-CZ"/>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029D0E7F-413B-8E83-276F-2C823F50753D}"/>
              </a:ext>
            </a:extLst>
          </p:cNvPr>
          <p:cNvSpPr>
            <a:spLocks noGrp="1"/>
          </p:cNvSpPr>
          <p:nvPr>
            <p:ph type="body" sz="quarter" idx="12"/>
          </p:nvPr>
        </p:nvSpPr>
        <p:spPr/>
        <p:txBody>
          <a:bodyPr>
            <a:normAutofit/>
          </a:bodyPr>
          <a:lstStyle/>
          <a:p>
            <a:r>
              <a:rPr lang="pl-PL" sz="9600" dirty="0">
                <a:solidFill>
                  <a:srgbClr val="FFFF00"/>
                </a:solidFill>
              </a:rPr>
              <a:t>Návrh a realizace kontrolního systému na WiFi síti</a:t>
            </a:r>
          </a:p>
          <a:p>
            <a:r>
              <a:rPr lang="cs-CZ" sz="7200" b="0" dirty="0"/>
              <a:t>obhajoba diplomové práce</a:t>
            </a:r>
            <a:endParaRPr lang="cs-CZ" dirty="0"/>
          </a:p>
        </p:txBody>
      </p:sp>
      <p:sp>
        <p:nvSpPr>
          <p:cNvPr id="3" name="Zástupný symbol pro datum 2">
            <a:extLst>
              <a:ext uri="{FF2B5EF4-FFF2-40B4-BE49-F238E27FC236}">
                <a16:creationId xmlns:a16="http://schemas.microsoft.com/office/drawing/2014/main" id="{ACDEFA08-EA4A-612F-D0D2-E32AC99B5592}"/>
              </a:ext>
            </a:extLst>
          </p:cNvPr>
          <p:cNvSpPr>
            <a:spLocks noGrp="1"/>
          </p:cNvSpPr>
          <p:nvPr>
            <p:ph type="dt" sz="half" idx="2"/>
          </p:nvPr>
        </p:nvSpPr>
        <p:spPr/>
        <p:txBody>
          <a:bodyPr/>
          <a:lstStyle/>
          <a:p>
            <a:fld id="{7A3072F3-67BD-48D5-A6DA-38E4E24F7F23}" type="datetime3">
              <a:rPr lang="cs-CZ" smtClean="0"/>
              <a:pPr/>
              <a:t>12/05/25</a:t>
            </a:fld>
            <a:endParaRPr lang="en-US" dirty="0"/>
          </a:p>
        </p:txBody>
      </p:sp>
      <p:sp>
        <p:nvSpPr>
          <p:cNvPr id="4" name="Zástupný text 3">
            <a:extLst>
              <a:ext uri="{FF2B5EF4-FFF2-40B4-BE49-F238E27FC236}">
                <a16:creationId xmlns:a16="http://schemas.microsoft.com/office/drawing/2014/main" id="{3E8B4DC4-E22A-C811-6454-738BE29AD2F4}"/>
              </a:ext>
            </a:extLst>
          </p:cNvPr>
          <p:cNvSpPr>
            <a:spLocks noGrp="1"/>
          </p:cNvSpPr>
          <p:nvPr>
            <p:ph type="body" sz="quarter" idx="11"/>
          </p:nvPr>
        </p:nvSpPr>
        <p:spPr/>
        <p:txBody>
          <a:bodyPr/>
          <a:lstStyle/>
          <a:p>
            <a:r>
              <a:rPr lang="cs-CZ" dirty="0"/>
              <a:t>Bc. Martin Novák</a:t>
            </a:r>
          </a:p>
          <a:p>
            <a:endParaRPr lang="cs-CZ" dirty="0"/>
          </a:p>
        </p:txBody>
      </p:sp>
    </p:spTree>
    <p:extLst>
      <p:ext uri="{BB962C8B-B14F-4D97-AF65-F5344CB8AC3E}">
        <p14:creationId xmlns:p14="http://schemas.microsoft.com/office/powerpoint/2010/main" val="233441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Výsledky a jejich zhodnocení</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graphicFrame>
        <p:nvGraphicFramePr>
          <p:cNvPr id="7" name="Tabulka 6">
            <a:extLst>
              <a:ext uri="{FF2B5EF4-FFF2-40B4-BE49-F238E27FC236}">
                <a16:creationId xmlns:a16="http://schemas.microsoft.com/office/drawing/2014/main" id="{7886450D-A371-9F18-3754-721EACB9AB3A}"/>
              </a:ext>
            </a:extLst>
          </p:cNvPr>
          <p:cNvGraphicFramePr>
            <a:graphicFrameLocks noGrp="1"/>
          </p:cNvGraphicFramePr>
          <p:nvPr>
            <p:extLst>
              <p:ext uri="{D42A27DB-BD31-4B8C-83A1-F6EECF244321}">
                <p14:modId xmlns:p14="http://schemas.microsoft.com/office/powerpoint/2010/main" val="2750200567"/>
              </p:ext>
            </p:extLst>
          </p:nvPr>
        </p:nvGraphicFramePr>
        <p:xfrm>
          <a:off x="340659" y="4137660"/>
          <a:ext cx="17660469" cy="3520440"/>
        </p:xfrm>
        <a:graphic>
          <a:graphicData uri="http://schemas.openxmlformats.org/drawingml/2006/table">
            <a:tbl>
              <a:tblPr firstRow="1" bandRow="1">
                <a:tableStyleId>{5940675A-B579-460E-94D1-54222C63F5DA}</a:tableStyleId>
              </a:tblPr>
              <a:tblGrid>
                <a:gridCol w="5886823">
                  <a:extLst>
                    <a:ext uri="{9D8B030D-6E8A-4147-A177-3AD203B41FA5}">
                      <a16:colId xmlns:a16="http://schemas.microsoft.com/office/drawing/2014/main" val="3689280211"/>
                    </a:ext>
                  </a:extLst>
                </a:gridCol>
                <a:gridCol w="5886823">
                  <a:extLst>
                    <a:ext uri="{9D8B030D-6E8A-4147-A177-3AD203B41FA5}">
                      <a16:colId xmlns:a16="http://schemas.microsoft.com/office/drawing/2014/main" val="1277198754"/>
                    </a:ext>
                  </a:extLst>
                </a:gridCol>
                <a:gridCol w="5886823">
                  <a:extLst>
                    <a:ext uri="{9D8B030D-6E8A-4147-A177-3AD203B41FA5}">
                      <a16:colId xmlns:a16="http://schemas.microsoft.com/office/drawing/2014/main" val="2149954101"/>
                    </a:ext>
                  </a:extLst>
                </a:gridCol>
              </a:tblGrid>
              <a:tr h="370840">
                <a:tc>
                  <a:txBody>
                    <a:bodyPr/>
                    <a:lstStyle/>
                    <a:p>
                      <a:endParaRPr lang="cs-CZ"/>
                    </a:p>
                  </a:txBody>
                  <a:tcPr/>
                </a:tc>
                <a:tc>
                  <a:txBody>
                    <a:bodyPr/>
                    <a:lstStyle/>
                    <a:p>
                      <a:r>
                        <a:rPr lang="cs-CZ" dirty="0"/>
                        <a:t>Tato DP</a:t>
                      </a:r>
                    </a:p>
                  </a:txBody>
                  <a:tcPr/>
                </a:tc>
                <a:tc>
                  <a:txBody>
                    <a:bodyPr/>
                    <a:lstStyle/>
                    <a:p>
                      <a:r>
                        <a:rPr lang="cs-CZ" dirty="0"/>
                        <a:t>Node-RED</a:t>
                      </a:r>
                    </a:p>
                  </a:txBody>
                  <a:tcPr/>
                </a:tc>
                <a:extLst>
                  <a:ext uri="{0D108BD9-81ED-4DB2-BD59-A6C34878D82A}">
                    <a16:rowId xmlns:a16="http://schemas.microsoft.com/office/drawing/2014/main" val="688173998"/>
                  </a:ext>
                </a:extLst>
              </a:tr>
              <a:tr h="370840">
                <a:tc>
                  <a:txBody>
                    <a:bodyPr/>
                    <a:lstStyle/>
                    <a:p>
                      <a:r>
                        <a:rPr lang="cs-CZ" dirty="0"/>
                        <a:t>jazyky</a:t>
                      </a:r>
                    </a:p>
                  </a:txBody>
                  <a:tcPr/>
                </a:tc>
                <a:tc>
                  <a:txBody>
                    <a:bodyPr/>
                    <a:lstStyle/>
                    <a:p>
                      <a:r>
                        <a:rPr lang="cs-CZ" dirty="0"/>
                        <a:t>.NET (C#, VB, …)</a:t>
                      </a:r>
                    </a:p>
                  </a:txBody>
                  <a:tcPr/>
                </a:tc>
                <a:tc>
                  <a:txBody>
                    <a:bodyPr/>
                    <a:lstStyle/>
                    <a:p>
                      <a:r>
                        <a:rPr lang="cs-CZ" dirty="0"/>
                        <a:t>JavaScript</a:t>
                      </a:r>
                    </a:p>
                  </a:txBody>
                  <a:tcPr/>
                </a:tc>
                <a:extLst>
                  <a:ext uri="{0D108BD9-81ED-4DB2-BD59-A6C34878D82A}">
                    <a16:rowId xmlns:a16="http://schemas.microsoft.com/office/drawing/2014/main" val="1176487176"/>
                  </a:ext>
                </a:extLst>
              </a:tr>
              <a:tr h="370840">
                <a:tc>
                  <a:txBody>
                    <a:bodyPr/>
                    <a:lstStyle/>
                    <a:p>
                      <a:r>
                        <a:rPr lang="cs-CZ" dirty="0"/>
                        <a:t>Požadavky pro spuštění</a:t>
                      </a:r>
                    </a:p>
                  </a:txBody>
                  <a:tcPr/>
                </a:tc>
                <a:tc>
                  <a:txBody>
                    <a:bodyPr/>
                    <a:lstStyle/>
                    <a:p>
                      <a:r>
                        <a:rPr lang="cs-CZ" dirty="0"/>
                        <a:t>.NET </a:t>
                      </a:r>
                      <a:r>
                        <a:rPr lang="cs-CZ" dirty="0" err="1"/>
                        <a:t>Core</a:t>
                      </a:r>
                      <a:r>
                        <a:rPr lang="cs-CZ" dirty="0"/>
                        <a:t> 8.0</a:t>
                      </a:r>
                    </a:p>
                  </a:txBody>
                  <a:tcPr/>
                </a:tc>
                <a:tc>
                  <a:txBody>
                    <a:bodyPr/>
                    <a:lstStyle/>
                    <a:p>
                      <a:r>
                        <a:rPr lang="cs-CZ" dirty="0"/>
                        <a:t>Node.js</a:t>
                      </a:r>
                    </a:p>
                  </a:txBody>
                  <a:tcPr/>
                </a:tc>
                <a:extLst>
                  <a:ext uri="{0D108BD9-81ED-4DB2-BD59-A6C34878D82A}">
                    <a16:rowId xmlns:a16="http://schemas.microsoft.com/office/drawing/2014/main" val="2282596977"/>
                  </a:ext>
                </a:extLst>
              </a:tr>
              <a:tr h="370840">
                <a:tc>
                  <a:txBody>
                    <a:bodyPr/>
                    <a:lstStyle/>
                    <a:p>
                      <a:r>
                        <a:rPr lang="cs-CZ" dirty="0"/>
                        <a:t>Uživatelské rozhraní</a:t>
                      </a:r>
                    </a:p>
                  </a:txBody>
                  <a:tcPr/>
                </a:tc>
                <a:tc>
                  <a:txBody>
                    <a:bodyPr/>
                    <a:lstStyle/>
                    <a:p>
                      <a:r>
                        <a:rPr lang="cs-CZ" dirty="0"/>
                        <a:t>Okenní aplikace s možností vlastního</a:t>
                      </a:r>
                    </a:p>
                  </a:txBody>
                  <a:tcPr/>
                </a:tc>
                <a:tc>
                  <a:txBody>
                    <a:bodyPr/>
                    <a:lstStyle/>
                    <a:p>
                      <a:r>
                        <a:rPr lang="cs-CZ" dirty="0"/>
                        <a:t>Webové</a:t>
                      </a:r>
                    </a:p>
                  </a:txBody>
                  <a:tcPr/>
                </a:tc>
                <a:extLst>
                  <a:ext uri="{0D108BD9-81ED-4DB2-BD59-A6C34878D82A}">
                    <a16:rowId xmlns:a16="http://schemas.microsoft.com/office/drawing/2014/main" val="2384413300"/>
                  </a:ext>
                </a:extLst>
              </a:tr>
              <a:tr h="370840">
                <a:tc>
                  <a:txBody>
                    <a:bodyPr/>
                    <a:lstStyle/>
                    <a:p>
                      <a:r>
                        <a:rPr lang="cs-CZ" dirty="0"/>
                        <a:t>Zadávání logiky uživatelem</a:t>
                      </a:r>
                    </a:p>
                  </a:txBody>
                  <a:tcPr/>
                </a:tc>
                <a:tc>
                  <a:txBody>
                    <a:bodyPr/>
                    <a:lstStyle/>
                    <a:p>
                      <a:r>
                        <a:rPr lang="cs-CZ" dirty="0"/>
                        <a:t>Textově s možností rozšíření</a:t>
                      </a:r>
                    </a:p>
                  </a:txBody>
                  <a:tcPr/>
                </a:tc>
                <a:tc>
                  <a:txBody>
                    <a:bodyPr/>
                    <a:lstStyle/>
                    <a:p>
                      <a:r>
                        <a:rPr lang="cs-CZ" dirty="0"/>
                        <a:t>Blokově </a:t>
                      </a:r>
                    </a:p>
                  </a:txBody>
                  <a:tcPr/>
                </a:tc>
                <a:extLst>
                  <a:ext uri="{0D108BD9-81ED-4DB2-BD59-A6C34878D82A}">
                    <a16:rowId xmlns:a16="http://schemas.microsoft.com/office/drawing/2014/main" val="3448102560"/>
                  </a:ext>
                </a:extLst>
              </a:tr>
              <a:tr h="370840">
                <a:tc>
                  <a:txBody>
                    <a:bodyPr/>
                    <a:lstStyle/>
                    <a:p>
                      <a:r>
                        <a:rPr lang="cs-CZ" dirty="0"/>
                        <a:t>Začátek vyhodnocení větve</a:t>
                      </a:r>
                    </a:p>
                  </a:txBody>
                  <a:tcPr/>
                </a:tc>
                <a:tc>
                  <a:txBody>
                    <a:bodyPr/>
                    <a:lstStyle/>
                    <a:p>
                      <a:r>
                        <a:rPr lang="cs-CZ" dirty="0"/>
                        <a:t>Časovač</a:t>
                      </a:r>
                    </a:p>
                  </a:txBody>
                  <a:tcPr/>
                </a:tc>
                <a:tc>
                  <a:txBody>
                    <a:bodyPr/>
                    <a:lstStyle/>
                    <a:p>
                      <a:r>
                        <a:rPr lang="cs-CZ" dirty="0"/>
                        <a:t>Zpráva ze vstupního zařízení</a:t>
                      </a:r>
                    </a:p>
                  </a:txBody>
                  <a:tcPr/>
                </a:tc>
                <a:extLst>
                  <a:ext uri="{0D108BD9-81ED-4DB2-BD59-A6C34878D82A}">
                    <a16:rowId xmlns:a16="http://schemas.microsoft.com/office/drawing/2014/main" val="2834471150"/>
                  </a:ext>
                </a:extLst>
              </a:tr>
              <a:tr h="370840">
                <a:tc>
                  <a:txBody>
                    <a:bodyPr/>
                    <a:lstStyle/>
                    <a:p>
                      <a:r>
                        <a:rPr lang="cs-CZ" dirty="0"/>
                        <a:t>Přidání vlastního modulu</a:t>
                      </a:r>
                    </a:p>
                  </a:txBody>
                  <a:tcPr/>
                </a:tc>
                <a:tc>
                  <a:txBody>
                    <a:bodyPr/>
                    <a:lstStyle/>
                    <a:p>
                      <a:r>
                        <a:rPr lang="cs-CZ" dirty="0"/>
                        <a:t>DLL v .NET nebo nová třída v této práci</a:t>
                      </a:r>
                    </a:p>
                  </a:txBody>
                  <a:tcPr/>
                </a:tc>
                <a:tc>
                  <a:txBody>
                    <a:bodyPr/>
                    <a:lstStyle/>
                    <a:p>
                      <a:r>
                        <a:rPr lang="cs-CZ" dirty="0" err="1"/>
                        <a:t>npm</a:t>
                      </a:r>
                      <a:r>
                        <a:rPr lang="cs-CZ" dirty="0"/>
                        <a:t> modul v JSON + JS + HTML</a:t>
                      </a:r>
                    </a:p>
                  </a:txBody>
                  <a:tcPr/>
                </a:tc>
                <a:extLst>
                  <a:ext uri="{0D108BD9-81ED-4DB2-BD59-A6C34878D82A}">
                    <a16:rowId xmlns:a16="http://schemas.microsoft.com/office/drawing/2014/main" val="967824025"/>
                  </a:ext>
                </a:extLst>
              </a:tr>
            </a:tbl>
          </a:graphicData>
        </a:graphic>
      </p:graphicFrame>
    </p:spTree>
    <p:extLst>
      <p:ext uri="{BB962C8B-B14F-4D97-AF65-F5344CB8AC3E}">
        <p14:creationId xmlns:p14="http://schemas.microsoft.com/office/powerpoint/2010/main" val="276422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Závěr</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v této části především slovně shrnout výsledky práce, pokud jsou měření tak shrnout i výsledky měření,</a:t>
            </a:r>
          </a:p>
          <a:p>
            <a:pPr algn="just"/>
            <a:r>
              <a:rPr lang="cs-CZ" dirty="0"/>
              <a:t>podstatné je ale dát zjištěné výsledky a data do souvislostí – tedy co to znamená, jak je interpretovat a jaký skvělý pokrok práce přinesla,</a:t>
            </a:r>
          </a:p>
          <a:p>
            <a:r>
              <a:rPr lang="cs-CZ" b="1" dirty="0"/>
              <a:t>Závěr by měly být max. na jedné stránce, pokud je tam nějaký zásadní graf pak max. na dvou.</a:t>
            </a:r>
          </a:p>
          <a:p>
            <a:endParaRPr lang="cs-CZ" b="1" dirty="0"/>
          </a:p>
          <a:p>
            <a:pPr algn="just"/>
            <a:r>
              <a:rPr lang="cs-CZ" b="1" dirty="0"/>
              <a:t>Závěr musí být úderný – ten spolu s Úvodem většinou komise poslouchá – tedy nebuďte skromní (ale zase to nepřežeňte, není to děkovačka za Nobelovu cenu!)</a:t>
            </a:r>
          </a:p>
          <a:p>
            <a:pPr algn="just"/>
            <a:endParaRPr lang="cs-CZ" dirty="0"/>
          </a:p>
        </p:txBody>
      </p:sp>
    </p:spTree>
    <p:extLst>
      <p:ext uri="{BB962C8B-B14F-4D97-AF65-F5344CB8AC3E}">
        <p14:creationId xmlns:p14="http://schemas.microsoft.com/office/powerpoint/2010/main" val="655701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č.1</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Na str. 49 je uvedeno: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byl zvolen místo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proto, aby bylo možné v chybové hlášce přesně určit místo, kde nastal problém.“ Vysvětlete rozdíl mezi příkazy </a:t>
            </a:r>
            <a:r>
              <a:rPr lang="cs-CZ" sz="4800" b="1" dirty="0" err="1">
                <a:effectLst>
                  <a:outerShdw blurRad="38100" dist="38100" dir="2700000" algn="tl">
                    <a:srgbClr val="000000">
                      <a:alpha val="43137"/>
                    </a:srgbClr>
                  </a:outerShdw>
                </a:effectLst>
              </a:rPr>
              <a:t>for</a:t>
            </a:r>
            <a:r>
              <a:rPr lang="cs-CZ" sz="4800" b="1" dirty="0">
                <a:effectLst>
                  <a:outerShdw blurRad="38100" dist="38100" dir="2700000" algn="tl">
                    <a:srgbClr val="000000">
                      <a:alpha val="43137"/>
                    </a:srgbClr>
                  </a:outerShdw>
                </a:effectLst>
              </a:rPr>
              <a:t> a </a:t>
            </a:r>
            <a:r>
              <a:rPr lang="cs-CZ" sz="4800" b="1" dirty="0" err="1">
                <a:effectLst>
                  <a:outerShdw blurRad="38100" dist="38100" dir="2700000" algn="tl">
                    <a:srgbClr val="000000">
                      <a:alpha val="43137"/>
                    </a:srgbClr>
                  </a:outerShdw>
                </a:effectLst>
              </a:rPr>
              <a:t>foreach</a:t>
            </a:r>
            <a:r>
              <a:rPr lang="cs-CZ" sz="4800" b="1" dirty="0">
                <a:effectLst>
                  <a:outerShdw blurRad="38100" dist="38100" dir="2700000" algn="tl">
                    <a:srgbClr val="000000">
                      <a:alpha val="43137"/>
                    </a:srgbClr>
                  </a:outerShdw>
                </a:effectLst>
              </a:rPr>
              <a:t> a proč druhý z nich neumožňuje přesné určení místa výskytu chyby. “</a:t>
            </a:r>
          </a:p>
          <a:p>
            <a:r>
              <a:rPr lang="cs-CZ" b="1" dirty="0" err="1"/>
              <a:t>For</a:t>
            </a:r>
            <a:r>
              <a:rPr lang="cs-CZ" b="1" dirty="0"/>
              <a:t> = k dispozici index</a:t>
            </a:r>
          </a:p>
          <a:p>
            <a:r>
              <a:rPr lang="cs-CZ" b="1" dirty="0" err="1"/>
              <a:t>Foreach</a:t>
            </a:r>
            <a:r>
              <a:rPr lang="cs-CZ" b="1" dirty="0"/>
              <a:t> = k dispozici prvek kolekce (v tomto případě znak)</a:t>
            </a:r>
          </a:p>
          <a:p>
            <a:endParaRPr lang="cs-CZ" b="1" dirty="0"/>
          </a:p>
          <a:p>
            <a:pPr marL="0" indent="0" algn="just">
              <a:buNone/>
            </a:pPr>
            <a:endParaRPr lang="cs-CZ" dirty="0"/>
          </a:p>
        </p:txBody>
      </p:sp>
    </p:spTree>
    <p:extLst>
      <p:ext uri="{BB962C8B-B14F-4D97-AF65-F5344CB8AC3E}">
        <p14:creationId xmlns:p14="http://schemas.microsoft.com/office/powerpoint/2010/main" val="48189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sz="8800" dirty="0"/>
              <a:t>Otázka oponenta č.2</a:t>
            </a:r>
            <a:endParaRPr lang="cs-CZ" dirty="0"/>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 Na str. 43, a poté několikrát dále v práci, zmiňujete „výsledek, levou a pravou hodnotu“ datového toku. Vysvětlete blíže význam těchto hodnot.“</a:t>
            </a:r>
          </a:p>
          <a:p>
            <a:endParaRPr lang="cs-CZ" b="1" dirty="0"/>
          </a:p>
          <a:p>
            <a:pPr algn="just"/>
            <a:r>
              <a:rPr lang="cs-CZ" b="1" dirty="0"/>
              <a:t>Levá hodnota = hodnota nalevo od operátoru</a:t>
            </a:r>
          </a:p>
          <a:p>
            <a:pPr algn="just"/>
            <a:r>
              <a:rPr lang="cs-CZ" b="1" dirty="0"/>
              <a:t>Pravá hodnota = hodnota napravo od operátoru</a:t>
            </a:r>
          </a:p>
          <a:p>
            <a:pPr algn="just"/>
            <a:r>
              <a:rPr lang="cs-CZ" b="1" dirty="0"/>
              <a:t>Výsledek = výsledek operace</a:t>
            </a:r>
            <a:endParaRPr lang="cs-CZ" dirty="0"/>
          </a:p>
          <a:p>
            <a:pPr marL="0" indent="0" algn="just">
              <a:buNone/>
            </a:pPr>
            <a:endParaRPr lang="cs-CZ" dirty="0"/>
          </a:p>
        </p:txBody>
      </p:sp>
    </p:spTree>
    <p:extLst>
      <p:ext uri="{BB962C8B-B14F-4D97-AF65-F5344CB8AC3E}">
        <p14:creationId xmlns:p14="http://schemas.microsoft.com/office/powerpoint/2010/main" val="90689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4A788-7510-1124-96A9-7BB43ACB30A0}"/>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49950821-6444-5A7C-DC7D-FBE207796CEB}"/>
              </a:ext>
            </a:extLst>
          </p:cNvPr>
          <p:cNvSpPr>
            <a:spLocks noGrp="1"/>
          </p:cNvSpPr>
          <p:nvPr>
            <p:ph type="body" sz="quarter" idx="10"/>
          </p:nvPr>
        </p:nvSpPr>
        <p:spPr/>
        <p:txBody>
          <a:bodyPr/>
          <a:lstStyle/>
          <a:p>
            <a:r>
              <a:rPr lang="cs-CZ" sz="8800" dirty="0"/>
              <a:t>Otázka oponenta č.3</a:t>
            </a:r>
            <a:endParaRPr lang="cs-CZ" dirty="0"/>
          </a:p>
        </p:txBody>
      </p:sp>
      <p:sp>
        <p:nvSpPr>
          <p:cNvPr id="3" name="Zástupný text 2">
            <a:extLst>
              <a:ext uri="{FF2B5EF4-FFF2-40B4-BE49-F238E27FC236}">
                <a16:creationId xmlns:a16="http://schemas.microsoft.com/office/drawing/2014/main" id="{88EAE539-863A-2291-3BCE-66B82132280B}"/>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167A1AE3-7914-2143-31D6-A9073563247E}"/>
              </a:ext>
            </a:extLst>
          </p:cNvPr>
          <p:cNvSpPr>
            <a:spLocks noGrp="1"/>
          </p:cNvSpPr>
          <p:nvPr>
            <p:ph type="body" sz="quarter" idx="16"/>
          </p:nvPr>
        </p:nvSpPr>
        <p:spPr>
          <a:xfrm>
            <a:off x="1079500" y="3422469"/>
            <a:ext cx="15680146" cy="5821414"/>
          </a:xfrm>
        </p:spPr>
        <p:txBody>
          <a:bodyPr/>
          <a:lstStyle/>
          <a:p>
            <a:pPr marL="0" indent="0">
              <a:buNone/>
            </a:pPr>
            <a:r>
              <a:rPr lang="cs-CZ" sz="4800" dirty="0"/>
              <a:t>„</a:t>
            </a:r>
            <a:r>
              <a:rPr lang="cs-CZ" sz="4800" b="1" dirty="0">
                <a:effectLst>
                  <a:outerShdw blurRad="38100" dist="38100" dir="2700000" algn="tl">
                    <a:srgbClr val="000000">
                      <a:alpha val="43137"/>
                    </a:srgbClr>
                  </a:outerShdw>
                </a:effectLst>
              </a:rPr>
              <a:t>V závěru uvádíte, že vizualizace nebyla implementována. Jakým způsobem byste tuto vizualizaci realizoval a co by k tomu bylo potřeba? “</a:t>
            </a:r>
          </a:p>
          <a:p>
            <a:endParaRPr lang="cs-CZ" b="1" dirty="0"/>
          </a:p>
          <a:p>
            <a:pPr algn="just"/>
            <a:r>
              <a:rPr lang="cs-CZ" b="1" dirty="0"/>
              <a:t>Realizoval bych jí jako grafy</a:t>
            </a:r>
          </a:p>
          <a:p>
            <a:pPr algn="just"/>
            <a:r>
              <a:rPr lang="cs-CZ" b="1" dirty="0"/>
              <a:t>Byla by potřeba knihovna třetí strany obsahující graf</a:t>
            </a:r>
            <a:endParaRPr lang="cs-CZ" dirty="0"/>
          </a:p>
          <a:p>
            <a:pPr marL="0" indent="0" algn="just">
              <a:buNone/>
            </a:pPr>
            <a:endParaRPr lang="cs-CZ" dirty="0"/>
          </a:p>
        </p:txBody>
      </p:sp>
    </p:spTree>
    <p:extLst>
      <p:ext uri="{BB962C8B-B14F-4D97-AF65-F5344CB8AC3E}">
        <p14:creationId xmlns:p14="http://schemas.microsoft.com/office/powerpoint/2010/main" val="293812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4581B-F06D-6D19-0CB8-230EDE198382}"/>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C2A19F2-CC79-4070-BF95-DAF027D678F4}"/>
              </a:ext>
            </a:extLst>
          </p:cNvPr>
          <p:cNvSpPr>
            <a:spLocks noGrp="1"/>
          </p:cNvSpPr>
          <p:nvPr>
            <p:ph type="body" sz="quarter" idx="10"/>
          </p:nvPr>
        </p:nvSpPr>
        <p:spPr/>
        <p:txBody>
          <a:bodyPr/>
          <a:lstStyle/>
          <a:p>
            <a:r>
              <a:rPr lang="cs-CZ" dirty="0"/>
              <a:t>Zdroje</a:t>
            </a:r>
          </a:p>
        </p:txBody>
      </p:sp>
      <p:sp>
        <p:nvSpPr>
          <p:cNvPr id="3" name="Zástupný text 2">
            <a:extLst>
              <a:ext uri="{FF2B5EF4-FFF2-40B4-BE49-F238E27FC236}">
                <a16:creationId xmlns:a16="http://schemas.microsoft.com/office/drawing/2014/main" id="{8782B712-C439-973C-3708-FBA9661B4849}"/>
              </a:ext>
            </a:extLst>
          </p:cNvPr>
          <p:cNvSpPr>
            <a:spLocks noGrp="1"/>
          </p:cNvSpPr>
          <p:nvPr>
            <p:ph type="body" sz="quarter" idx="12"/>
          </p:nvPr>
        </p:nvSpPr>
        <p:spPr/>
        <p:txBody>
          <a:bodyPr/>
          <a:lstStyle/>
          <a:p>
            <a:r>
              <a:rPr lang="pl-PL" sz="4400" b="1" dirty="0"/>
              <a:t>Návrh a realizace kontrolního systému na WiFi síti</a:t>
            </a:r>
          </a:p>
        </p:txBody>
      </p:sp>
      <p:sp>
        <p:nvSpPr>
          <p:cNvPr id="6" name="Zástupný text 5">
            <a:extLst>
              <a:ext uri="{FF2B5EF4-FFF2-40B4-BE49-F238E27FC236}">
                <a16:creationId xmlns:a16="http://schemas.microsoft.com/office/drawing/2014/main" id="{0820D8FA-8671-F038-898D-EABD70CAB422}"/>
              </a:ext>
            </a:extLst>
          </p:cNvPr>
          <p:cNvSpPr>
            <a:spLocks noGrp="1"/>
          </p:cNvSpPr>
          <p:nvPr>
            <p:ph type="body" sz="quarter" idx="16"/>
          </p:nvPr>
        </p:nvSpPr>
        <p:spPr/>
        <p:txBody>
          <a:bodyPr/>
          <a:lstStyle/>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[1] 	</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20210111080102!STM32_logo.png (166×166)</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https://wiki.st.com/stm32mpu/nsfr_img_auth.php/archive/2/2f/20210111080102%21STM32_logo.png</a:t>
            </a:r>
            <a:endParaRPr kumimoji="0" lang="cs-CZ" altLang="cs-CZ"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[2] 	</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logo-ai.png (200×200)</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https://www.espressif.com/sites/all/themes/espressif/images/logo-ai.png</a:t>
            </a:r>
            <a:endParaRPr kumimoji="0" lang="cs-CZ" altLang="cs-CZ"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[3] 	</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uk-SMART-THINGS-541426874 (624×624)</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https://images.samsung.com/is/image/samsung/p6pim/uk/support/uk-SMART-THINGS-541426874?$624_624_PNG$</a:t>
            </a:r>
            <a:endParaRPr kumimoji="0" lang="cs-CZ" altLang="cs-CZ"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[4] 	</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ESP8266 </a:t>
            </a:r>
            <a:r>
              <a:rPr kumimoji="0" lang="cs-CZ" altLang="cs-CZ" sz="20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Pinout</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Reference: </a:t>
            </a:r>
            <a:r>
              <a:rPr kumimoji="0" lang="cs-CZ" altLang="cs-CZ" sz="20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How</a:t>
            </a:r>
            <a:r>
              <a:rPr kumimoji="0" lang="cs-CZ" altLang="cs-CZ" sz="20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To Use ESP8266 GPIO </a:t>
            </a:r>
            <a:r>
              <a:rPr kumimoji="0" lang="cs-CZ" altLang="cs-CZ" sz="20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Pins</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2025-03-19].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20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https://electropeak.com/learn/esp8266-pinout-reference-how-to-use-esp8266-gpio-pins/</a:t>
            </a:r>
            <a:endParaRPr kumimoji="0" lang="cs-CZ" altLang="cs-CZ" sz="20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20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cs-CZ" altLang="cs-CZ"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49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Úvod</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Rostoucí zájem o </a:t>
            </a:r>
            <a:r>
              <a:rPr lang="cs-CZ" dirty="0" err="1"/>
              <a:t>IoT</a:t>
            </a:r>
            <a:r>
              <a:rPr lang="cs-CZ" dirty="0"/>
              <a:t> a automatizaci</a:t>
            </a:r>
          </a:p>
          <a:p>
            <a:pPr algn="just"/>
            <a:r>
              <a:rPr lang="cs-CZ" dirty="0"/>
              <a:t>Propojení různých systémů</a:t>
            </a:r>
          </a:p>
          <a:p>
            <a:pPr algn="just"/>
            <a:endParaRPr lang="cs-CZ" dirty="0"/>
          </a:p>
        </p:txBody>
      </p:sp>
    </p:spTree>
    <p:extLst>
      <p:ext uri="{BB962C8B-B14F-4D97-AF65-F5344CB8AC3E}">
        <p14:creationId xmlns:p14="http://schemas.microsoft.com/office/powerpoint/2010/main" val="3001362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Cíl práce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Vytvořit systém vykonávající uživatelem zadanou logiku</a:t>
            </a:r>
          </a:p>
          <a:p>
            <a:pPr lvl="1"/>
            <a:r>
              <a:rPr lang="cs-CZ" dirty="0"/>
              <a:t>Modulární</a:t>
            </a:r>
          </a:p>
          <a:p>
            <a:pPr lvl="1"/>
            <a:r>
              <a:rPr lang="cs-CZ" dirty="0"/>
              <a:t>Pro používání není nutná znalost programování</a:t>
            </a:r>
          </a:p>
          <a:p>
            <a:r>
              <a:rPr lang="cs-CZ" dirty="0"/>
              <a:t>Vytvoření knihovny pro uzly a vzorovou implementaci</a:t>
            </a:r>
          </a:p>
          <a:p>
            <a:pPr lvl="1"/>
            <a:r>
              <a:rPr lang="cs-CZ" dirty="0"/>
              <a:t>Přenositelnost napříč platformami</a:t>
            </a:r>
          </a:p>
          <a:p>
            <a:pPr lvl="1"/>
            <a:r>
              <a:rPr lang="cs-CZ" dirty="0"/>
              <a:t>Použitelnost i s jiným řešením</a:t>
            </a:r>
          </a:p>
          <a:p>
            <a:pPr algn="just"/>
            <a:endParaRPr lang="cs-CZ" dirty="0"/>
          </a:p>
        </p:txBody>
      </p:sp>
    </p:spTree>
    <p:extLst>
      <p:ext uri="{BB962C8B-B14F-4D97-AF65-F5344CB8AC3E}">
        <p14:creationId xmlns:p14="http://schemas.microsoft.com/office/powerpoint/2010/main" val="207370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Metodika</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pPr algn="just"/>
            <a:r>
              <a:rPr lang="cs-CZ" dirty="0"/>
              <a:t>Prostudování hardwarových a softwarových možností řešení</a:t>
            </a:r>
          </a:p>
          <a:p>
            <a:pPr algn="just"/>
            <a:r>
              <a:rPr lang="cs-CZ" dirty="0"/>
              <a:t>Specifikace funkcí systému podle cílů práce</a:t>
            </a:r>
          </a:p>
          <a:p>
            <a:pPr algn="just"/>
            <a:r>
              <a:rPr lang="cs-CZ" dirty="0"/>
              <a:t>Návrh tříd</a:t>
            </a:r>
          </a:p>
          <a:p>
            <a:pPr algn="just"/>
            <a:r>
              <a:rPr lang="cs-CZ" dirty="0"/>
              <a:t>Realizace</a:t>
            </a:r>
          </a:p>
          <a:p>
            <a:pPr algn="just"/>
            <a:endParaRPr lang="cs-CZ" dirty="0"/>
          </a:p>
        </p:txBody>
      </p:sp>
    </p:spTree>
    <p:extLst>
      <p:ext uri="{BB962C8B-B14F-4D97-AF65-F5344CB8AC3E}">
        <p14:creationId xmlns:p14="http://schemas.microsoft.com/office/powerpoint/2010/main" val="4205360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text 1">
            <a:extLst>
              <a:ext uri="{FF2B5EF4-FFF2-40B4-BE49-F238E27FC236}">
                <a16:creationId xmlns:a16="http://schemas.microsoft.com/office/drawing/2014/main" id="{32DEB359-6B80-3613-966B-FAA9301011F6}"/>
              </a:ext>
            </a:extLst>
          </p:cNvPr>
          <p:cNvSpPr>
            <a:spLocks noGrp="1"/>
          </p:cNvSpPr>
          <p:nvPr>
            <p:ph type="body" sz="quarter" idx="10"/>
          </p:nvPr>
        </p:nvSpPr>
        <p:spPr/>
        <p:txBody>
          <a:bodyPr/>
          <a:lstStyle/>
          <a:p>
            <a:r>
              <a:rPr lang="cs-CZ" dirty="0"/>
              <a:t>Princip komunikace</a:t>
            </a:r>
          </a:p>
        </p:txBody>
      </p:sp>
      <p:sp>
        <p:nvSpPr>
          <p:cNvPr id="3" name="Zástupný text 2">
            <a:extLst>
              <a:ext uri="{FF2B5EF4-FFF2-40B4-BE49-F238E27FC236}">
                <a16:creationId xmlns:a16="http://schemas.microsoft.com/office/drawing/2014/main" id="{3E850045-51D5-2556-4104-278A4FD24E04}"/>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F6EF8A6A-A94B-E009-2904-00483D9F88E4}"/>
              </a:ext>
            </a:extLst>
          </p:cNvPr>
          <p:cNvSpPr>
            <a:spLocks noGrp="1"/>
          </p:cNvSpPr>
          <p:nvPr>
            <p:ph type="body" sz="quarter" idx="16"/>
          </p:nvPr>
        </p:nvSpPr>
        <p:spPr>
          <a:xfrm>
            <a:off x="1079500" y="3422469"/>
            <a:ext cx="15680146" cy="5821414"/>
          </a:xfrm>
        </p:spPr>
        <p:txBody>
          <a:bodyPr/>
          <a:lstStyle/>
          <a:p>
            <a:r>
              <a:rPr lang="cs-CZ" dirty="0"/>
              <a:t>Jeden uzel může být součástí více systémů</a:t>
            </a:r>
          </a:p>
          <a:p>
            <a:r>
              <a:rPr lang="cs-CZ" dirty="0"/>
              <a:t>Iniciátorem komunikace je hlavní uzel</a:t>
            </a:r>
          </a:p>
          <a:p>
            <a:pPr marL="0" indent="0">
              <a:buNone/>
            </a:pPr>
            <a:endParaRPr lang="cs-CZ" dirty="0"/>
          </a:p>
          <a:p>
            <a:pPr algn="just"/>
            <a:endParaRPr lang="cs-CZ" dirty="0"/>
          </a:p>
        </p:txBody>
      </p:sp>
      <p:pic>
        <p:nvPicPr>
          <p:cNvPr id="4" name="Obrázek 3">
            <a:extLst>
              <a:ext uri="{FF2B5EF4-FFF2-40B4-BE49-F238E27FC236}">
                <a16:creationId xmlns:a16="http://schemas.microsoft.com/office/drawing/2014/main" id="{02CFFEBD-9421-5157-833E-0BC291F511C3}"/>
              </a:ext>
            </a:extLst>
          </p:cNvPr>
          <p:cNvPicPr>
            <a:picLocks noChangeAspect="1"/>
          </p:cNvPicPr>
          <p:nvPr/>
        </p:nvPicPr>
        <p:blipFill>
          <a:blip r:embed="rId3"/>
          <a:stretch>
            <a:fillRect/>
          </a:stretch>
        </p:blipFill>
        <p:spPr>
          <a:xfrm>
            <a:off x="2293897" y="5453143"/>
            <a:ext cx="13236687" cy="3603185"/>
          </a:xfrm>
          <a:prstGeom prst="rect">
            <a:avLst/>
          </a:prstGeom>
        </p:spPr>
      </p:pic>
    </p:spTree>
    <p:extLst>
      <p:ext uri="{BB962C8B-B14F-4D97-AF65-F5344CB8AC3E}">
        <p14:creationId xmlns:p14="http://schemas.microsoft.com/office/powerpoint/2010/main" val="326783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098D-C450-7EF5-5A78-AA1C3018E8E9}"/>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00F6B59F-E98E-34C7-8DAA-9D90F7EBCE2A}"/>
              </a:ext>
            </a:extLst>
          </p:cNvPr>
          <p:cNvSpPr>
            <a:spLocks noGrp="1"/>
          </p:cNvSpPr>
          <p:nvPr>
            <p:ph type="body" sz="quarter" idx="10"/>
          </p:nvPr>
        </p:nvSpPr>
        <p:spPr/>
        <p:txBody>
          <a:bodyPr/>
          <a:lstStyle/>
          <a:p>
            <a:r>
              <a:rPr lang="cs-CZ" dirty="0" err="1"/>
              <a:t>GetInfo</a:t>
            </a:r>
            <a:endParaRPr lang="cs-CZ" dirty="0"/>
          </a:p>
        </p:txBody>
      </p:sp>
      <p:sp>
        <p:nvSpPr>
          <p:cNvPr id="3" name="Zástupný text 2">
            <a:extLst>
              <a:ext uri="{FF2B5EF4-FFF2-40B4-BE49-F238E27FC236}">
                <a16:creationId xmlns:a16="http://schemas.microsoft.com/office/drawing/2014/main" id="{C34E4F07-B27D-7846-3678-A5AFCA57C90A}"/>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8E61CDB2-0468-8124-B146-C7F65E460997}"/>
              </a:ext>
            </a:extLst>
          </p:cNvPr>
          <p:cNvSpPr>
            <a:spLocks noGrp="1"/>
          </p:cNvSpPr>
          <p:nvPr>
            <p:ph type="body" sz="quarter" idx="16"/>
          </p:nvPr>
        </p:nvSpPr>
        <p:spPr>
          <a:xfrm>
            <a:off x="1079500" y="3422469"/>
            <a:ext cx="15680146" cy="5821414"/>
          </a:xfrm>
        </p:spPr>
        <p:txBody>
          <a:bodyPr/>
          <a:lstStyle/>
          <a:p>
            <a:r>
              <a:rPr lang="cs-CZ" dirty="0"/>
              <a:t>Uzel nemá pevně dané seznam </a:t>
            </a:r>
            <a:r>
              <a:rPr lang="cs-CZ" dirty="0" err="1"/>
              <a:t>endpointů</a:t>
            </a:r>
            <a:endParaRPr lang="cs-CZ" dirty="0"/>
          </a:p>
          <a:p>
            <a:r>
              <a:rPr lang="cs-CZ" dirty="0"/>
              <a:t>Při přidání do systému nutno zjistit, jaké jsou k dispozici</a:t>
            </a:r>
          </a:p>
          <a:p>
            <a:pPr marL="0" indent="0">
              <a:buNone/>
            </a:pPr>
            <a:endParaRPr lang="cs-CZ" dirty="0"/>
          </a:p>
          <a:p>
            <a:pPr algn="just"/>
            <a:endParaRPr lang="cs-CZ" dirty="0"/>
          </a:p>
        </p:txBody>
      </p:sp>
      <p:pic>
        <p:nvPicPr>
          <p:cNvPr id="6" name="Obrázek 5">
            <a:extLst>
              <a:ext uri="{FF2B5EF4-FFF2-40B4-BE49-F238E27FC236}">
                <a16:creationId xmlns:a16="http://schemas.microsoft.com/office/drawing/2014/main" id="{050BBE36-0625-1C50-4206-5B66A5DE9AE2}"/>
              </a:ext>
            </a:extLst>
          </p:cNvPr>
          <p:cNvPicPr>
            <a:picLocks noChangeAspect="1"/>
          </p:cNvPicPr>
          <p:nvPr/>
        </p:nvPicPr>
        <p:blipFill>
          <a:blip r:embed="rId3"/>
          <a:stretch>
            <a:fillRect/>
          </a:stretch>
        </p:blipFill>
        <p:spPr>
          <a:xfrm>
            <a:off x="1210870" y="5344160"/>
            <a:ext cx="5322444" cy="3899722"/>
          </a:xfrm>
          <a:prstGeom prst="rect">
            <a:avLst/>
          </a:prstGeom>
        </p:spPr>
      </p:pic>
      <p:sp>
        <p:nvSpPr>
          <p:cNvPr id="8" name="TextovéPole 7">
            <a:extLst>
              <a:ext uri="{FF2B5EF4-FFF2-40B4-BE49-F238E27FC236}">
                <a16:creationId xmlns:a16="http://schemas.microsoft.com/office/drawing/2014/main" id="{D4AE84E6-C814-52FD-DE05-15AAA660215B}"/>
              </a:ext>
            </a:extLst>
          </p:cNvPr>
          <p:cNvSpPr txBox="1"/>
          <p:nvPr/>
        </p:nvSpPr>
        <p:spPr>
          <a:xfrm>
            <a:off x="12886660" y="3636335"/>
            <a:ext cx="6921796" cy="7155805"/>
          </a:xfrm>
          <a:prstGeom prst="rect">
            <a:avLst/>
          </a:prstGeom>
          <a:noFill/>
        </p:spPr>
        <p:txBody>
          <a:bodyPr wrap="square" rtlCol="0">
            <a:spAutoFit/>
          </a:bodyPr>
          <a:lstStyle/>
          <a:p>
            <a:pPr>
              <a:buNone/>
            </a:pPr>
            <a:r>
              <a:rPr lang="cs-CZ" b="0" dirty="0">
                <a:solidFill>
                  <a:srgbClr val="000000"/>
                </a:solidFill>
                <a:effectLst/>
                <a:latin typeface="IBMPlexMono"/>
              </a:rPr>
              <a:t>[</a:t>
            </a:r>
          </a:p>
          <a:p>
            <a:pPr>
              <a:buNone/>
            </a:pPr>
            <a:r>
              <a:rPr lang="cs-CZ" dirty="0">
                <a:solidFill>
                  <a:srgbClr val="000000"/>
                </a:solidFill>
                <a:latin typeface="IBMPlexMono"/>
              </a:rPr>
              <a:t>  </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buNone/>
            </a:pPr>
            <a:r>
              <a:rPr lang="cs-CZ" b="0" dirty="0">
                <a:solidFill>
                  <a:srgbClr val="000000"/>
                </a:solidFill>
                <a:effectLst/>
                <a:latin typeface="IBMPlexMono"/>
              </a:rPr>
              <a:t>    }</a:t>
            </a:r>
          </a:p>
          <a:p>
            <a:r>
              <a:rPr lang="cs-CZ" b="0" dirty="0">
                <a:solidFill>
                  <a:srgbClr val="000000"/>
                </a:solidFill>
                <a:effectLst/>
                <a:latin typeface="IBMPlexMono"/>
              </a:rPr>
              <a:t>]</a:t>
            </a:r>
          </a:p>
          <a:p>
            <a:pPr>
              <a:buNone/>
            </a:pPr>
            <a:endParaRPr lang="cs-CZ" b="0" dirty="0">
              <a:solidFill>
                <a:srgbClr val="F8F8F2"/>
              </a:solidFill>
              <a:effectLst/>
              <a:latin typeface="IBMPlexMono"/>
            </a:endParaRPr>
          </a:p>
          <a:p>
            <a:endParaRPr lang="cs-CZ" dirty="0"/>
          </a:p>
        </p:txBody>
      </p:sp>
    </p:spTree>
    <p:extLst>
      <p:ext uri="{BB962C8B-B14F-4D97-AF65-F5344CB8AC3E}">
        <p14:creationId xmlns:p14="http://schemas.microsoft.com/office/powerpoint/2010/main" val="387045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684-73B7-3CD9-55B3-59535AC6429E}"/>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27E6FB56-0919-95F2-79AC-1EB50CDC0A42}"/>
              </a:ext>
            </a:extLst>
          </p:cNvPr>
          <p:cNvSpPr>
            <a:spLocks noGrp="1"/>
          </p:cNvSpPr>
          <p:nvPr>
            <p:ph type="body" sz="quarter" idx="10"/>
          </p:nvPr>
        </p:nvSpPr>
        <p:spPr/>
        <p:txBody>
          <a:bodyPr/>
          <a:lstStyle/>
          <a:p>
            <a:r>
              <a:rPr lang="cs-CZ" dirty="0"/>
              <a:t>Moduly</a:t>
            </a:r>
          </a:p>
        </p:txBody>
      </p:sp>
      <p:sp>
        <p:nvSpPr>
          <p:cNvPr id="3" name="Zástupný text 2">
            <a:extLst>
              <a:ext uri="{FF2B5EF4-FFF2-40B4-BE49-F238E27FC236}">
                <a16:creationId xmlns:a16="http://schemas.microsoft.com/office/drawing/2014/main" id="{45D32C3A-6372-EE69-D855-C953A1ECF44C}"/>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EB1EDABB-879C-5C9E-0C99-0639F035B6D3}"/>
              </a:ext>
            </a:extLst>
          </p:cNvPr>
          <p:cNvSpPr>
            <a:spLocks noGrp="1"/>
          </p:cNvSpPr>
          <p:nvPr>
            <p:ph type="body" sz="quarter" idx="16"/>
          </p:nvPr>
        </p:nvSpPr>
        <p:spPr>
          <a:xfrm>
            <a:off x="1079500" y="3422469"/>
            <a:ext cx="15680146" cy="5821414"/>
          </a:xfrm>
        </p:spPr>
        <p:txBody>
          <a:bodyPr/>
          <a:lstStyle/>
          <a:p>
            <a:r>
              <a:rPr lang="cs-CZ" dirty="0"/>
              <a:t>Vrstvený model</a:t>
            </a:r>
          </a:p>
          <a:p>
            <a:r>
              <a:rPr lang="cs-CZ" dirty="0" err="1"/>
              <a:t>Dependency</a:t>
            </a:r>
            <a:r>
              <a:rPr lang="cs-CZ" dirty="0"/>
              <a:t> </a:t>
            </a:r>
            <a:r>
              <a:rPr lang="cs-CZ" dirty="0" err="1"/>
              <a:t>injection</a:t>
            </a:r>
            <a:endParaRPr lang="cs-CZ" dirty="0"/>
          </a:p>
          <a:p>
            <a:pPr algn="just"/>
            <a:endParaRPr lang="cs-CZ" dirty="0"/>
          </a:p>
        </p:txBody>
      </p:sp>
      <p:pic>
        <p:nvPicPr>
          <p:cNvPr id="4" name="Obrázek 3">
            <a:extLst>
              <a:ext uri="{FF2B5EF4-FFF2-40B4-BE49-F238E27FC236}">
                <a16:creationId xmlns:a16="http://schemas.microsoft.com/office/drawing/2014/main" id="{D98011F6-1E95-F126-E96C-9621D80FA121}"/>
              </a:ext>
            </a:extLst>
          </p:cNvPr>
          <p:cNvPicPr>
            <a:picLocks noChangeAspect="1"/>
          </p:cNvPicPr>
          <p:nvPr/>
        </p:nvPicPr>
        <p:blipFill>
          <a:blip r:embed="rId3"/>
          <a:stretch>
            <a:fillRect/>
          </a:stretch>
        </p:blipFill>
        <p:spPr>
          <a:xfrm>
            <a:off x="7666075" y="3079483"/>
            <a:ext cx="8075130" cy="6507385"/>
          </a:xfrm>
          <a:prstGeom prst="rect">
            <a:avLst/>
          </a:prstGeom>
        </p:spPr>
      </p:pic>
      <p:sp>
        <p:nvSpPr>
          <p:cNvPr id="6" name="TextovéPole 5">
            <a:extLst>
              <a:ext uri="{FF2B5EF4-FFF2-40B4-BE49-F238E27FC236}">
                <a16:creationId xmlns:a16="http://schemas.microsoft.com/office/drawing/2014/main" id="{868DC543-4BBF-684D-B959-9C49D6B4F2B0}"/>
              </a:ext>
            </a:extLst>
          </p:cNvPr>
          <p:cNvSpPr txBox="1"/>
          <p:nvPr/>
        </p:nvSpPr>
        <p:spPr>
          <a:xfrm>
            <a:off x="1079500" y="7176977"/>
            <a:ext cx="4927895" cy="2169825"/>
          </a:xfrm>
          <a:prstGeom prst="rect">
            <a:avLst/>
          </a:prstGeom>
          <a:noFill/>
        </p:spPr>
        <p:txBody>
          <a:bodyPr wrap="square" rtlCol="0">
            <a:spAutoFit/>
          </a:bodyPr>
          <a:lstStyle/>
          <a:p>
            <a:r>
              <a:rPr lang="cs-CZ" dirty="0"/>
              <a:t>Tmavě = implementováno</a:t>
            </a:r>
          </a:p>
          <a:p>
            <a:r>
              <a:rPr lang="cs-CZ" dirty="0"/>
              <a:t>Světle = možné rozšíření</a:t>
            </a:r>
          </a:p>
          <a:p>
            <a:endParaRPr lang="cs-CZ" dirty="0"/>
          </a:p>
          <a:p>
            <a:r>
              <a:rPr lang="cs-CZ" dirty="0"/>
              <a:t>Fialová = C#</a:t>
            </a:r>
          </a:p>
          <a:p>
            <a:r>
              <a:rPr lang="cs-CZ" dirty="0"/>
              <a:t>Modrá = C++</a:t>
            </a:r>
          </a:p>
        </p:txBody>
      </p:sp>
      <p:sp>
        <p:nvSpPr>
          <p:cNvPr id="7" name="TextovéPole 6">
            <a:extLst>
              <a:ext uri="{FF2B5EF4-FFF2-40B4-BE49-F238E27FC236}">
                <a16:creationId xmlns:a16="http://schemas.microsoft.com/office/drawing/2014/main" id="{872CFB29-FB6C-D234-3B3C-77F97D2B8BC6}"/>
              </a:ext>
            </a:extLst>
          </p:cNvPr>
          <p:cNvSpPr txBox="1"/>
          <p:nvPr/>
        </p:nvSpPr>
        <p:spPr>
          <a:xfrm>
            <a:off x="16010965" y="9018494"/>
            <a:ext cx="851515" cy="507831"/>
          </a:xfrm>
          <a:prstGeom prst="rect">
            <a:avLst/>
          </a:prstGeom>
          <a:noFill/>
        </p:spPr>
        <p:txBody>
          <a:bodyPr wrap="none" rtlCol="0">
            <a:spAutoFit/>
          </a:bodyPr>
          <a:lstStyle/>
          <a:p>
            <a:r>
              <a:rPr lang="cs-CZ" dirty="0"/>
              <a:t>[1-3]</a:t>
            </a:r>
          </a:p>
        </p:txBody>
      </p:sp>
    </p:spTree>
    <p:extLst>
      <p:ext uri="{BB962C8B-B14F-4D97-AF65-F5344CB8AC3E}">
        <p14:creationId xmlns:p14="http://schemas.microsoft.com/office/powerpoint/2010/main" val="1780252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5CDB5-BEF0-3797-CFBE-7905AEC4342D}"/>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14B9E8E7-7C5F-836A-4217-C14BDF4D097C}"/>
              </a:ext>
            </a:extLst>
          </p:cNvPr>
          <p:cNvSpPr>
            <a:spLocks noGrp="1"/>
          </p:cNvSpPr>
          <p:nvPr>
            <p:ph type="body" sz="quarter" idx="10"/>
          </p:nvPr>
        </p:nvSpPr>
        <p:spPr/>
        <p:txBody>
          <a:bodyPr>
            <a:normAutofit fontScale="92500"/>
          </a:bodyPr>
          <a:lstStyle/>
          <a:p>
            <a:r>
              <a:rPr lang="cs-CZ" dirty="0"/>
              <a:t>Zpracování uživatelského vstupu</a:t>
            </a:r>
          </a:p>
        </p:txBody>
      </p:sp>
      <p:sp>
        <p:nvSpPr>
          <p:cNvPr id="3" name="Zástupný text 2">
            <a:extLst>
              <a:ext uri="{FF2B5EF4-FFF2-40B4-BE49-F238E27FC236}">
                <a16:creationId xmlns:a16="http://schemas.microsoft.com/office/drawing/2014/main" id="{809ED839-ACB8-C438-C1C8-D50EDCFA0D72}"/>
              </a:ext>
            </a:extLst>
          </p:cNvPr>
          <p:cNvSpPr>
            <a:spLocks noGrp="1"/>
          </p:cNvSpPr>
          <p:nvPr>
            <p:ph type="body" sz="quarter" idx="12"/>
          </p:nvPr>
        </p:nvSpPr>
        <p:spPr/>
        <p:txBody>
          <a:bodyPr/>
          <a:lstStyle/>
          <a:p>
            <a:r>
              <a:rPr lang="pl-PL" sz="4400" b="1" dirty="0"/>
              <a:t>Návrh a realizace kontrolního systému na WiFi síti</a:t>
            </a:r>
          </a:p>
        </p:txBody>
      </p:sp>
      <p:sp>
        <p:nvSpPr>
          <p:cNvPr id="5" name="Zástupný text 4">
            <a:extLst>
              <a:ext uri="{FF2B5EF4-FFF2-40B4-BE49-F238E27FC236}">
                <a16:creationId xmlns:a16="http://schemas.microsoft.com/office/drawing/2014/main" id="{083898D9-B903-A0A0-73EC-6C1D419B9468}"/>
              </a:ext>
            </a:extLst>
          </p:cNvPr>
          <p:cNvSpPr>
            <a:spLocks noGrp="1"/>
          </p:cNvSpPr>
          <p:nvPr>
            <p:ph type="body" sz="quarter" idx="16"/>
          </p:nvPr>
        </p:nvSpPr>
        <p:spPr>
          <a:xfrm>
            <a:off x="1079500" y="3422469"/>
            <a:ext cx="15680146" cy="5821414"/>
          </a:xfrm>
        </p:spPr>
        <p:txBody>
          <a:bodyPr/>
          <a:lstStyle/>
          <a:p>
            <a:r>
              <a:rPr lang="cs-CZ" dirty="0"/>
              <a:t>Konečný automat</a:t>
            </a:r>
          </a:p>
          <a:p>
            <a:pPr algn="just"/>
            <a:endParaRPr lang="cs-CZ" dirty="0"/>
          </a:p>
        </p:txBody>
      </p:sp>
      <p:pic>
        <p:nvPicPr>
          <p:cNvPr id="7" name="Obrázek 6">
            <a:extLst>
              <a:ext uri="{FF2B5EF4-FFF2-40B4-BE49-F238E27FC236}">
                <a16:creationId xmlns:a16="http://schemas.microsoft.com/office/drawing/2014/main" id="{42DB6807-59DE-333D-D332-41088B5BB50F}"/>
              </a:ext>
            </a:extLst>
          </p:cNvPr>
          <p:cNvPicPr>
            <a:picLocks noChangeAspect="1"/>
          </p:cNvPicPr>
          <p:nvPr/>
        </p:nvPicPr>
        <p:blipFill>
          <a:blip r:embed="rId3"/>
          <a:stretch>
            <a:fillRect/>
          </a:stretch>
        </p:blipFill>
        <p:spPr>
          <a:xfrm>
            <a:off x="4016373" y="4632168"/>
            <a:ext cx="9540139" cy="4289960"/>
          </a:xfrm>
          <a:prstGeom prst="rect">
            <a:avLst/>
          </a:prstGeom>
        </p:spPr>
      </p:pic>
    </p:spTree>
    <p:extLst>
      <p:ext uri="{BB962C8B-B14F-4D97-AF65-F5344CB8AC3E}">
        <p14:creationId xmlns:p14="http://schemas.microsoft.com/office/powerpoint/2010/main" val="4146560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B3D80-0031-E07A-45DC-D256D489D3A3}"/>
            </a:ext>
          </a:extLst>
        </p:cNvPr>
        <p:cNvGrpSpPr/>
        <p:nvPr/>
      </p:nvGrpSpPr>
      <p:grpSpPr>
        <a:xfrm>
          <a:off x="0" y="0"/>
          <a:ext cx="0" cy="0"/>
          <a:chOff x="0" y="0"/>
          <a:chExt cx="0" cy="0"/>
        </a:xfrm>
      </p:grpSpPr>
      <p:sp>
        <p:nvSpPr>
          <p:cNvPr id="2" name="Zástupný text 1">
            <a:extLst>
              <a:ext uri="{FF2B5EF4-FFF2-40B4-BE49-F238E27FC236}">
                <a16:creationId xmlns:a16="http://schemas.microsoft.com/office/drawing/2014/main" id="{5DA67D5E-BCCE-A1BA-1866-B95E6B546F6C}"/>
              </a:ext>
            </a:extLst>
          </p:cNvPr>
          <p:cNvSpPr>
            <a:spLocks noGrp="1"/>
          </p:cNvSpPr>
          <p:nvPr>
            <p:ph type="body" sz="quarter" idx="10"/>
          </p:nvPr>
        </p:nvSpPr>
        <p:spPr/>
        <p:txBody>
          <a:bodyPr>
            <a:normAutofit/>
          </a:bodyPr>
          <a:lstStyle/>
          <a:p>
            <a:r>
              <a:rPr lang="cs-CZ" dirty="0" err="1"/>
              <a:t>NodeMCU</a:t>
            </a:r>
            <a:endParaRPr lang="cs-CZ" dirty="0"/>
          </a:p>
        </p:txBody>
      </p:sp>
      <p:sp>
        <p:nvSpPr>
          <p:cNvPr id="3" name="Zástupný text 2">
            <a:extLst>
              <a:ext uri="{FF2B5EF4-FFF2-40B4-BE49-F238E27FC236}">
                <a16:creationId xmlns:a16="http://schemas.microsoft.com/office/drawing/2014/main" id="{E5A3F801-6C7D-DFDF-636C-29DC4DE1B9CE}"/>
              </a:ext>
            </a:extLst>
          </p:cNvPr>
          <p:cNvSpPr>
            <a:spLocks noGrp="1"/>
          </p:cNvSpPr>
          <p:nvPr>
            <p:ph type="body" sz="quarter" idx="12"/>
          </p:nvPr>
        </p:nvSpPr>
        <p:spPr/>
        <p:txBody>
          <a:bodyPr/>
          <a:lstStyle/>
          <a:p>
            <a:r>
              <a:rPr lang="pl-PL" sz="4400" b="1" dirty="0"/>
              <a:t>Návrh a realizace kontrolního systému na WiFi síti</a:t>
            </a:r>
          </a:p>
        </p:txBody>
      </p:sp>
      <p:pic>
        <p:nvPicPr>
          <p:cNvPr id="8" name="Obrázek 7">
            <a:extLst>
              <a:ext uri="{FF2B5EF4-FFF2-40B4-BE49-F238E27FC236}">
                <a16:creationId xmlns:a16="http://schemas.microsoft.com/office/drawing/2014/main" id="{FC02A376-636D-15C7-63C3-3E887653EE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74752" y="4087997"/>
            <a:ext cx="6444208" cy="4025232"/>
          </a:xfrm>
          <a:prstGeom prst="rect">
            <a:avLst/>
          </a:prstGeom>
          <a:noFill/>
          <a:ln>
            <a:noFill/>
          </a:ln>
        </p:spPr>
      </p:pic>
      <p:graphicFrame>
        <p:nvGraphicFramePr>
          <p:cNvPr id="9" name="Tabulka 8">
            <a:extLst>
              <a:ext uri="{FF2B5EF4-FFF2-40B4-BE49-F238E27FC236}">
                <a16:creationId xmlns:a16="http://schemas.microsoft.com/office/drawing/2014/main" id="{A7AF56F5-AA17-53CA-54A7-A1478745C43C}"/>
              </a:ext>
            </a:extLst>
          </p:cNvPr>
          <p:cNvGraphicFramePr>
            <a:graphicFrameLocks noGrp="1"/>
          </p:cNvGraphicFramePr>
          <p:nvPr>
            <p:extLst>
              <p:ext uri="{D42A27DB-BD31-4B8C-83A1-F6EECF244321}">
                <p14:modId xmlns:p14="http://schemas.microsoft.com/office/powerpoint/2010/main" val="1343008664"/>
              </p:ext>
            </p:extLst>
          </p:nvPr>
        </p:nvGraphicFramePr>
        <p:xfrm>
          <a:off x="1614907" y="4087997"/>
          <a:ext cx="5221828" cy="3520440"/>
        </p:xfrm>
        <a:graphic>
          <a:graphicData uri="http://schemas.openxmlformats.org/drawingml/2006/table">
            <a:tbl>
              <a:tblPr firstRow="1" bandRow="1">
                <a:tableStyleId>{5940675A-B579-460E-94D1-54222C63F5DA}</a:tableStyleId>
              </a:tblPr>
              <a:tblGrid>
                <a:gridCol w="2530140">
                  <a:extLst>
                    <a:ext uri="{9D8B030D-6E8A-4147-A177-3AD203B41FA5}">
                      <a16:colId xmlns:a16="http://schemas.microsoft.com/office/drawing/2014/main" val="361201275"/>
                    </a:ext>
                  </a:extLst>
                </a:gridCol>
                <a:gridCol w="269168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
        <p:nvSpPr>
          <p:cNvPr id="10" name="TextovéPole 9">
            <a:extLst>
              <a:ext uri="{FF2B5EF4-FFF2-40B4-BE49-F238E27FC236}">
                <a16:creationId xmlns:a16="http://schemas.microsoft.com/office/drawing/2014/main" id="{BF1FEA06-A550-E272-40EC-CE771E09410D}"/>
              </a:ext>
            </a:extLst>
          </p:cNvPr>
          <p:cNvSpPr txBox="1"/>
          <p:nvPr/>
        </p:nvSpPr>
        <p:spPr>
          <a:xfrm>
            <a:off x="16728141" y="8265459"/>
            <a:ext cx="570990" cy="507831"/>
          </a:xfrm>
          <a:prstGeom prst="rect">
            <a:avLst/>
          </a:prstGeom>
          <a:noFill/>
        </p:spPr>
        <p:txBody>
          <a:bodyPr wrap="none" rtlCol="0">
            <a:spAutoFit/>
          </a:bodyPr>
          <a:lstStyle/>
          <a:p>
            <a:r>
              <a:rPr lang="cs-CZ" dirty="0"/>
              <a:t>[4]</a:t>
            </a:r>
          </a:p>
        </p:txBody>
      </p:sp>
    </p:spTree>
    <p:extLst>
      <p:ext uri="{BB962C8B-B14F-4D97-AF65-F5344CB8AC3E}">
        <p14:creationId xmlns:p14="http://schemas.microsoft.com/office/powerpoint/2010/main" val="2867002821"/>
      </p:ext>
    </p:extLst>
  </p:cSld>
  <p:clrMapOvr>
    <a:masterClrMapping/>
  </p:clrMapOvr>
</p:sld>
</file>

<file path=ppt/theme/theme1.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ZU_TF_prezentace_sablona  -  Jen pro čtení" id="{622EBC3D-D1DD-4DC5-9434-F500FB9723FB}" vid="{E25A6F08-0146-4EBB-81EC-09A0106238DF}"/>
    </a:ext>
  </a:extLst>
</a:theme>
</file>

<file path=ppt/theme/theme2.xml><?xml version="1.0" encoding="utf-8"?>
<a:theme xmlns:a="http://schemas.openxmlformats.org/drawingml/2006/main" name="Motiv Office">
  <a:themeElements>
    <a:clrScheme name="Kancelář">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celář">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bdbf0fd-f281-4dc0-a62e-de3a0c0e2d61">
      <Terms xmlns="http://schemas.microsoft.com/office/infopath/2007/PartnerControls"/>
    </lcf76f155ced4ddcb4097134ff3c332f>
    <TaxCatchAll xmlns="24f1a15d-fb4f-4d23-8500-b42cd3aa9665" xsi:nil="true"/>
    <OdkazKeStazeni xmlns="8bdbf0fd-f281-4dc0-a62e-de3a0c0e2d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CAB84634EA8074BA96FEF2B407EBD27" ma:contentTypeVersion="11" ma:contentTypeDescription="Vytvoří nový dokument" ma:contentTypeScope="" ma:versionID="02eb0f0882b981d70efe520bd1a43e1d">
  <xsd:schema xmlns:xsd="http://www.w3.org/2001/XMLSchema" xmlns:xs="http://www.w3.org/2001/XMLSchema" xmlns:p="http://schemas.microsoft.com/office/2006/metadata/properties" xmlns:ns2="8bdbf0fd-f281-4dc0-a62e-de3a0c0e2d61" xmlns:ns3="24f1a15d-fb4f-4d23-8500-b42cd3aa9665" targetNamespace="http://schemas.microsoft.com/office/2006/metadata/properties" ma:root="true" ma:fieldsID="f1378639c47a55150edee2506240f81f" ns2:_="" ns3:_="">
    <xsd:import namespace="8bdbf0fd-f281-4dc0-a62e-de3a0c0e2d61"/>
    <xsd:import namespace="24f1a15d-fb4f-4d23-8500-b42cd3aa966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OdkazKeStazeni"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dbf0fd-f281-4dc0-a62e-de3a0c0e2d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Značky obrázků" ma:readOnly="false" ma:fieldId="{5cf76f15-5ced-4ddc-b409-7134ff3c332f}" ma:taxonomyMulti="true" ma:sspId="6104055d-a7a1-4227-823d-893947fae55f"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OdkazKeStazeni" ma:index="17" nillable="true" ma:displayName="Název šablony" ma:format="Dropdown" ma:internalName="OdkazKeStazeni">
      <xsd:simpleType>
        <xsd:restriction base="dms:Text">
          <xsd:maxLength value="255"/>
        </xsd:restrictio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4f1a15d-fb4f-4d23-8500-b42cd3aa966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44f72c9-ff5d-46ea-9fe3-6e733140eb68}" ma:internalName="TaxCatchAll" ma:showField="CatchAllData" ma:web="24f1a15d-fb4f-4d23-8500-b42cd3aa96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20661E-258E-4D50-BE15-B53307C64932}">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http://schemas.microsoft.com/office/infopath/2007/PartnerControls"/>
    <ds:schemaRef ds:uri="24f1a15d-fb4f-4d23-8500-b42cd3aa9665"/>
    <ds:schemaRef ds:uri="8bdbf0fd-f281-4dc0-a62e-de3a0c0e2d61"/>
    <ds:schemaRef ds:uri="http://www.w3.org/XML/1998/namespace"/>
    <ds:schemaRef ds:uri="http://purl.org/dc/terms/"/>
    <ds:schemaRef ds:uri="http://purl.org/dc/elements/1.1/"/>
  </ds:schemaRefs>
</ds:datastoreItem>
</file>

<file path=customXml/itemProps2.xml><?xml version="1.0" encoding="utf-8"?>
<ds:datastoreItem xmlns:ds="http://schemas.openxmlformats.org/officeDocument/2006/customXml" ds:itemID="{CDFD184F-B441-411D-959A-CF127E865E44}">
  <ds:schemaRefs>
    <ds:schemaRef ds:uri="http://schemas.microsoft.com/sharepoint/v3/contenttype/forms"/>
  </ds:schemaRefs>
</ds:datastoreItem>
</file>

<file path=customXml/itemProps3.xml><?xml version="1.0" encoding="utf-8"?>
<ds:datastoreItem xmlns:ds="http://schemas.openxmlformats.org/officeDocument/2006/customXml" ds:itemID="{7F537BC2-05CB-4D23-B619-1BCFBA497B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dbf0fd-f281-4dc0-a62e-de3a0c0e2d61"/>
    <ds:schemaRef ds:uri="24f1a15d-fb4f-4d23-8500-b42cd3aa96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CZU_TF_prezentace_sablona</Template>
  <TotalTime>1296</TotalTime>
  <Words>1496</Words>
  <Application>Microsoft Office PowerPoint</Application>
  <PresentationFormat>Vlastní</PresentationFormat>
  <Paragraphs>153</Paragraphs>
  <Slides>15</Slides>
  <Notes>8</Notes>
  <HiddenSlides>0</HiddenSlides>
  <MMClips>0</MMClips>
  <ScaleCrop>false</ScaleCrop>
  <HeadingPairs>
    <vt:vector size="6" baseType="variant">
      <vt:variant>
        <vt:lpstr>Použitá písma</vt:lpstr>
      </vt:variant>
      <vt:variant>
        <vt:i4>7</vt:i4>
      </vt:variant>
      <vt:variant>
        <vt:lpstr>Motiv</vt:lpstr>
      </vt:variant>
      <vt:variant>
        <vt:i4>1</vt:i4>
      </vt:variant>
      <vt:variant>
        <vt:lpstr>Nadpisy snímků</vt:lpstr>
      </vt:variant>
      <vt:variant>
        <vt:i4>15</vt:i4>
      </vt:variant>
    </vt:vector>
  </HeadingPairs>
  <TitlesOfParts>
    <vt:vector size="23" baseType="lpstr">
      <vt:lpstr>Aptos</vt:lpstr>
      <vt:lpstr>Arial</vt:lpstr>
      <vt:lpstr>Calibri</vt:lpstr>
      <vt:lpstr>IBMPlexMono</vt:lpstr>
      <vt:lpstr>Roboto</vt:lpstr>
      <vt:lpstr>Roboto Black</vt:lpstr>
      <vt:lpstr>Wingdings</vt:lpstr>
      <vt:lpstr>Motiv Office</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Prezentace aplikace PowerPoint</dc:title>
  <dc:creator>Votruba Zdeněk</dc:creator>
  <cp:lastModifiedBy>Martin Novák</cp:lastModifiedBy>
  <cp:revision>25</cp:revision>
  <cp:lastPrinted>2019-11-11T10:53:52Z</cp:lastPrinted>
  <dcterms:created xsi:type="dcterms:W3CDTF">2023-05-02T12:27:56Z</dcterms:created>
  <dcterms:modified xsi:type="dcterms:W3CDTF">2025-05-13T13:34:10Z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0x0101004CAB84634EA8074BA96FEF2B407EBD27</vt:lpwstr>
  </property>
  <property fmtid="{D5CDD505-2E9C-101B-9397-08002B2CF9AE}" pid="3" name="MediaServiceImageTags">
    <vt:lpwstr/>
  </property>
</Properties>
</file>