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7" r:id="rId5"/>
    <p:sldId id="258" r:id="rId6"/>
    <p:sldId id="259" r:id="rId7"/>
    <p:sldId id="260" r:id="rId8"/>
    <p:sldId id="261" r:id="rId9"/>
    <p:sldId id="262" r:id="rId10"/>
    <p:sldId id="269" r:id="rId11"/>
    <p:sldId id="268" r:id="rId12"/>
    <p:sldId id="271" r:id="rId13"/>
    <p:sldId id="272" r:id="rId14"/>
    <p:sldId id="270" r:id="rId15"/>
    <p:sldId id="263" r:id="rId16"/>
    <p:sldId id="264" r:id="rId17"/>
    <p:sldId id="265" r:id="rId18"/>
    <p:sldId id="266" r:id="rId19"/>
    <p:sldId id="267" r:id="rId20"/>
    <p:sldId id="273" r:id="rId21"/>
  </p:sldIdLst>
  <p:sldSz cx="18288000" cy="10287000"/>
  <p:notesSz cx="6797675" cy="9926638"/>
  <p:defaultTextStyle>
    <a:defPPr>
      <a:defRPr lang="cs-CZ"/>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3C91"/>
    <a:srgbClr val="1E195A"/>
    <a:srgbClr val="73BE46"/>
    <a:srgbClr val="74B230"/>
    <a:srgbClr val="28642D"/>
    <a:srgbClr val="003719"/>
    <a:srgbClr val="647B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447" autoAdjust="0"/>
  </p:normalViewPr>
  <p:slideViewPr>
    <p:cSldViewPr snapToGrid="0">
      <p:cViewPr varScale="1">
        <p:scale>
          <a:sx n="72" d="100"/>
          <a:sy n="72" d="100"/>
        </p:scale>
        <p:origin x="1032"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8" d="100"/>
          <a:sy n="108" d="100"/>
        </p:scale>
        <p:origin x="5250"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4C212994-D54A-43A3-B9C3-E1A7746EA4A9}"/>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23A320EE-02CC-47D9-8EBF-35F6DA5E8436}"/>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3B1C12D-995C-4CE2-B7E9-F2AF6EAEF7B3}" type="datetimeFigureOut">
              <a:rPr lang="cs-CZ" smtClean="0"/>
              <a:t>12.05.2025</a:t>
            </a:fld>
            <a:endParaRPr lang="cs-CZ"/>
          </a:p>
        </p:txBody>
      </p:sp>
      <p:sp>
        <p:nvSpPr>
          <p:cNvPr id="4" name="Zástupný symbol pro zápatí 3">
            <a:extLst>
              <a:ext uri="{FF2B5EF4-FFF2-40B4-BE49-F238E27FC236}">
                <a16:creationId xmlns:a16="http://schemas.microsoft.com/office/drawing/2014/main" id="{3AC91342-6732-45B6-A79D-518D447078F7}"/>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559E57E9-23DA-47DB-ADD0-7EE11B29178D}"/>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30AE2A15-5B58-4B91-8D19-B67B50939D38}" type="slidenum">
              <a:rPr lang="cs-CZ" smtClean="0"/>
              <a:t>‹#›</a:t>
            </a:fld>
            <a:endParaRPr lang="cs-CZ"/>
          </a:p>
        </p:txBody>
      </p:sp>
    </p:spTree>
    <p:extLst>
      <p:ext uri="{BB962C8B-B14F-4D97-AF65-F5344CB8AC3E}">
        <p14:creationId xmlns:p14="http://schemas.microsoft.com/office/powerpoint/2010/main" val="201236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0103AD6-614C-4B13-AA75-3193C707D39E}" type="datetimeFigureOut">
              <a:rPr lang="cs-CZ" smtClean="0"/>
              <a:t>12.05.2025</a:t>
            </a:fld>
            <a:endParaRPr lang="cs-CZ"/>
          </a:p>
        </p:txBody>
      </p:sp>
      <p:sp>
        <p:nvSpPr>
          <p:cNvPr id="4" name="Zástupný symbol pro obrázek snímku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1A2A8A12-C138-49DA-8AA6-D12B63798F3E}" type="slidenum">
              <a:rPr lang="cs-CZ" smtClean="0"/>
              <a:t>‹#›</a:t>
            </a:fld>
            <a:endParaRPr lang="cs-CZ"/>
          </a:p>
        </p:txBody>
      </p:sp>
    </p:spTree>
    <p:extLst>
      <p:ext uri="{BB962C8B-B14F-4D97-AF65-F5344CB8AC3E}">
        <p14:creationId xmlns:p14="http://schemas.microsoft.com/office/powerpoint/2010/main" val="554062209"/>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	V dnešní době stále roste zájem o chytrá zařízení, která je možné připojit k internetu a automatizovat tak některé procesy, nebo je monitorovat a ovládat na dálku.</a:t>
            </a:r>
          </a:p>
          <a:p>
            <a:r>
              <a:rPr lang="cs-CZ" dirty="0"/>
              <a:t>Mnoho těchto zařízení se nachází v ekosystémech, které nejsou vzájemně kompatibilní, ale mají veřejně dostupné API (např. Samsung </a:t>
            </a:r>
            <a:r>
              <a:rPr lang="cs-CZ" dirty="0" err="1"/>
              <a:t>SmartThings</a:t>
            </a:r>
            <a:r>
              <a:rPr lang="cs-CZ" dirty="0"/>
              <a:t>)</a:t>
            </a:r>
            <a:endParaRPr lang="cs-CZ" altLang="cs-CZ" dirty="0"/>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2</a:t>
            </a:fld>
            <a:endParaRPr lang="cs-CZ"/>
          </a:p>
        </p:txBody>
      </p:sp>
    </p:spTree>
    <p:extLst>
      <p:ext uri="{BB962C8B-B14F-4D97-AF65-F5344CB8AC3E}">
        <p14:creationId xmlns:p14="http://schemas.microsoft.com/office/powerpoint/2010/main" val="1472806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Tato práce měla dva hlavní cíle.</a:t>
            </a:r>
          </a:p>
          <a:p>
            <a:r>
              <a:rPr lang="cs-CZ" altLang="cs-CZ" dirty="0"/>
              <a:t>	Prvním bylo vytvořit systém, který bude vykonávat logiku zadanou uživatelem. Při jeho návrhu byl kladen důraz především na modulárnost, aby bylo možné snadno přidávat vlastní moduly pro komunikaci s jinými uzly, než těmi využívají ESP implementaci z této práce. Dalším požadavkem bylo systém mohli využívat i uživatelé, kteří nejsou programátoři.</a:t>
            </a:r>
          </a:p>
          <a:p>
            <a:r>
              <a:rPr lang="cs-CZ" altLang="cs-CZ" dirty="0"/>
              <a:t>	Druhým cílem bylo vytvořit knihovnu, která umožní snadné vytvoření nového uzlu. Programátor tak musí řešit pouze kód specifický pro konkrétní uzel. Při návrhu bylo myšleno na přenositelnost i na ostatní platformy. Dále byl formát dat volen tak, aby bylo možné uzly využít i jiném řešení. Pro demonstraci byli vytvořeny dvě vzorové implementace.</a:t>
            </a:r>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4</a:t>
            </a:fld>
            <a:endParaRPr lang="cs-CZ"/>
          </a:p>
        </p:txBody>
      </p:sp>
    </p:spTree>
    <p:extLst>
      <p:ext uri="{BB962C8B-B14F-4D97-AF65-F5344CB8AC3E}">
        <p14:creationId xmlns:p14="http://schemas.microsoft.com/office/powerpoint/2010/main" val="6895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Při návrhu je počítáno s tím, že jeden uzel může být součástí více systémů. Například optická závora na hranici dvou procesů. Z tohoto důvodu je iniciátorem komunikace hlavní uzel.</a:t>
            </a:r>
          </a:p>
          <a:p>
            <a:r>
              <a:rPr lang="cs-CZ" altLang="cs-CZ" dirty="0"/>
              <a:t>Pro komunikaci s uzly vytvořenými v této práci je použita kombinace HTTP a JSON.</a:t>
            </a:r>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6</a:t>
            </a:fld>
            <a:endParaRPr lang="cs-CZ"/>
          </a:p>
        </p:txBody>
      </p:sp>
    </p:spTree>
    <p:extLst>
      <p:ext uri="{BB962C8B-B14F-4D97-AF65-F5344CB8AC3E}">
        <p14:creationId xmlns:p14="http://schemas.microsoft.com/office/powerpoint/2010/main" val="259432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A0E82-3314-B884-4D96-E6CFC3FC2305}"/>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85807152-0654-72BB-1362-E8611779DC7A}"/>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0C4DA0B0-9DF1-63ED-6A59-048A88777E7B}"/>
              </a:ext>
            </a:extLst>
          </p:cNvPr>
          <p:cNvSpPr>
            <a:spLocks noGrp="1"/>
          </p:cNvSpPr>
          <p:nvPr>
            <p:ph type="body" idx="1"/>
          </p:nvPr>
        </p:nvSpPr>
        <p:spPr/>
        <p:txBody>
          <a:bodyPr/>
          <a:lstStyle/>
          <a:p>
            <a:r>
              <a:rPr lang="cs-CZ" altLang="cs-CZ" dirty="0"/>
              <a:t>Jelikož uzly mohou mít rozdílný počet </a:t>
            </a:r>
            <a:r>
              <a:rPr lang="cs-CZ" altLang="cs-CZ" dirty="0" err="1"/>
              <a:t>endpointů</a:t>
            </a:r>
            <a:r>
              <a:rPr lang="cs-CZ" altLang="cs-CZ" dirty="0"/>
              <a:t>, v závislosti na připojených sensorech a akčních členech, je při přidávání nového uzlu do systému zjistit seznam </a:t>
            </a:r>
            <a:r>
              <a:rPr lang="cs-CZ" altLang="cs-CZ" dirty="0" err="1"/>
              <a:t>endpointů</a:t>
            </a:r>
            <a:r>
              <a:rPr lang="cs-CZ" altLang="cs-CZ" dirty="0"/>
              <a:t> včetně hodnot a argumentů. K tomu slouží </a:t>
            </a:r>
            <a:r>
              <a:rPr lang="cs-CZ" altLang="cs-CZ" dirty="0" err="1"/>
              <a:t>getInfo</a:t>
            </a:r>
            <a:r>
              <a:rPr lang="cs-CZ" altLang="cs-CZ" dirty="0"/>
              <a:t>.</a:t>
            </a:r>
          </a:p>
        </p:txBody>
      </p:sp>
      <p:sp>
        <p:nvSpPr>
          <p:cNvPr id="4" name="Zástupný symbol pro číslo snímku 3">
            <a:extLst>
              <a:ext uri="{FF2B5EF4-FFF2-40B4-BE49-F238E27FC236}">
                <a16:creationId xmlns:a16="http://schemas.microsoft.com/office/drawing/2014/main" id="{22E316CA-43D6-92DC-7064-01F4B1B42C80}"/>
              </a:ext>
            </a:extLst>
          </p:cNvPr>
          <p:cNvSpPr>
            <a:spLocks noGrp="1"/>
          </p:cNvSpPr>
          <p:nvPr>
            <p:ph type="sldNum" sz="quarter" idx="5"/>
          </p:nvPr>
        </p:nvSpPr>
        <p:spPr/>
        <p:txBody>
          <a:bodyPr/>
          <a:lstStyle/>
          <a:p>
            <a:fld id="{1A2A8A12-C138-49DA-8AA6-D12B63798F3E}" type="slidenum">
              <a:rPr lang="cs-CZ" smtClean="0"/>
              <a:t>7</a:t>
            </a:fld>
            <a:endParaRPr lang="cs-CZ"/>
          </a:p>
        </p:txBody>
      </p:sp>
    </p:spTree>
    <p:extLst>
      <p:ext uri="{BB962C8B-B14F-4D97-AF65-F5344CB8AC3E}">
        <p14:creationId xmlns:p14="http://schemas.microsoft.com/office/powerpoint/2010/main" val="3009614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Při tvorbě hlavního uzlu byl použit vrstvený model. Kdy je aplikace rozdělena na uživatelské rozhraní, logickou a komunikační vrstvu. </a:t>
            </a:r>
          </a:p>
          <a:p>
            <a:r>
              <a:rPr lang="cs-CZ" altLang="cs-CZ" dirty="0"/>
              <a:t>Na tomto obrázku levý sloupec s sytými bloky je realizován a popsán v této práci. Světlejší bloky jsou možná rozšíření, se kterými je počítáno. </a:t>
            </a:r>
          </a:p>
          <a:p>
            <a:r>
              <a:rPr lang="cs-CZ" altLang="cs-CZ" dirty="0"/>
              <a:t>Fialové bloky jsou části hlavního uzlu programované v C# a v dolní řádce jsou jednotlivé platformy pro uzly, kde je tedy ESP8266 s Wi-Fi a HTTP, STM32 připojené pomocí virtuální sériové linky a Samsung </a:t>
            </a:r>
            <a:r>
              <a:rPr lang="cs-CZ" altLang="cs-CZ" dirty="0" err="1"/>
              <a:t>SmartThings</a:t>
            </a:r>
            <a:r>
              <a:rPr lang="cs-CZ" altLang="cs-CZ" dirty="0"/>
              <a:t>, které má veřejně dostupné API.</a:t>
            </a:r>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8</a:t>
            </a:fld>
            <a:endParaRPr lang="cs-CZ"/>
          </a:p>
        </p:txBody>
      </p:sp>
    </p:spTree>
    <p:extLst>
      <p:ext uri="{BB962C8B-B14F-4D97-AF65-F5344CB8AC3E}">
        <p14:creationId xmlns:p14="http://schemas.microsoft.com/office/powerpoint/2010/main" val="213538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A31FF-F239-08D2-7142-7B0610D9FCF2}"/>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2E5CACDD-8EEC-D98F-456D-7EB0D784A5BF}"/>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74328B77-CA33-33D7-4829-51EAF6AB165F}"/>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cs-CZ" altLang="cs-CZ" dirty="0"/>
              <a:t>Logika je zadávána v textové podobě, aby byl proces stejný bez ohledu na to, zda je na vyšší vrstvě grafické uživatelské rozhraní nebo webové API. Tím je minimalizováno riziko, že by implementace vytvářela neočekávané stavy, protože pokud programátor, který vytváří vyšší vrstvu, neobejde třídu na zpracování vstupu, budou neočekávané operace zachyceny. Pro převod textového řetězce do podoby, kterou je možné zpracovat systémem je využit konečný automat.</a:t>
            </a:r>
          </a:p>
          <a:p>
            <a:endParaRPr lang="cs-CZ" dirty="0"/>
          </a:p>
        </p:txBody>
      </p:sp>
      <p:sp>
        <p:nvSpPr>
          <p:cNvPr id="4" name="Zástupný symbol pro číslo snímku 3">
            <a:extLst>
              <a:ext uri="{FF2B5EF4-FFF2-40B4-BE49-F238E27FC236}">
                <a16:creationId xmlns:a16="http://schemas.microsoft.com/office/drawing/2014/main" id="{A5F950D2-A7CE-2A34-B831-5322CCCDA22C}"/>
              </a:ext>
            </a:extLst>
          </p:cNvPr>
          <p:cNvSpPr>
            <a:spLocks noGrp="1"/>
          </p:cNvSpPr>
          <p:nvPr>
            <p:ph type="sldNum" sz="quarter" idx="5"/>
          </p:nvPr>
        </p:nvSpPr>
        <p:spPr/>
        <p:txBody>
          <a:bodyPr/>
          <a:lstStyle/>
          <a:p>
            <a:fld id="{1A2A8A12-C138-49DA-8AA6-D12B63798F3E}" type="slidenum">
              <a:rPr lang="cs-CZ" smtClean="0"/>
              <a:t>9</a:t>
            </a:fld>
            <a:endParaRPr lang="cs-CZ"/>
          </a:p>
        </p:txBody>
      </p:sp>
    </p:spTree>
    <p:extLst>
      <p:ext uri="{BB962C8B-B14F-4D97-AF65-F5344CB8AC3E}">
        <p14:creationId xmlns:p14="http://schemas.microsoft.com/office/powerpoint/2010/main" val="2391330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295A2-B093-AB0C-7366-528FD5A8ADC5}"/>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A50E12D7-A44C-9E56-F0F6-85E7B6FB1A62}"/>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48A80C8A-4E0C-5158-5AD3-5D68A9D70EE8}"/>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cs-CZ" altLang="cs-CZ" dirty="0"/>
              <a:t>pro realizaci uzlů byli využity vývojové desky </a:t>
            </a:r>
            <a:r>
              <a:rPr lang="cs-CZ" altLang="cs-CZ" dirty="0" err="1"/>
              <a:t>NodeMCU</a:t>
            </a:r>
            <a:r>
              <a:rPr lang="cs-CZ" altLang="cs-CZ" dirty="0"/>
              <a:t> pro ESP8266. Ten pracuje na frekvenci 80MHz a má k dispozici 11 digitálních I/O, jeden ADC, I2C a SPI a Wi-Fi.</a:t>
            </a:r>
          </a:p>
          <a:p>
            <a:endParaRPr lang="cs-CZ" dirty="0"/>
          </a:p>
        </p:txBody>
      </p:sp>
      <p:sp>
        <p:nvSpPr>
          <p:cNvPr id="4" name="Zástupný symbol pro číslo snímku 3">
            <a:extLst>
              <a:ext uri="{FF2B5EF4-FFF2-40B4-BE49-F238E27FC236}">
                <a16:creationId xmlns:a16="http://schemas.microsoft.com/office/drawing/2014/main" id="{76D122ED-97D6-9F33-3441-B10F9297C91C}"/>
              </a:ext>
            </a:extLst>
          </p:cNvPr>
          <p:cNvSpPr>
            <a:spLocks noGrp="1"/>
          </p:cNvSpPr>
          <p:nvPr>
            <p:ph type="sldNum" sz="quarter" idx="5"/>
          </p:nvPr>
        </p:nvSpPr>
        <p:spPr/>
        <p:txBody>
          <a:bodyPr/>
          <a:lstStyle/>
          <a:p>
            <a:fld id="{1A2A8A12-C138-49DA-8AA6-D12B63798F3E}" type="slidenum">
              <a:rPr lang="cs-CZ" smtClean="0"/>
              <a:t>10</a:t>
            </a:fld>
            <a:endParaRPr lang="cs-CZ"/>
          </a:p>
        </p:txBody>
      </p:sp>
    </p:spTree>
    <p:extLst>
      <p:ext uri="{BB962C8B-B14F-4D97-AF65-F5344CB8AC3E}">
        <p14:creationId xmlns:p14="http://schemas.microsoft.com/office/powerpoint/2010/main" val="3824022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1">
    <p:spTree>
      <p:nvGrpSpPr>
        <p:cNvPr id="1" name=""/>
        <p:cNvGrpSpPr/>
        <p:nvPr/>
      </p:nvGrpSpPr>
      <p:grpSpPr>
        <a:xfrm>
          <a:off x="0" y="0"/>
          <a:ext cx="0" cy="0"/>
          <a:chOff x="0" y="0"/>
          <a:chExt cx="0" cy="0"/>
        </a:xfrm>
      </p:grpSpPr>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3" name="Obrázek 2">
            <a:extLst>
              <a:ext uri="{FF2B5EF4-FFF2-40B4-BE49-F238E27FC236}">
                <a16:creationId xmlns:a16="http://schemas.microsoft.com/office/drawing/2014/main" id="{0757FCF0-EF08-4253-A399-5F15C16875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0" name="Zástupný symbol pro text 3">
            <a:extLst>
              <a:ext uri="{FF2B5EF4-FFF2-40B4-BE49-F238E27FC236}">
                <a16:creationId xmlns:a16="http://schemas.microsoft.com/office/drawing/2014/main" id="{66366611-CEE3-40E1-AFDA-D443739CA50E}"/>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2" name="Date Placeholder 3">
            <a:extLst>
              <a:ext uri="{FF2B5EF4-FFF2-40B4-BE49-F238E27FC236}">
                <a16:creationId xmlns:a16="http://schemas.microsoft.com/office/drawing/2014/main" id="{E3349291-5751-4E1C-86D7-55BAF6C5B3AB}"/>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4" name="TextovéPole 13">
            <a:extLst>
              <a:ext uri="{FF2B5EF4-FFF2-40B4-BE49-F238E27FC236}">
                <a16:creationId xmlns:a16="http://schemas.microsoft.com/office/drawing/2014/main" id="{92EB1B58-2A22-4D69-8200-0207D441BFD7}"/>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7" name="TextovéPole 16">
            <a:extLst>
              <a:ext uri="{FF2B5EF4-FFF2-40B4-BE49-F238E27FC236}">
                <a16:creationId xmlns:a16="http://schemas.microsoft.com/office/drawing/2014/main" id="{B2128260-1551-432C-87B2-BEEDEF289A4E}"/>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18" name="Zástupný symbol pro text 4">
            <a:extLst>
              <a:ext uri="{FF2B5EF4-FFF2-40B4-BE49-F238E27FC236}">
                <a16:creationId xmlns:a16="http://schemas.microsoft.com/office/drawing/2014/main" id="{6F41D966-FFD7-450C-89D5-2A3FE148DDF5}"/>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
        <p:nvSpPr>
          <p:cNvPr id="4" name="Zástupný symbol obrázku 3">
            <a:extLst>
              <a:ext uri="{FF2B5EF4-FFF2-40B4-BE49-F238E27FC236}">
                <a16:creationId xmlns:a16="http://schemas.microsoft.com/office/drawing/2014/main" id="{8111971A-F2ED-4F89-BCE8-EAB8C33D7101}"/>
              </a:ext>
            </a:extLst>
          </p:cNvPr>
          <p:cNvSpPr>
            <a:spLocks noGrp="1"/>
          </p:cNvSpPr>
          <p:nvPr>
            <p:ph type="pic" sz="quarter" idx="10"/>
          </p:nvPr>
        </p:nvSpPr>
        <p:spPr>
          <a:xfrm>
            <a:off x="0" y="0"/>
            <a:ext cx="18288000" cy="8001000"/>
          </a:xfrm>
          <a:prstGeom prst="rect">
            <a:avLst/>
          </a:prstGeom>
        </p:spPr>
        <p:txBody>
          <a:bodyPr lIns="180000" tIns="180000" rIns="180000" bIns="180000"/>
          <a:lstStyle/>
          <a:p>
            <a:r>
              <a:rPr lang="cs-CZ"/>
              <a:t>Kliknutím na ikonu přidáte obrázek.</a:t>
            </a:r>
            <a:endParaRPr lang="cs-CZ" dirty="0"/>
          </a:p>
        </p:txBody>
      </p:sp>
    </p:spTree>
    <p:extLst>
      <p:ext uri="{BB962C8B-B14F-4D97-AF65-F5344CB8AC3E}">
        <p14:creationId xmlns:p14="http://schemas.microsoft.com/office/powerpoint/2010/main" val="3618171830"/>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vý slide 2">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4" name="Zástupný text 2">
            <a:extLst>
              <a:ext uri="{FF2B5EF4-FFF2-40B4-BE49-F238E27FC236}">
                <a16:creationId xmlns:a16="http://schemas.microsoft.com/office/drawing/2014/main" id="{D2E47B06-85DE-4D0C-BBA0-37D01F9214F1}"/>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5CB5E3D2-8028-4F81-85E9-42634F1D3389}"/>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7" name="TextovéPole 16">
            <a:extLst>
              <a:ext uri="{FF2B5EF4-FFF2-40B4-BE49-F238E27FC236}">
                <a16:creationId xmlns:a16="http://schemas.microsoft.com/office/drawing/2014/main" id="{9D8714EE-0E4F-4440-AB6E-956268819021}"/>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18" name="TextovéPole 17">
            <a:extLst>
              <a:ext uri="{FF2B5EF4-FFF2-40B4-BE49-F238E27FC236}">
                <a16:creationId xmlns:a16="http://schemas.microsoft.com/office/drawing/2014/main" id="{30233782-CCC4-4913-919F-D2634CBE897D}"/>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0" name="TextovéPole 19">
            <a:extLst>
              <a:ext uri="{FF2B5EF4-FFF2-40B4-BE49-F238E27FC236}">
                <a16:creationId xmlns:a16="http://schemas.microsoft.com/office/drawing/2014/main" id="{BE7F6552-8BA2-4466-8D25-27A105B1149F}"/>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1" name="Zástupný symbol pro text 6">
            <a:extLst>
              <a:ext uri="{FF2B5EF4-FFF2-40B4-BE49-F238E27FC236}">
                <a16:creationId xmlns:a16="http://schemas.microsoft.com/office/drawing/2014/main" id="{0969D530-C55B-433E-A134-8028AC9A1CC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2" name="Zástupný symbol pro text 13">
            <a:extLst>
              <a:ext uri="{FF2B5EF4-FFF2-40B4-BE49-F238E27FC236}">
                <a16:creationId xmlns:a16="http://schemas.microsoft.com/office/drawing/2014/main" id="{A6B13F06-92F4-462D-AAA4-30D985DB6B10}"/>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3" name="TextovéPole 22">
            <a:extLst>
              <a:ext uri="{FF2B5EF4-FFF2-40B4-BE49-F238E27FC236}">
                <a16:creationId xmlns:a16="http://schemas.microsoft.com/office/drawing/2014/main" id="{00436257-088E-4F71-A3C8-49C87BE7EAB6}"/>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41691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vý slide 3">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0" name="Zástupný symbol obrázku 24">
            <a:extLst>
              <a:ext uri="{FF2B5EF4-FFF2-40B4-BE49-F238E27FC236}">
                <a16:creationId xmlns:a16="http://schemas.microsoft.com/office/drawing/2014/main" id="{B6AD1CE9-FEC3-45D9-B4F6-AEB4A1A23D45}"/>
              </a:ext>
            </a:extLst>
          </p:cNvPr>
          <p:cNvSpPr>
            <a:spLocks noGrp="1"/>
          </p:cNvSpPr>
          <p:nvPr>
            <p:ph type="pic" sz="quarter" idx="17"/>
          </p:nvPr>
        </p:nvSpPr>
        <p:spPr>
          <a:xfrm>
            <a:off x="13387388" y="2936082"/>
            <a:ext cx="4900613" cy="6307800"/>
          </a:xfrm>
          <a:prstGeom prst="rect">
            <a:avLst/>
          </a:prstGeom>
        </p:spPr>
        <p:txBody>
          <a:bodyPr/>
          <a:lstStyle>
            <a:lvl1pPr marL="0" indent="0">
              <a:buNone/>
              <a:defRPr/>
            </a:lvl1pPr>
          </a:lstStyle>
          <a:p>
            <a:r>
              <a:rPr lang="cs-CZ"/>
              <a:t>Kliknutím na ikonu přidáte obrázek.</a:t>
            </a:r>
            <a:endParaRPr lang="cs-CZ" dirty="0"/>
          </a:p>
        </p:txBody>
      </p:sp>
      <p:sp>
        <p:nvSpPr>
          <p:cNvPr id="16" name="Zástupný text 2">
            <a:extLst>
              <a:ext uri="{FF2B5EF4-FFF2-40B4-BE49-F238E27FC236}">
                <a16:creationId xmlns:a16="http://schemas.microsoft.com/office/drawing/2014/main" id="{3B9D9E69-B1A0-45D8-AC56-737865D28130}"/>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DD176687-92BB-4F9E-9201-5981C5676D3B}"/>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E50469B4-BB39-42C3-88CF-159DE3F2C39F}"/>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B74949DA-EAB6-47FF-ACAB-2732AF6BD9B1}"/>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C25C3666-D3D5-4C8A-AD63-AEB87C6FA94E}"/>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7950BB67-DF7E-46BC-8845-12D1405242F5}"/>
              </a:ext>
            </a:extLst>
          </p:cNvPr>
          <p:cNvSpPr>
            <a:spLocks noGrp="1"/>
          </p:cNvSpPr>
          <p:nvPr>
            <p:ph type="body" sz="quarter" idx="15"/>
          </p:nvPr>
        </p:nvSpPr>
        <p:spPr>
          <a:xfrm>
            <a:off x="1079500" y="3205164"/>
            <a:ext cx="12307888"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92C50B0B-F250-4F0A-BFAF-D942EBDA5971}"/>
              </a:ext>
            </a:extLst>
          </p:cNvPr>
          <p:cNvSpPr>
            <a:spLocks noGrp="1"/>
          </p:cNvSpPr>
          <p:nvPr>
            <p:ph type="body" sz="quarter" idx="16"/>
          </p:nvPr>
        </p:nvSpPr>
        <p:spPr>
          <a:xfrm>
            <a:off x="1079500" y="4243389"/>
            <a:ext cx="12307888"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29D4DA6B-E9B5-488F-9304-27D193FBD7A0}"/>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993271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vý slide 4">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pic>
        <p:nvPicPr>
          <p:cNvPr id="9" name="Obrázek 8">
            <a:extLst>
              <a:ext uri="{FF2B5EF4-FFF2-40B4-BE49-F238E27FC236}">
                <a16:creationId xmlns:a16="http://schemas.microsoft.com/office/drawing/2014/main" id="{F4A793D0-309B-40EC-A585-1DA5E9501812}"/>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481529" y="3578185"/>
            <a:ext cx="4788570" cy="5753192"/>
          </a:xfrm>
          <a:prstGeom prst="rect">
            <a:avLst/>
          </a:prstGeom>
        </p:spPr>
      </p:pic>
      <p:sp>
        <p:nvSpPr>
          <p:cNvPr id="16" name="Zástupný text 2">
            <a:extLst>
              <a:ext uri="{FF2B5EF4-FFF2-40B4-BE49-F238E27FC236}">
                <a16:creationId xmlns:a16="http://schemas.microsoft.com/office/drawing/2014/main" id="{1C7F2D43-B483-4344-9C11-15C6946C6A6B}"/>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05AC52F9-C3AE-4A45-9F27-55AA1AC579AF}"/>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2EFF07B9-5398-4E62-8440-8EC975460CF9}"/>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D472A61F-C35E-4C9C-BC04-5AC1F176D22D}"/>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0AA71951-83FC-4981-A0EC-6E969F3ECA17}"/>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6D74C80C-81D8-4F63-AAF2-2B07EC762C9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88CDDB8D-7F17-435F-85D3-C5B29F502121}"/>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67132860-389A-4BA5-A7A6-6316B044FAB8}"/>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227008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vý slide 5">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4" name="Zástupný text 2">
            <a:extLst>
              <a:ext uri="{FF2B5EF4-FFF2-40B4-BE49-F238E27FC236}">
                <a16:creationId xmlns:a16="http://schemas.microsoft.com/office/drawing/2014/main" id="{ADD2B209-402C-4F0C-B489-C61B26573E71}"/>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0CAB57A6-140C-4232-B87A-76D9F26D3C75}"/>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7" name="TextovéPole 16">
            <a:extLst>
              <a:ext uri="{FF2B5EF4-FFF2-40B4-BE49-F238E27FC236}">
                <a16:creationId xmlns:a16="http://schemas.microsoft.com/office/drawing/2014/main" id="{679EF11C-7C42-4641-8A7E-589F8C6CB951}"/>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18" name="TextovéPole 17">
            <a:extLst>
              <a:ext uri="{FF2B5EF4-FFF2-40B4-BE49-F238E27FC236}">
                <a16:creationId xmlns:a16="http://schemas.microsoft.com/office/drawing/2014/main" id="{D5DDE0D5-E11D-4C17-833E-C57E8880EF99}"/>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0" name="TextovéPole 19">
            <a:extLst>
              <a:ext uri="{FF2B5EF4-FFF2-40B4-BE49-F238E27FC236}">
                <a16:creationId xmlns:a16="http://schemas.microsoft.com/office/drawing/2014/main" id="{71926370-932A-4FC1-A4FF-D0AEFBC09D5A}"/>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1" name="Zástupný symbol pro text 6">
            <a:extLst>
              <a:ext uri="{FF2B5EF4-FFF2-40B4-BE49-F238E27FC236}">
                <a16:creationId xmlns:a16="http://schemas.microsoft.com/office/drawing/2014/main" id="{467CF4AB-FDFD-4B7F-A79F-96AA7D3B174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2" name="Zástupný symbol pro text 13">
            <a:extLst>
              <a:ext uri="{FF2B5EF4-FFF2-40B4-BE49-F238E27FC236}">
                <a16:creationId xmlns:a16="http://schemas.microsoft.com/office/drawing/2014/main" id="{07523159-D372-4392-BB23-D1E9D7A6331D}"/>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3" name="TextovéPole 22">
            <a:extLst>
              <a:ext uri="{FF2B5EF4-FFF2-40B4-BE49-F238E27FC236}">
                <a16:creationId xmlns:a16="http://schemas.microsoft.com/office/drawing/2014/main" id="{956E696D-41D6-4EEA-B874-CE65ACE09CD6}"/>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481331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vý slide 6">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0" name="Zástupný symbol obrázku 24">
            <a:extLst>
              <a:ext uri="{FF2B5EF4-FFF2-40B4-BE49-F238E27FC236}">
                <a16:creationId xmlns:a16="http://schemas.microsoft.com/office/drawing/2014/main" id="{B6AD1CE9-FEC3-45D9-B4F6-AEB4A1A23D45}"/>
              </a:ext>
            </a:extLst>
          </p:cNvPr>
          <p:cNvSpPr>
            <a:spLocks noGrp="1"/>
          </p:cNvSpPr>
          <p:nvPr>
            <p:ph type="pic" sz="quarter" idx="17"/>
          </p:nvPr>
        </p:nvSpPr>
        <p:spPr>
          <a:xfrm>
            <a:off x="13387388" y="2936082"/>
            <a:ext cx="4900613" cy="6307799"/>
          </a:xfrm>
          <a:prstGeom prst="rect">
            <a:avLst/>
          </a:prstGeom>
        </p:spPr>
        <p:txBody>
          <a:bodyPr/>
          <a:lstStyle>
            <a:lvl1pPr marL="0" indent="0">
              <a:buNone/>
              <a:defRPr/>
            </a:lvl1pPr>
          </a:lstStyle>
          <a:p>
            <a:r>
              <a:rPr lang="cs-CZ"/>
              <a:t>Kliknutím na ikonu přidáte obrázek.</a:t>
            </a:r>
            <a:endParaRPr lang="cs-CZ" dirty="0"/>
          </a:p>
        </p:txBody>
      </p:sp>
      <p:sp>
        <p:nvSpPr>
          <p:cNvPr id="16" name="Zástupný text 2">
            <a:extLst>
              <a:ext uri="{FF2B5EF4-FFF2-40B4-BE49-F238E27FC236}">
                <a16:creationId xmlns:a16="http://schemas.microsoft.com/office/drawing/2014/main" id="{E7FC9FF7-AC8D-4324-8528-596D527BE95C}"/>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AF13744A-E871-4EED-A23D-2BE73564943F}"/>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F5C49000-85AB-4C35-B11D-97493883A436}"/>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AA219842-45AF-4FB7-BF34-09D912919D62}"/>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FD3311F1-A131-40C4-BDEB-5CB9261E9972}"/>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20BDF26E-A7E6-484A-8B25-1FCEA515026A}"/>
              </a:ext>
            </a:extLst>
          </p:cNvPr>
          <p:cNvSpPr>
            <a:spLocks noGrp="1"/>
          </p:cNvSpPr>
          <p:nvPr>
            <p:ph type="body" sz="quarter" idx="15"/>
          </p:nvPr>
        </p:nvSpPr>
        <p:spPr>
          <a:xfrm>
            <a:off x="1079500" y="3205164"/>
            <a:ext cx="12307888"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E2813D43-F40B-45B3-98A2-765C30153C31}"/>
              </a:ext>
            </a:extLst>
          </p:cNvPr>
          <p:cNvSpPr>
            <a:spLocks noGrp="1"/>
          </p:cNvSpPr>
          <p:nvPr>
            <p:ph type="body" sz="quarter" idx="16"/>
          </p:nvPr>
        </p:nvSpPr>
        <p:spPr>
          <a:xfrm>
            <a:off x="1079500" y="4243389"/>
            <a:ext cx="12307888"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7CE0EBA2-550C-4865-B1B8-7A8AAD958908}"/>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3142355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ový slide 5">
    <p:spTree>
      <p:nvGrpSpPr>
        <p:cNvPr id="1" name=""/>
        <p:cNvGrpSpPr/>
        <p:nvPr/>
      </p:nvGrpSpPr>
      <p:grpSpPr>
        <a:xfrm>
          <a:off x="0" y="0"/>
          <a:ext cx="0" cy="0"/>
          <a:chOff x="0" y="0"/>
          <a:chExt cx="0" cy="0"/>
        </a:xfrm>
      </p:grpSpPr>
      <p:sp>
        <p:nvSpPr>
          <p:cNvPr id="18" name="TextovéPole 17">
            <a:extLst>
              <a:ext uri="{FF2B5EF4-FFF2-40B4-BE49-F238E27FC236}">
                <a16:creationId xmlns:a16="http://schemas.microsoft.com/office/drawing/2014/main" id="{EBC54BF0-4CE2-49EF-8C89-3802928601B2}"/>
              </a:ext>
            </a:extLst>
          </p:cNvPr>
          <p:cNvSpPr txBox="1"/>
          <p:nvPr userDrawn="1"/>
        </p:nvSpPr>
        <p:spPr>
          <a:xfrm>
            <a:off x="14158294" y="0"/>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rPr>
              <a:t>tf.czu.cz</a:t>
            </a:r>
            <a:endParaRPr lang="cs-CZ" sz="3600" b="1" dirty="0">
              <a:solidFill>
                <a:schemeClr val="bg2">
                  <a:lumMod val="75000"/>
                </a:schemeClr>
              </a:solidFill>
              <a:latin typeface="+mn-lt"/>
              <a:ea typeface="Roboto Medium" panose="02000000000000000000" pitchFamily="2" charset="0"/>
            </a:endParaRPr>
          </a:p>
        </p:txBody>
      </p:sp>
      <p:sp>
        <p:nvSpPr>
          <p:cNvPr id="20" name="TextovéPole 19">
            <a:extLst>
              <a:ext uri="{FF2B5EF4-FFF2-40B4-BE49-F238E27FC236}">
                <a16:creationId xmlns:a16="http://schemas.microsoft.com/office/drawing/2014/main" id="{A6F6D968-13B7-4468-9B37-69008AE8A52A}"/>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rPr>
              <a:t>Česká zemědělská univerzita v Praze</a:t>
            </a:r>
          </a:p>
        </p:txBody>
      </p:sp>
      <p:sp>
        <p:nvSpPr>
          <p:cNvPr id="21" name="TextovéPole 20">
            <a:extLst>
              <a:ext uri="{FF2B5EF4-FFF2-40B4-BE49-F238E27FC236}">
                <a16:creationId xmlns:a16="http://schemas.microsoft.com/office/drawing/2014/main" id="{F92F37A8-6CE4-4B1A-8C02-0BC8B9260592}"/>
              </a:ext>
            </a:extLst>
          </p:cNvPr>
          <p:cNvSpPr txBox="1"/>
          <p:nvPr userDrawn="1"/>
        </p:nvSpPr>
        <p:spPr>
          <a:xfrm>
            <a:off x="9258364"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5B725E85-037F-41A8-9A3E-1E6CE0455E48}"/>
              </a:ext>
            </a:extLst>
          </p:cNvPr>
          <p:cNvSpPr>
            <a:spLocks noGrp="1"/>
          </p:cNvSpPr>
          <p:nvPr>
            <p:ph type="body" sz="quarter" idx="15"/>
          </p:nvPr>
        </p:nvSpPr>
        <p:spPr>
          <a:xfrm>
            <a:off x="1080000" y="1573844"/>
            <a:ext cx="14281150" cy="773524"/>
          </a:xfrm>
          <a:prstGeom prst="rect">
            <a:avLst/>
          </a:prstGeom>
        </p:spPr>
        <p:txBody>
          <a:bodyPr/>
          <a:lstStyle>
            <a:lvl1pPr marL="0" indent="0">
              <a:buNone/>
              <a:defRPr sz="3600" b="1">
                <a:latin typeface="+mn-lt"/>
                <a:ea typeface="Roboto Medium" panose="02000000000000000000" pitchFamily="2"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AC39111D-3502-4FD0-BB1A-0915B476F1BF}"/>
              </a:ext>
            </a:extLst>
          </p:cNvPr>
          <p:cNvSpPr>
            <a:spLocks noGrp="1"/>
          </p:cNvSpPr>
          <p:nvPr>
            <p:ph type="body" sz="quarter" idx="16"/>
          </p:nvPr>
        </p:nvSpPr>
        <p:spPr>
          <a:xfrm>
            <a:off x="1080000" y="2612069"/>
            <a:ext cx="14281150" cy="6574340"/>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defRPr>
            </a:lvl1pPr>
            <a:lvl2pPr marL="1143000" indent="-457200">
              <a:buClr>
                <a:srgbClr val="28642D"/>
              </a:buClr>
              <a:buFont typeface="+mj-lt"/>
              <a:buAutoNum type="arabicPeriod"/>
              <a:defRPr lang="cs-CZ" sz="3200" dirty="0" smtClean="0">
                <a:latin typeface="+mn-lt"/>
                <a:ea typeface="Roboto" panose="02000000000000000000" pitchFamily="2" charset="0"/>
              </a:defRPr>
            </a:lvl2pPr>
            <a:lvl3pPr marL="1885950" indent="-514350">
              <a:buClr>
                <a:srgbClr val="28642D"/>
              </a:buClr>
              <a:buFont typeface="+mj-lt"/>
              <a:buAutoNum type="alphaLcPeriod"/>
              <a:defRPr lang="cs-CZ" sz="2800" dirty="0" smtClean="0">
                <a:latin typeface="+mn-lt"/>
                <a:ea typeface="Roboto" panose="02000000000000000000" pitchFamily="2"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7EFFA5E6-3961-4555-8531-D73E4CB3D7B2}"/>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rgbClr val="413C91"/>
                </a:solidFill>
                <a:latin typeface="+mn-lt"/>
                <a:ea typeface="Roboto Black" panose="02000000000000000000" pitchFamily="2" charset="0"/>
              </a:rPr>
              <a:pPr algn="r"/>
              <a:t>‹#›</a:t>
            </a:fld>
            <a:endParaRPr lang="cs-CZ" sz="4800" b="1" dirty="0">
              <a:solidFill>
                <a:srgbClr val="413C91"/>
              </a:solidFill>
              <a:latin typeface="+mn-lt"/>
              <a:ea typeface="Roboto Black" panose="02000000000000000000" pitchFamily="2" charset="0"/>
            </a:endParaRPr>
          </a:p>
        </p:txBody>
      </p:sp>
    </p:spTree>
    <p:extLst>
      <p:ext uri="{BB962C8B-B14F-4D97-AF65-F5344CB8AC3E}">
        <p14:creationId xmlns:p14="http://schemas.microsoft.com/office/powerpoint/2010/main" val="503738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ávěr 2">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E53EAF9F-01E9-4701-B3CE-E5EC1515D44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197" b="11290"/>
          <a:stretch/>
        </p:blipFill>
        <p:spPr>
          <a:xfrm>
            <a:off x="0" y="0"/>
            <a:ext cx="18288000" cy="10296000"/>
          </a:xfrm>
          <a:prstGeom prst="rect">
            <a:avLst/>
          </a:prstGeom>
        </p:spPr>
      </p:pic>
      <p:sp>
        <p:nvSpPr>
          <p:cNvPr id="6" name="TextovéPole 5">
            <a:extLst>
              <a:ext uri="{FF2B5EF4-FFF2-40B4-BE49-F238E27FC236}">
                <a16:creationId xmlns:a16="http://schemas.microsoft.com/office/drawing/2014/main" id="{7301F1C3-936F-43D4-96DB-8DB86F629B10}"/>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4" name="Obrázek 3">
            <a:extLst>
              <a:ext uri="{FF2B5EF4-FFF2-40B4-BE49-F238E27FC236}">
                <a16:creationId xmlns:a16="http://schemas.microsoft.com/office/drawing/2014/main" id="{6AD67127-AAAD-43DE-ACCB-FBDB33484C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2384260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Závěr 2">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AA4C6F00-A48B-4E22-84E3-5F01FAC09D90}"/>
              </a:ext>
            </a:extLst>
          </p:cNvPr>
          <p:cNvPicPr>
            <a:picLocks noChangeAspect="1"/>
          </p:cNvPicPr>
          <p:nvPr userDrawn="1"/>
        </p:nvPicPr>
        <p:blipFill>
          <a:blip r:embed="rId2">
            <a:extLst>
              <a:ext uri="{28A0092B-C50C-407E-A947-70E740481C1C}">
                <a14:useLocalDpi xmlns:a14="http://schemas.microsoft.com/office/drawing/2010/main" val="0"/>
              </a:ext>
            </a:extLst>
          </a:blip>
          <a:srcRect t="7776" b="7776"/>
          <a:stretch/>
        </p:blipFill>
        <p:spPr>
          <a:xfrm>
            <a:off x="0" y="0"/>
            <a:ext cx="18288000" cy="10296000"/>
          </a:xfrm>
          <a:prstGeom prst="rect">
            <a:avLst/>
          </a:prstGeom>
        </p:spPr>
      </p:pic>
      <p:sp>
        <p:nvSpPr>
          <p:cNvPr id="5" name="TextovéPole 4">
            <a:extLst>
              <a:ext uri="{FF2B5EF4-FFF2-40B4-BE49-F238E27FC236}">
                <a16:creationId xmlns:a16="http://schemas.microsoft.com/office/drawing/2014/main" id="{83DE33A4-FB93-4AAA-A88F-B4FEF27E08A8}"/>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6" name="Obrázek 5">
            <a:extLst>
              <a:ext uri="{FF2B5EF4-FFF2-40B4-BE49-F238E27FC236}">
                <a16:creationId xmlns:a16="http://schemas.microsoft.com/office/drawing/2014/main" id="{1E5478D9-AB65-4D21-9091-4AAD7BEC18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133609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ávěr 3">
    <p:spTree>
      <p:nvGrpSpPr>
        <p:cNvPr id="1" name=""/>
        <p:cNvGrpSpPr/>
        <p:nvPr/>
      </p:nvGrpSpPr>
      <p:grpSpPr>
        <a:xfrm>
          <a:off x="0" y="0"/>
          <a:ext cx="0" cy="0"/>
          <a:chOff x="0" y="0"/>
          <a:chExt cx="0" cy="0"/>
        </a:xfrm>
      </p:grpSpPr>
      <p:sp>
        <p:nvSpPr>
          <p:cNvPr id="8" name="Obdélník 7">
            <a:extLst>
              <a:ext uri="{FF2B5EF4-FFF2-40B4-BE49-F238E27FC236}">
                <a16:creationId xmlns:a16="http://schemas.microsoft.com/office/drawing/2014/main" id="{5D978B46-7738-414B-B6A8-3DB65F297682}"/>
              </a:ext>
            </a:extLst>
          </p:cNvPr>
          <p:cNvSpPr/>
          <p:nvPr userDrawn="1"/>
        </p:nvSpPr>
        <p:spPr>
          <a:xfrm>
            <a:off x="0" y="0"/>
            <a:ext cx="18288000" cy="10287000"/>
          </a:xfrm>
          <a:prstGeom prst="rect">
            <a:avLst/>
          </a:prstGeom>
          <a:gradFill>
            <a:gsLst>
              <a:gs pos="1000">
                <a:srgbClr val="413C91"/>
              </a:gs>
              <a:gs pos="50000">
                <a:srgbClr val="1E195A"/>
              </a:gs>
              <a:gs pos="99000">
                <a:srgbClr val="413C91"/>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sp>
        <p:nvSpPr>
          <p:cNvPr id="5" name="TextovéPole 4">
            <a:extLst>
              <a:ext uri="{FF2B5EF4-FFF2-40B4-BE49-F238E27FC236}">
                <a16:creationId xmlns:a16="http://schemas.microsoft.com/office/drawing/2014/main" id="{069F7FD5-1F06-4D29-BB4C-162FBC2AEFD9}"/>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6" name="Obrázek 5">
            <a:extLst>
              <a:ext uri="{FF2B5EF4-FFF2-40B4-BE49-F238E27FC236}">
                <a16:creationId xmlns:a16="http://schemas.microsoft.com/office/drawing/2014/main" id="{ED8169E0-2D17-4C69-B3A1-F6A0E524BA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413979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nímek 2">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25A95B17-73AF-43C9-B939-77EAE90718E5}"/>
              </a:ext>
            </a:extLst>
          </p:cNvPr>
          <p:cNvPicPr>
            <a:picLocks noChangeAspect="1"/>
          </p:cNvPicPr>
          <p:nvPr userDrawn="1"/>
        </p:nvPicPr>
        <p:blipFill>
          <a:blip r:embed="rId2">
            <a:extLst>
              <a:ext uri="{28A0092B-C50C-407E-A947-70E740481C1C}">
                <a14:useLocalDpi xmlns:a14="http://schemas.microsoft.com/office/drawing/2010/main" val="0"/>
              </a:ext>
            </a:extLst>
          </a:blip>
          <a:srcRect t="16807" b="16807"/>
          <a:stretch/>
        </p:blipFill>
        <p:spPr>
          <a:xfrm>
            <a:off x="-1" y="-1"/>
            <a:ext cx="18288000" cy="8100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ECE386E3-5A70-42DF-A8AF-7AE7220B33E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1" name="Zástupný symbol pro text 3">
            <a:extLst>
              <a:ext uri="{FF2B5EF4-FFF2-40B4-BE49-F238E27FC236}">
                <a16:creationId xmlns:a16="http://schemas.microsoft.com/office/drawing/2014/main" id="{80D4D0D9-8F3C-4C80-8FCD-9A067FB90478}"/>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4" name="Date Placeholder 3">
            <a:extLst>
              <a:ext uri="{FF2B5EF4-FFF2-40B4-BE49-F238E27FC236}">
                <a16:creationId xmlns:a16="http://schemas.microsoft.com/office/drawing/2014/main" id="{8C0242A5-FEB4-4201-B152-88834E7AC71C}"/>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5" name="TextovéPole 14">
            <a:extLst>
              <a:ext uri="{FF2B5EF4-FFF2-40B4-BE49-F238E27FC236}">
                <a16:creationId xmlns:a16="http://schemas.microsoft.com/office/drawing/2014/main" id="{1C78718E-2B49-45C8-8355-C05ACDE17C4E}"/>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7" name="TextovéPole 16">
            <a:extLst>
              <a:ext uri="{FF2B5EF4-FFF2-40B4-BE49-F238E27FC236}">
                <a16:creationId xmlns:a16="http://schemas.microsoft.com/office/drawing/2014/main" id="{79637D4F-ECFF-4FAD-9CFB-E095A36531C3}"/>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18" name="Zástupný symbol pro text 4">
            <a:extLst>
              <a:ext uri="{FF2B5EF4-FFF2-40B4-BE49-F238E27FC236}">
                <a16:creationId xmlns:a16="http://schemas.microsoft.com/office/drawing/2014/main" id="{71EC9C8B-AEC0-46AF-A7D1-9F61F12D4EF0}"/>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246504040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Úvodní snímek 3">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4CF31F7D-C775-4367-BA11-D7AC5352343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708" b="11496"/>
          <a:stretch/>
        </p:blipFill>
        <p:spPr>
          <a:xfrm>
            <a:off x="0" y="0"/>
            <a:ext cx="18287998" cy="8028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3F3C4328-9564-46AA-8C6A-A71C44F24A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1" name="Zástupný symbol pro text 3">
            <a:extLst>
              <a:ext uri="{FF2B5EF4-FFF2-40B4-BE49-F238E27FC236}">
                <a16:creationId xmlns:a16="http://schemas.microsoft.com/office/drawing/2014/main" id="{9DD75114-A021-4E61-B04F-1C9F9C46C0D7}"/>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4" name="Date Placeholder 3">
            <a:extLst>
              <a:ext uri="{FF2B5EF4-FFF2-40B4-BE49-F238E27FC236}">
                <a16:creationId xmlns:a16="http://schemas.microsoft.com/office/drawing/2014/main" id="{C1E9ED96-6444-45F9-B643-9C3065103B35}"/>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7" name="TextovéPole 16">
            <a:extLst>
              <a:ext uri="{FF2B5EF4-FFF2-40B4-BE49-F238E27FC236}">
                <a16:creationId xmlns:a16="http://schemas.microsoft.com/office/drawing/2014/main" id="{CDAAA473-D3A8-4137-9F05-9459EA67B78C}"/>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9" name="TextovéPole 18">
            <a:extLst>
              <a:ext uri="{FF2B5EF4-FFF2-40B4-BE49-F238E27FC236}">
                <a16:creationId xmlns:a16="http://schemas.microsoft.com/office/drawing/2014/main" id="{2674ACF6-F042-4AB9-9C55-1F42524960ED}"/>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21" name="Zástupný symbol pro text 4">
            <a:extLst>
              <a:ext uri="{FF2B5EF4-FFF2-40B4-BE49-F238E27FC236}">
                <a16:creationId xmlns:a16="http://schemas.microsoft.com/office/drawing/2014/main" id="{FAA28F02-3B4C-4545-BAFD-AE9E697F031A}"/>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382533040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Úvodní snímek 4">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79C5E546-3806-41A1-87D3-7E4A64F7A40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4191" b="-88"/>
          <a:stretch/>
        </p:blipFill>
        <p:spPr>
          <a:xfrm>
            <a:off x="0" y="0"/>
            <a:ext cx="18287997" cy="8028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C14ACE49-A966-4116-BBCB-81708E9BC8B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4" name="Zástupný symbol pro text 3">
            <a:extLst>
              <a:ext uri="{FF2B5EF4-FFF2-40B4-BE49-F238E27FC236}">
                <a16:creationId xmlns:a16="http://schemas.microsoft.com/office/drawing/2014/main" id="{4ECDD36C-4B50-4A1B-80E2-8C4FBE7FEC8D}"/>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5" name="Date Placeholder 3">
            <a:extLst>
              <a:ext uri="{FF2B5EF4-FFF2-40B4-BE49-F238E27FC236}">
                <a16:creationId xmlns:a16="http://schemas.microsoft.com/office/drawing/2014/main" id="{5957D04E-070D-4336-A2A3-27A80BA4C32D}"/>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7" name="TextovéPole 16">
            <a:extLst>
              <a:ext uri="{FF2B5EF4-FFF2-40B4-BE49-F238E27FC236}">
                <a16:creationId xmlns:a16="http://schemas.microsoft.com/office/drawing/2014/main" id="{05CD9897-4AF2-468E-96D3-1A633E50FAA1}"/>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9" name="TextovéPole 18">
            <a:extLst>
              <a:ext uri="{FF2B5EF4-FFF2-40B4-BE49-F238E27FC236}">
                <a16:creationId xmlns:a16="http://schemas.microsoft.com/office/drawing/2014/main" id="{A1C2992F-FD7B-4C7E-B424-69310DB67900}"/>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21" name="Zástupný symbol pro text 4">
            <a:extLst>
              <a:ext uri="{FF2B5EF4-FFF2-40B4-BE49-F238E27FC236}">
                <a16:creationId xmlns:a16="http://schemas.microsoft.com/office/drawing/2014/main" id="{A8052AA8-2893-434B-BC32-29AB51F22F14}"/>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188847063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ddíl - Předěl - Kapitola 1">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p:nvPr userDrawn="1"/>
        </p:nvSpPr>
        <p:spPr>
          <a:xfrm>
            <a:off x="1000125" y="1087344"/>
            <a:ext cx="16287750" cy="8112312"/>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5" name="Obrázek 4">
            <a:extLst>
              <a:ext uri="{FF2B5EF4-FFF2-40B4-BE49-F238E27FC236}">
                <a16:creationId xmlns:a16="http://schemas.microsoft.com/office/drawing/2014/main" id="{CE96E36B-1715-4B38-B024-68D40B515C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469AE8A7-68C2-47F9-BED7-C7ED2949BA68}"/>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398230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ddíl - Předěl - Kapitola 2">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p:nvPr userDrawn="1"/>
        </p:nvSpPr>
        <p:spPr>
          <a:xfrm>
            <a:off x="1000125" y="1087344"/>
            <a:ext cx="16287750" cy="81123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7" name="Obrázek 6">
            <a:extLst>
              <a:ext uri="{FF2B5EF4-FFF2-40B4-BE49-F238E27FC236}">
                <a16:creationId xmlns:a16="http://schemas.microsoft.com/office/drawing/2014/main" id="{56B931EA-71F2-46A7-B4FC-7F7D9D6F8F7E}"/>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3513E132-95E8-4CFB-8D40-49A138FF5B4A}"/>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234002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ddíl - Předěl - Kapitola 3">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a:spLocks noChangeAspect="1"/>
          </p:cNvSpPr>
          <p:nvPr userDrawn="1"/>
        </p:nvSpPr>
        <p:spPr>
          <a:xfrm>
            <a:off x="1008000" y="1087344"/>
            <a:ext cx="16287750" cy="8100000"/>
          </a:xfrm>
          <a:prstGeom prst="rect">
            <a:avLst/>
          </a:prstGeom>
          <a:blipFill>
            <a:blip r:embed="rId2"/>
            <a:stretch>
              <a:fillRect t="-16664" b="-353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7" name="Obrázek 6">
            <a:extLst>
              <a:ext uri="{FF2B5EF4-FFF2-40B4-BE49-F238E27FC236}">
                <a16:creationId xmlns:a16="http://schemas.microsoft.com/office/drawing/2014/main" id="{A99E8BB9-8043-4C26-BE18-7050F0DD5AB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2AE3DAE5-54F1-40E9-A04E-DB62F5E2B6E5}"/>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199689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ddíl - Předěl - Kapitola 4">
    <p:spTree>
      <p:nvGrpSpPr>
        <p:cNvPr id="1" name=""/>
        <p:cNvGrpSpPr/>
        <p:nvPr/>
      </p:nvGrpSpPr>
      <p:grpSpPr>
        <a:xfrm>
          <a:off x="0" y="0"/>
          <a:ext cx="0" cy="0"/>
          <a:chOff x="0" y="0"/>
          <a:chExt cx="0" cy="0"/>
        </a:xfrm>
      </p:grpSpPr>
      <p:sp>
        <p:nvSpPr>
          <p:cNvPr id="4" name="Zástupný symbol obrázku 3">
            <a:extLst>
              <a:ext uri="{FF2B5EF4-FFF2-40B4-BE49-F238E27FC236}">
                <a16:creationId xmlns:a16="http://schemas.microsoft.com/office/drawing/2014/main" id="{111F4394-2415-419B-B732-71CE2B728F3A}"/>
              </a:ext>
            </a:extLst>
          </p:cNvPr>
          <p:cNvSpPr>
            <a:spLocks noGrp="1"/>
          </p:cNvSpPr>
          <p:nvPr>
            <p:ph type="pic" sz="quarter" idx="10"/>
          </p:nvPr>
        </p:nvSpPr>
        <p:spPr>
          <a:xfrm>
            <a:off x="1000126" y="1087199"/>
            <a:ext cx="16275600" cy="8110800"/>
          </a:xfrm>
          <a:prstGeom prst="rect">
            <a:avLst/>
          </a:prstGeom>
        </p:spPr>
        <p:txBody>
          <a:bodyPr/>
          <a:lstStyle/>
          <a:p>
            <a:r>
              <a:rPr lang="cs-CZ"/>
              <a:t>Kliknutím na ikonu přidáte obrázek.</a:t>
            </a:r>
            <a:endParaRPr lang="cs-CZ" dirty="0"/>
          </a:p>
        </p:txBody>
      </p:sp>
      <p:pic>
        <p:nvPicPr>
          <p:cNvPr id="5" name="Obrázek 4">
            <a:extLst>
              <a:ext uri="{FF2B5EF4-FFF2-40B4-BE49-F238E27FC236}">
                <a16:creationId xmlns:a16="http://schemas.microsoft.com/office/drawing/2014/main" id="{A5898199-B29D-447D-95E5-89928F350A4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8" name="Zástupný symbol pro text 3">
            <a:extLst>
              <a:ext uri="{FF2B5EF4-FFF2-40B4-BE49-F238E27FC236}">
                <a16:creationId xmlns:a16="http://schemas.microsoft.com/office/drawing/2014/main" id="{E612D895-D2E3-4449-8960-8B0592B6DA09}"/>
              </a:ext>
            </a:extLst>
          </p:cNvPr>
          <p:cNvSpPr>
            <a:spLocks noGrp="1"/>
          </p:cNvSpPr>
          <p:nvPr>
            <p:ph type="body" sz="quarter" idx="12"/>
          </p:nvPr>
        </p:nvSpPr>
        <p:spPr>
          <a:xfrm>
            <a:off x="1000125" y="4348612"/>
            <a:ext cx="16287750"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glow rad="139700">
                    <a:schemeClr val="tx1">
                      <a:lumMod val="65000"/>
                      <a:lumOff val="35000"/>
                      <a:alpha val="40000"/>
                    </a:schemeClr>
                  </a:glow>
                </a:effectLst>
                <a:latin typeface="+mn-lt"/>
                <a:ea typeface="Roboto Black" panose="02000000000000000000"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392032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vý slide 1">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pic>
        <p:nvPicPr>
          <p:cNvPr id="9" name="Obrázek 8">
            <a:extLst>
              <a:ext uri="{FF2B5EF4-FFF2-40B4-BE49-F238E27FC236}">
                <a16:creationId xmlns:a16="http://schemas.microsoft.com/office/drawing/2014/main" id="{F4A793D0-309B-40EC-A585-1DA5E9501812}"/>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481529" y="3578185"/>
            <a:ext cx="4788570" cy="5753192"/>
          </a:xfrm>
          <a:prstGeom prst="rect">
            <a:avLst/>
          </a:prstGeom>
        </p:spPr>
      </p:pic>
      <p:sp>
        <p:nvSpPr>
          <p:cNvPr id="13" name="Zástupný text 2">
            <a:extLst>
              <a:ext uri="{FF2B5EF4-FFF2-40B4-BE49-F238E27FC236}">
                <a16:creationId xmlns:a16="http://schemas.microsoft.com/office/drawing/2014/main" id="{05A6C3EB-4BBB-449B-A867-4B6BB374F36B}"/>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84FC747A-CE45-4AD6-BCF5-789FDA710AF4}"/>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9FC921E7-796D-428F-8278-6CB566CDDAFE}"/>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A29C676B-5A41-4394-B279-22998EBF6776}"/>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A8181AD9-A9F9-4F73-AF8C-9A4E8EC96E03}"/>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ABBA253D-4676-42DB-87B0-3DD8D8167830}"/>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6F75211F-DE71-4E56-86E1-F354BA559073}"/>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FC8966FA-F888-4D51-A811-007CD415F959}"/>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72234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601454"/>
      </p:ext>
    </p:extLst>
  </p:cSld>
  <p:clrMap bg1="lt1" tx1="dk1" bg2="lt2" tx2="dk2" accent1="accent1" accent2="accent2" accent3="accent3" accent4="accent4" accent5="accent5" accent6="accent6" hlink="hlink" folHlink="folHlink"/>
  <p:sldLayoutIdLst>
    <p:sldLayoutId id="2147483649" r:id="rId1"/>
    <p:sldLayoutId id="2147483682" r:id="rId2"/>
    <p:sldLayoutId id="2147483680" r:id="rId3"/>
    <p:sldLayoutId id="2147483683" r:id="rId4"/>
    <p:sldLayoutId id="2147483659" r:id="rId5"/>
    <p:sldLayoutId id="2147483674" r:id="rId6"/>
    <p:sldLayoutId id="2147483684" r:id="rId7"/>
    <p:sldLayoutId id="2147483678" r:id="rId8"/>
    <p:sldLayoutId id="2147483673" r:id="rId9"/>
    <p:sldLayoutId id="2147483685" r:id="rId10"/>
    <p:sldLayoutId id="2147483686" r:id="rId11"/>
    <p:sldLayoutId id="2147483687" r:id="rId12"/>
    <p:sldLayoutId id="2147483688" r:id="rId13"/>
    <p:sldLayoutId id="2147483689" r:id="rId14"/>
    <p:sldLayoutId id="2147483693" r:id="rId15"/>
    <p:sldLayoutId id="2147483691" r:id="rId16"/>
    <p:sldLayoutId id="2147483692" r:id="rId17"/>
    <p:sldLayoutId id="2147483690" r:id="rId18"/>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cs-CZ"/>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029D0E7F-413B-8E83-276F-2C823F50753D}"/>
              </a:ext>
            </a:extLst>
          </p:cNvPr>
          <p:cNvSpPr>
            <a:spLocks noGrp="1"/>
          </p:cNvSpPr>
          <p:nvPr>
            <p:ph type="body" sz="quarter" idx="12"/>
          </p:nvPr>
        </p:nvSpPr>
        <p:spPr/>
        <p:txBody>
          <a:bodyPr>
            <a:normAutofit/>
          </a:bodyPr>
          <a:lstStyle/>
          <a:p>
            <a:r>
              <a:rPr lang="pl-PL" sz="9600" dirty="0">
                <a:solidFill>
                  <a:srgbClr val="FFFF00"/>
                </a:solidFill>
              </a:rPr>
              <a:t>Návrh a realizace kontrolního systému na WiFi síti</a:t>
            </a:r>
          </a:p>
          <a:p>
            <a:r>
              <a:rPr lang="cs-CZ" sz="7200" b="0" dirty="0"/>
              <a:t>obhajoba diplomové práce</a:t>
            </a:r>
            <a:endParaRPr lang="cs-CZ" dirty="0"/>
          </a:p>
        </p:txBody>
      </p:sp>
      <p:sp>
        <p:nvSpPr>
          <p:cNvPr id="3" name="Zástupný symbol pro datum 2">
            <a:extLst>
              <a:ext uri="{FF2B5EF4-FFF2-40B4-BE49-F238E27FC236}">
                <a16:creationId xmlns:a16="http://schemas.microsoft.com/office/drawing/2014/main" id="{ACDEFA08-EA4A-612F-D0D2-E32AC99B5592}"/>
              </a:ext>
            </a:extLst>
          </p:cNvPr>
          <p:cNvSpPr>
            <a:spLocks noGrp="1"/>
          </p:cNvSpPr>
          <p:nvPr>
            <p:ph type="dt" sz="half" idx="2"/>
          </p:nvPr>
        </p:nvSpPr>
        <p:spPr/>
        <p:txBody>
          <a:bodyPr/>
          <a:lstStyle/>
          <a:p>
            <a:fld id="{7A3072F3-67BD-48D5-A6DA-38E4E24F7F23}" type="datetime3">
              <a:rPr lang="cs-CZ" smtClean="0"/>
              <a:pPr/>
              <a:t>12/05/25</a:t>
            </a:fld>
            <a:endParaRPr lang="en-US" dirty="0"/>
          </a:p>
        </p:txBody>
      </p:sp>
      <p:sp>
        <p:nvSpPr>
          <p:cNvPr id="4" name="Zástupný text 3">
            <a:extLst>
              <a:ext uri="{FF2B5EF4-FFF2-40B4-BE49-F238E27FC236}">
                <a16:creationId xmlns:a16="http://schemas.microsoft.com/office/drawing/2014/main" id="{3E8B4DC4-E22A-C811-6454-738BE29AD2F4}"/>
              </a:ext>
            </a:extLst>
          </p:cNvPr>
          <p:cNvSpPr>
            <a:spLocks noGrp="1"/>
          </p:cNvSpPr>
          <p:nvPr>
            <p:ph type="body" sz="quarter" idx="11"/>
          </p:nvPr>
        </p:nvSpPr>
        <p:spPr/>
        <p:txBody>
          <a:bodyPr/>
          <a:lstStyle/>
          <a:p>
            <a:r>
              <a:rPr lang="cs-CZ" dirty="0"/>
              <a:t>Bc. Martin Novák</a:t>
            </a:r>
          </a:p>
          <a:p>
            <a:endParaRPr lang="cs-CZ" dirty="0"/>
          </a:p>
        </p:txBody>
      </p:sp>
    </p:spTree>
    <p:extLst>
      <p:ext uri="{BB962C8B-B14F-4D97-AF65-F5344CB8AC3E}">
        <p14:creationId xmlns:p14="http://schemas.microsoft.com/office/powerpoint/2010/main" val="233441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B3D80-0031-E07A-45DC-D256D489D3A3}"/>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5DA67D5E-BCCE-A1BA-1866-B95E6B546F6C}"/>
              </a:ext>
            </a:extLst>
          </p:cNvPr>
          <p:cNvSpPr>
            <a:spLocks noGrp="1"/>
          </p:cNvSpPr>
          <p:nvPr>
            <p:ph type="body" sz="quarter" idx="10"/>
          </p:nvPr>
        </p:nvSpPr>
        <p:spPr/>
        <p:txBody>
          <a:bodyPr>
            <a:normAutofit/>
          </a:bodyPr>
          <a:lstStyle/>
          <a:p>
            <a:r>
              <a:rPr lang="cs-CZ" dirty="0" err="1"/>
              <a:t>NodeMCU</a:t>
            </a:r>
            <a:endParaRPr lang="cs-CZ" dirty="0"/>
          </a:p>
        </p:txBody>
      </p:sp>
      <p:sp>
        <p:nvSpPr>
          <p:cNvPr id="3" name="Zástupný text 2">
            <a:extLst>
              <a:ext uri="{FF2B5EF4-FFF2-40B4-BE49-F238E27FC236}">
                <a16:creationId xmlns:a16="http://schemas.microsoft.com/office/drawing/2014/main" id="{E5A3F801-6C7D-DFDF-636C-29DC4DE1B9CE}"/>
              </a:ext>
            </a:extLst>
          </p:cNvPr>
          <p:cNvSpPr>
            <a:spLocks noGrp="1"/>
          </p:cNvSpPr>
          <p:nvPr>
            <p:ph type="body" sz="quarter" idx="12"/>
          </p:nvPr>
        </p:nvSpPr>
        <p:spPr/>
        <p:txBody>
          <a:bodyPr/>
          <a:lstStyle/>
          <a:p>
            <a:r>
              <a:rPr lang="pl-PL" sz="4400" b="1" dirty="0"/>
              <a:t>Návrh a realizace kontrolního systému na WiFi síti</a:t>
            </a:r>
          </a:p>
        </p:txBody>
      </p:sp>
      <p:pic>
        <p:nvPicPr>
          <p:cNvPr id="8" name="Obrázek 7">
            <a:extLst>
              <a:ext uri="{FF2B5EF4-FFF2-40B4-BE49-F238E27FC236}">
                <a16:creationId xmlns:a16="http://schemas.microsoft.com/office/drawing/2014/main" id="{FC02A376-636D-15C7-63C3-3E887653EE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74752" y="4087997"/>
            <a:ext cx="6444208" cy="4025232"/>
          </a:xfrm>
          <a:prstGeom prst="rect">
            <a:avLst/>
          </a:prstGeom>
          <a:noFill/>
          <a:ln>
            <a:noFill/>
          </a:ln>
        </p:spPr>
      </p:pic>
      <p:graphicFrame>
        <p:nvGraphicFramePr>
          <p:cNvPr id="9" name="Tabulka 8">
            <a:extLst>
              <a:ext uri="{FF2B5EF4-FFF2-40B4-BE49-F238E27FC236}">
                <a16:creationId xmlns:a16="http://schemas.microsoft.com/office/drawing/2014/main" id="{A7AF56F5-AA17-53CA-54A7-A1478745C43C}"/>
              </a:ext>
            </a:extLst>
          </p:cNvPr>
          <p:cNvGraphicFramePr>
            <a:graphicFrameLocks noGrp="1"/>
          </p:cNvGraphicFramePr>
          <p:nvPr>
            <p:extLst>
              <p:ext uri="{D42A27DB-BD31-4B8C-83A1-F6EECF244321}">
                <p14:modId xmlns:p14="http://schemas.microsoft.com/office/powerpoint/2010/main" val="1343008664"/>
              </p:ext>
            </p:extLst>
          </p:nvPr>
        </p:nvGraphicFramePr>
        <p:xfrm>
          <a:off x="1614907" y="4087997"/>
          <a:ext cx="5221828" cy="3520440"/>
        </p:xfrm>
        <a:graphic>
          <a:graphicData uri="http://schemas.openxmlformats.org/drawingml/2006/table">
            <a:tbl>
              <a:tblPr firstRow="1" bandRow="1">
                <a:tableStyleId>{5940675A-B579-460E-94D1-54222C63F5DA}</a:tableStyleId>
              </a:tblPr>
              <a:tblGrid>
                <a:gridCol w="2530140">
                  <a:extLst>
                    <a:ext uri="{9D8B030D-6E8A-4147-A177-3AD203B41FA5}">
                      <a16:colId xmlns:a16="http://schemas.microsoft.com/office/drawing/2014/main" val="361201275"/>
                    </a:ext>
                  </a:extLst>
                </a:gridCol>
                <a:gridCol w="2691688">
                  <a:extLst>
                    <a:ext uri="{9D8B030D-6E8A-4147-A177-3AD203B41FA5}">
                      <a16:colId xmlns:a16="http://schemas.microsoft.com/office/drawing/2014/main" val="2537488286"/>
                    </a:ext>
                  </a:extLst>
                </a:gridCol>
              </a:tblGrid>
              <a:tr h="370840">
                <a:tc>
                  <a:txBody>
                    <a:bodyPr/>
                    <a:lstStyle/>
                    <a:p>
                      <a:r>
                        <a:rPr lang="cs-CZ" dirty="0"/>
                        <a:t>Digitálních I/O</a:t>
                      </a:r>
                    </a:p>
                  </a:txBody>
                  <a:tcPr/>
                </a:tc>
                <a:tc>
                  <a:txBody>
                    <a:bodyPr/>
                    <a:lstStyle/>
                    <a:p>
                      <a:r>
                        <a:rPr lang="cs-CZ" dirty="0"/>
                        <a:t>11</a:t>
                      </a:r>
                    </a:p>
                  </a:txBody>
                  <a:tcPr/>
                </a:tc>
                <a:extLst>
                  <a:ext uri="{0D108BD9-81ED-4DB2-BD59-A6C34878D82A}">
                    <a16:rowId xmlns:a16="http://schemas.microsoft.com/office/drawing/2014/main" val="2463090364"/>
                  </a:ext>
                </a:extLst>
              </a:tr>
              <a:tr h="370840">
                <a:tc>
                  <a:txBody>
                    <a:bodyPr/>
                    <a:lstStyle/>
                    <a:p>
                      <a:r>
                        <a:rPr lang="cs-CZ" dirty="0"/>
                        <a:t>ADC</a:t>
                      </a:r>
                    </a:p>
                  </a:txBody>
                  <a:tcPr/>
                </a:tc>
                <a:tc>
                  <a:txBody>
                    <a:bodyPr/>
                    <a:lstStyle/>
                    <a:p>
                      <a:r>
                        <a:rPr lang="cs-CZ" dirty="0"/>
                        <a:t>1x 10b 0-3,3 V</a:t>
                      </a:r>
                    </a:p>
                  </a:txBody>
                  <a:tcPr/>
                </a:tc>
                <a:extLst>
                  <a:ext uri="{0D108BD9-81ED-4DB2-BD59-A6C34878D82A}">
                    <a16:rowId xmlns:a16="http://schemas.microsoft.com/office/drawing/2014/main" val="3554630101"/>
                  </a:ext>
                </a:extLst>
              </a:tr>
              <a:tr h="370840">
                <a:tc>
                  <a:txBody>
                    <a:bodyPr/>
                    <a:lstStyle/>
                    <a:p>
                      <a:r>
                        <a:rPr lang="cs-CZ" dirty="0"/>
                        <a:t>DAC</a:t>
                      </a:r>
                    </a:p>
                  </a:txBody>
                  <a:tcPr/>
                </a:tc>
                <a:tc>
                  <a:txBody>
                    <a:bodyPr/>
                    <a:lstStyle/>
                    <a:p>
                      <a:r>
                        <a:rPr lang="cs-CZ" dirty="0"/>
                        <a:t>0</a:t>
                      </a:r>
                    </a:p>
                  </a:txBody>
                  <a:tcPr/>
                </a:tc>
                <a:extLst>
                  <a:ext uri="{0D108BD9-81ED-4DB2-BD59-A6C34878D82A}">
                    <a16:rowId xmlns:a16="http://schemas.microsoft.com/office/drawing/2014/main" val="63731583"/>
                  </a:ext>
                </a:extLst>
              </a:tr>
              <a:tr h="370840">
                <a:tc>
                  <a:txBody>
                    <a:bodyPr/>
                    <a:lstStyle/>
                    <a:p>
                      <a:r>
                        <a:rPr lang="cs-CZ" dirty="0"/>
                        <a:t>frekvence</a:t>
                      </a:r>
                    </a:p>
                  </a:txBody>
                  <a:tcPr/>
                </a:tc>
                <a:tc>
                  <a:txBody>
                    <a:bodyPr/>
                    <a:lstStyle/>
                    <a:p>
                      <a:r>
                        <a:rPr lang="cs-CZ" dirty="0"/>
                        <a:t>80 MHz</a:t>
                      </a:r>
                    </a:p>
                  </a:txBody>
                  <a:tcPr/>
                </a:tc>
                <a:extLst>
                  <a:ext uri="{0D108BD9-81ED-4DB2-BD59-A6C34878D82A}">
                    <a16:rowId xmlns:a16="http://schemas.microsoft.com/office/drawing/2014/main" val="225741987"/>
                  </a:ext>
                </a:extLst>
              </a:tr>
              <a:tr h="370840">
                <a:tc>
                  <a:txBody>
                    <a:bodyPr/>
                    <a:lstStyle/>
                    <a:p>
                      <a:r>
                        <a:rPr lang="cs-CZ" dirty="0" err="1"/>
                        <a:t>flash</a:t>
                      </a:r>
                      <a:endParaRPr lang="cs-CZ" dirty="0"/>
                    </a:p>
                  </a:txBody>
                  <a:tcPr/>
                </a:tc>
                <a:tc>
                  <a:txBody>
                    <a:bodyPr/>
                    <a:lstStyle/>
                    <a:p>
                      <a:r>
                        <a:rPr lang="cs-CZ" dirty="0"/>
                        <a:t>4 MB</a:t>
                      </a:r>
                    </a:p>
                  </a:txBody>
                  <a:tcPr/>
                </a:tc>
                <a:extLst>
                  <a:ext uri="{0D108BD9-81ED-4DB2-BD59-A6C34878D82A}">
                    <a16:rowId xmlns:a16="http://schemas.microsoft.com/office/drawing/2014/main" val="673673543"/>
                  </a:ext>
                </a:extLst>
              </a:tr>
              <a:tr h="370840">
                <a:tc>
                  <a:txBody>
                    <a:bodyPr/>
                    <a:lstStyle/>
                    <a:p>
                      <a:r>
                        <a:rPr lang="cs-CZ" dirty="0"/>
                        <a:t>RAM</a:t>
                      </a:r>
                    </a:p>
                  </a:txBody>
                  <a:tcPr/>
                </a:tc>
                <a:tc>
                  <a:txBody>
                    <a:bodyPr/>
                    <a:lstStyle/>
                    <a:p>
                      <a:r>
                        <a:rPr lang="cs-CZ" dirty="0"/>
                        <a:t>64 kB</a:t>
                      </a:r>
                    </a:p>
                  </a:txBody>
                  <a:tcPr/>
                </a:tc>
                <a:extLst>
                  <a:ext uri="{0D108BD9-81ED-4DB2-BD59-A6C34878D82A}">
                    <a16:rowId xmlns:a16="http://schemas.microsoft.com/office/drawing/2014/main" val="4237939650"/>
                  </a:ext>
                </a:extLst>
              </a:tr>
              <a:tr h="370840">
                <a:tc>
                  <a:txBody>
                    <a:bodyPr/>
                    <a:lstStyle/>
                    <a:p>
                      <a:r>
                        <a:rPr lang="cs-CZ" dirty="0"/>
                        <a:t>Cena (GME.cz)</a:t>
                      </a:r>
                    </a:p>
                  </a:txBody>
                  <a:tcPr/>
                </a:tc>
                <a:tc>
                  <a:txBody>
                    <a:bodyPr/>
                    <a:lstStyle/>
                    <a:p>
                      <a:r>
                        <a:rPr lang="cs-CZ" dirty="0"/>
                        <a:t>165 Kč</a:t>
                      </a:r>
                    </a:p>
                  </a:txBody>
                  <a:tcPr/>
                </a:tc>
                <a:extLst>
                  <a:ext uri="{0D108BD9-81ED-4DB2-BD59-A6C34878D82A}">
                    <a16:rowId xmlns:a16="http://schemas.microsoft.com/office/drawing/2014/main" val="866203348"/>
                  </a:ext>
                </a:extLst>
              </a:tr>
            </a:tbl>
          </a:graphicData>
        </a:graphic>
      </p:graphicFrame>
    </p:spTree>
    <p:extLst>
      <p:ext uri="{BB962C8B-B14F-4D97-AF65-F5344CB8AC3E}">
        <p14:creationId xmlns:p14="http://schemas.microsoft.com/office/powerpoint/2010/main" val="286700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48D85-1390-9171-C9CD-F22A94BDAD86}"/>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DA675A43-FEA2-CBA9-4342-8026644B49A5}"/>
              </a:ext>
            </a:extLst>
          </p:cNvPr>
          <p:cNvSpPr>
            <a:spLocks noGrp="1"/>
          </p:cNvSpPr>
          <p:nvPr>
            <p:ph type="body" sz="quarter" idx="10"/>
          </p:nvPr>
        </p:nvSpPr>
        <p:spPr/>
        <p:txBody>
          <a:bodyPr/>
          <a:lstStyle/>
          <a:p>
            <a:r>
              <a:rPr lang="cs-CZ" dirty="0"/>
              <a:t>Vlastní řešení</a:t>
            </a:r>
          </a:p>
        </p:txBody>
      </p:sp>
      <p:sp>
        <p:nvSpPr>
          <p:cNvPr id="3" name="Zástupný text 2">
            <a:extLst>
              <a:ext uri="{FF2B5EF4-FFF2-40B4-BE49-F238E27FC236}">
                <a16:creationId xmlns:a16="http://schemas.microsoft.com/office/drawing/2014/main" id="{0F4294FB-D160-671B-692D-8E664B24C386}"/>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9C0D14CF-2BD4-294E-B5FB-5F6F060D9B67}"/>
              </a:ext>
            </a:extLst>
          </p:cNvPr>
          <p:cNvSpPr>
            <a:spLocks noGrp="1"/>
          </p:cNvSpPr>
          <p:nvPr>
            <p:ph type="body" sz="quarter" idx="16"/>
          </p:nvPr>
        </p:nvSpPr>
        <p:spPr>
          <a:xfrm>
            <a:off x="1079500" y="3422469"/>
            <a:ext cx="15680146" cy="5821414"/>
          </a:xfrm>
        </p:spPr>
        <p:txBody>
          <a:bodyPr/>
          <a:lstStyle/>
          <a:p>
            <a:r>
              <a:rPr lang="cs-CZ" dirty="0"/>
              <a:t>popis obsahu práce schématickou formou vycházející z metodiky,</a:t>
            </a:r>
          </a:p>
          <a:p>
            <a:pPr algn="just"/>
            <a:r>
              <a:rPr lang="cs-CZ" dirty="0"/>
              <a:t>zmínit např. kritická místa, nutnosti změn v předpokládávané metodice, podrobněji vlastní postup včetně praktického řešení,</a:t>
            </a:r>
          </a:p>
          <a:p>
            <a:r>
              <a:rPr lang="cs-CZ" dirty="0"/>
              <a:t>optimálně opět doplněné schématem.</a:t>
            </a:r>
          </a:p>
          <a:p>
            <a:r>
              <a:rPr lang="cs-CZ" b="1" dirty="0"/>
              <a:t>Vlastní řešení by mělo být max. na dvě stránky u BP,  tři stránky u DP, pokud možno heslovitě, nikoli vázanou větou!</a:t>
            </a:r>
          </a:p>
          <a:p>
            <a:pPr algn="just"/>
            <a:endParaRPr lang="cs-CZ" dirty="0"/>
          </a:p>
        </p:txBody>
      </p:sp>
    </p:spTree>
    <p:extLst>
      <p:ext uri="{BB962C8B-B14F-4D97-AF65-F5344CB8AC3E}">
        <p14:creationId xmlns:p14="http://schemas.microsoft.com/office/powerpoint/2010/main" val="263585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Výsledky a jejich zhodnocení</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shrnutí výsledků, zjištěných vztahů,</a:t>
            </a:r>
          </a:p>
          <a:p>
            <a:pPr algn="just"/>
            <a:r>
              <a:rPr lang="cs-CZ" dirty="0"/>
              <a:t>pokud je nějaké praktické měření, uvézt jako příklad tabulku dat,</a:t>
            </a:r>
          </a:p>
          <a:p>
            <a:pPr algn="just"/>
            <a:r>
              <a:rPr lang="cs-CZ" dirty="0"/>
              <a:t>součástí je samozřejmě vždy statistické zhodnocení, </a:t>
            </a:r>
          </a:p>
          <a:p>
            <a:pPr algn="just"/>
            <a:r>
              <a:rPr lang="cs-CZ" dirty="0"/>
              <a:t>byla-li definována hypotéza je zde její diskuse a potvrzení/vyvrácení.</a:t>
            </a:r>
          </a:p>
          <a:p>
            <a:r>
              <a:rPr lang="cs-CZ" b="1" dirty="0"/>
              <a:t>Výsledky by měly být max. na dvě stránky u BP,  tři stránky u DP, pokud možno heslovitě, nikoli vázanou větou! </a:t>
            </a:r>
          </a:p>
          <a:p>
            <a:r>
              <a:rPr lang="cs-CZ" b="1" dirty="0"/>
              <a:t>Je-li to jenom trochu možné, použijte tabulky, grafy,…</a:t>
            </a:r>
          </a:p>
          <a:p>
            <a:pPr algn="just"/>
            <a:endParaRPr lang="cs-CZ" dirty="0"/>
          </a:p>
        </p:txBody>
      </p:sp>
    </p:spTree>
    <p:extLst>
      <p:ext uri="{BB962C8B-B14F-4D97-AF65-F5344CB8AC3E}">
        <p14:creationId xmlns:p14="http://schemas.microsoft.com/office/powerpoint/2010/main" val="2764225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Závěr</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v této části především slovně shrnout výsledky práce, pokud jsou měření tak shrnout i výsledky měření,</a:t>
            </a:r>
          </a:p>
          <a:p>
            <a:pPr algn="just"/>
            <a:r>
              <a:rPr lang="cs-CZ" dirty="0"/>
              <a:t>podstatné je ale dát zjištěné výsledky a data do souvislostí – tedy co to znamená, jak je interpretovat a jaký skvělý pokrok práce přinesla,</a:t>
            </a:r>
          </a:p>
          <a:p>
            <a:r>
              <a:rPr lang="cs-CZ" b="1" dirty="0"/>
              <a:t>Závěr by měly být max. na jedné stránce, pokud je tam nějaký zásadní graf pak max. na dvou.</a:t>
            </a:r>
          </a:p>
          <a:p>
            <a:endParaRPr lang="cs-CZ" b="1" dirty="0"/>
          </a:p>
          <a:p>
            <a:pPr algn="just"/>
            <a:r>
              <a:rPr lang="cs-CZ" b="1" dirty="0"/>
              <a:t>Závěr musí být úderný – ten spolu s Úvodem většinou komise poslouchá – tedy nebuďte skromní (ale zase to nepřežeňte, není to děkovačka za Nobelovu cenu!)</a:t>
            </a:r>
          </a:p>
          <a:p>
            <a:pPr algn="just"/>
            <a:endParaRPr lang="cs-CZ" dirty="0"/>
          </a:p>
        </p:txBody>
      </p:sp>
    </p:spTree>
    <p:extLst>
      <p:ext uri="{BB962C8B-B14F-4D97-AF65-F5344CB8AC3E}">
        <p14:creationId xmlns:p14="http://schemas.microsoft.com/office/powerpoint/2010/main" val="65570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Závěr</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zde student ukončí svoji obhajobu a čeká na přečtení posudků vedoucího práce a oponenta,</a:t>
            </a:r>
          </a:p>
          <a:p>
            <a:pPr algn="just"/>
            <a:r>
              <a:rPr lang="cs-CZ" dirty="0"/>
              <a:t>je-li v oponentském posudku nějaký dotaz, bude později vyzván na odpověď – neodpovídá hned!</a:t>
            </a:r>
          </a:p>
          <a:p>
            <a:pPr algn="just"/>
            <a:endParaRPr lang="cs-CZ" dirty="0"/>
          </a:p>
          <a:p>
            <a:pPr algn="just"/>
            <a:r>
              <a:rPr lang="cs-CZ" b="1" dirty="0"/>
              <a:t>Teprve na výzvu (zpravidla předsedy komise)  „překlikne“ na následující slide, kde na každém slide bude otázka a odpověď, tedy pokud má oponent tři otázky, budou tam tři slide..</a:t>
            </a:r>
          </a:p>
          <a:p>
            <a:pPr marL="0" indent="0" algn="just">
              <a:buNone/>
            </a:pPr>
            <a:endParaRPr lang="cs-CZ" dirty="0"/>
          </a:p>
        </p:txBody>
      </p:sp>
    </p:spTree>
    <p:extLst>
      <p:ext uri="{BB962C8B-B14F-4D97-AF65-F5344CB8AC3E}">
        <p14:creationId xmlns:p14="http://schemas.microsoft.com/office/powerpoint/2010/main" val="2495709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sz="8800" dirty="0"/>
              <a:t>Otázka oponenta č.1</a:t>
            </a:r>
            <a:endParaRPr lang="cs-CZ" dirty="0"/>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Na str. 49 je uvedeno: „</a:t>
            </a:r>
            <a:r>
              <a:rPr lang="cs-CZ" sz="4800" b="1" dirty="0" err="1">
                <a:effectLst>
                  <a:outerShdw blurRad="38100" dist="38100" dir="2700000" algn="tl">
                    <a:srgbClr val="000000">
                      <a:alpha val="43137"/>
                    </a:srgbClr>
                  </a:outerShdw>
                </a:effectLst>
              </a:rPr>
              <a:t>For</a:t>
            </a:r>
            <a:r>
              <a:rPr lang="cs-CZ" sz="4800" b="1" dirty="0">
                <a:effectLst>
                  <a:outerShdw blurRad="38100" dist="38100" dir="2700000" algn="tl">
                    <a:srgbClr val="000000">
                      <a:alpha val="43137"/>
                    </a:srgbClr>
                  </a:outerShdw>
                </a:effectLst>
              </a:rPr>
              <a:t> byl zvolen místo </a:t>
            </a:r>
            <a:r>
              <a:rPr lang="cs-CZ" sz="4800" b="1" dirty="0" err="1">
                <a:effectLst>
                  <a:outerShdw blurRad="38100" dist="38100" dir="2700000" algn="tl">
                    <a:srgbClr val="000000">
                      <a:alpha val="43137"/>
                    </a:srgbClr>
                  </a:outerShdw>
                </a:effectLst>
              </a:rPr>
              <a:t>foreach</a:t>
            </a:r>
            <a:r>
              <a:rPr lang="cs-CZ" sz="4800" b="1" dirty="0">
                <a:effectLst>
                  <a:outerShdw blurRad="38100" dist="38100" dir="2700000" algn="tl">
                    <a:srgbClr val="000000">
                      <a:alpha val="43137"/>
                    </a:srgbClr>
                  </a:outerShdw>
                </a:effectLst>
              </a:rPr>
              <a:t> proto, aby bylo možné v chybové hlášce přesně určit místo, kde nastal problém.“ Vysvětlete rozdíl mezi příkazy </a:t>
            </a:r>
            <a:r>
              <a:rPr lang="cs-CZ" sz="4800" b="1" dirty="0" err="1">
                <a:effectLst>
                  <a:outerShdw blurRad="38100" dist="38100" dir="2700000" algn="tl">
                    <a:srgbClr val="000000">
                      <a:alpha val="43137"/>
                    </a:srgbClr>
                  </a:outerShdw>
                </a:effectLst>
              </a:rPr>
              <a:t>for</a:t>
            </a:r>
            <a:r>
              <a:rPr lang="cs-CZ" sz="4800" b="1" dirty="0">
                <a:effectLst>
                  <a:outerShdw blurRad="38100" dist="38100" dir="2700000" algn="tl">
                    <a:srgbClr val="000000">
                      <a:alpha val="43137"/>
                    </a:srgbClr>
                  </a:outerShdw>
                </a:effectLst>
              </a:rPr>
              <a:t> a </a:t>
            </a:r>
            <a:r>
              <a:rPr lang="cs-CZ" sz="4800" b="1" dirty="0" err="1">
                <a:effectLst>
                  <a:outerShdw blurRad="38100" dist="38100" dir="2700000" algn="tl">
                    <a:srgbClr val="000000">
                      <a:alpha val="43137"/>
                    </a:srgbClr>
                  </a:outerShdw>
                </a:effectLst>
              </a:rPr>
              <a:t>foreach</a:t>
            </a:r>
            <a:r>
              <a:rPr lang="cs-CZ" sz="4800" b="1" dirty="0">
                <a:effectLst>
                  <a:outerShdw blurRad="38100" dist="38100" dir="2700000" algn="tl">
                    <a:srgbClr val="000000">
                      <a:alpha val="43137"/>
                    </a:srgbClr>
                  </a:outerShdw>
                </a:effectLst>
              </a:rPr>
              <a:t> a proč druhý z nich neumožňuje přesné určení místa výskytu chyby. “</a:t>
            </a:r>
          </a:p>
          <a:p>
            <a:r>
              <a:rPr lang="cs-CZ" b="1" dirty="0" err="1"/>
              <a:t>For</a:t>
            </a:r>
            <a:r>
              <a:rPr lang="cs-CZ" b="1" dirty="0"/>
              <a:t> = k dispozici index</a:t>
            </a:r>
          </a:p>
          <a:p>
            <a:r>
              <a:rPr lang="cs-CZ" b="1" dirty="0" err="1"/>
              <a:t>Foreach</a:t>
            </a:r>
            <a:r>
              <a:rPr lang="cs-CZ" b="1" dirty="0"/>
              <a:t> = k dispozici prvek kolekce (v tomto případě znak)</a:t>
            </a:r>
          </a:p>
          <a:p>
            <a:endParaRPr lang="cs-CZ" b="1" dirty="0"/>
          </a:p>
          <a:p>
            <a:pPr marL="0" indent="0" algn="just">
              <a:buNone/>
            </a:pPr>
            <a:endParaRPr lang="cs-CZ" dirty="0"/>
          </a:p>
        </p:txBody>
      </p:sp>
    </p:spTree>
    <p:extLst>
      <p:ext uri="{BB962C8B-B14F-4D97-AF65-F5344CB8AC3E}">
        <p14:creationId xmlns:p14="http://schemas.microsoft.com/office/powerpoint/2010/main" val="481893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sz="8800" dirty="0"/>
              <a:t>Otázka oponenta č.2</a:t>
            </a:r>
            <a:endParaRPr lang="cs-CZ" dirty="0"/>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 Na str. 43, a poté několikrát dále v práci, zmiňujete „výsledek, levou a pravou hodnotu“ datového toku. Vysvětlete blíže význam těchto hodnot.“</a:t>
            </a:r>
          </a:p>
          <a:p>
            <a:endParaRPr lang="cs-CZ" b="1" dirty="0"/>
          </a:p>
          <a:p>
            <a:pPr algn="just"/>
            <a:r>
              <a:rPr lang="cs-CZ" b="1" dirty="0"/>
              <a:t>Levá hodnota = hodnota nalevo od operátoru</a:t>
            </a:r>
          </a:p>
          <a:p>
            <a:pPr algn="just"/>
            <a:r>
              <a:rPr lang="cs-CZ" b="1" dirty="0"/>
              <a:t>Pravá hodnota = hodnota napravo od operátoru</a:t>
            </a:r>
          </a:p>
          <a:p>
            <a:pPr algn="just"/>
            <a:r>
              <a:rPr lang="cs-CZ" b="1" dirty="0"/>
              <a:t>Výsledek = výsledek operace</a:t>
            </a:r>
            <a:endParaRPr lang="cs-CZ" dirty="0"/>
          </a:p>
          <a:p>
            <a:pPr marL="0" indent="0" algn="just">
              <a:buNone/>
            </a:pPr>
            <a:endParaRPr lang="cs-CZ" dirty="0"/>
          </a:p>
        </p:txBody>
      </p:sp>
    </p:spTree>
    <p:extLst>
      <p:ext uri="{BB962C8B-B14F-4D97-AF65-F5344CB8AC3E}">
        <p14:creationId xmlns:p14="http://schemas.microsoft.com/office/powerpoint/2010/main" val="90689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4A788-7510-1124-96A9-7BB43ACB30A0}"/>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49950821-6444-5A7C-DC7D-FBE207796CEB}"/>
              </a:ext>
            </a:extLst>
          </p:cNvPr>
          <p:cNvSpPr>
            <a:spLocks noGrp="1"/>
          </p:cNvSpPr>
          <p:nvPr>
            <p:ph type="body" sz="quarter" idx="10"/>
          </p:nvPr>
        </p:nvSpPr>
        <p:spPr/>
        <p:txBody>
          <a:bodyPr/>
          <a:lstStyle/>
          <a:p>
            <a:r>
              <a:rPr lang="cs-CZ" sz="8800" dirty="0"/>
              <a:t>Otázka oponenta č.3</a:t>
            </a:r>
            <a:endParaRPr lang="cs-CZ" dirty="0"/>
          </a:p>
        </p:txBody>
      </p:sp>
      <p:sp>
        <p:nvSpPr>
          <p:cNvPr id="3" name="Zástupný text 2">
            <a:extLst>
              <a:ext uri="{FF2B5EF4-FFF2-40B4-BE49-F238E27FC236}">
                <a16:creationId xmlns:a16="http://schemas.microsoft.com/office/drawing/2014/main" id="{88EAE539-863A-2291-3BCE-66B82132280B}"/>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167A1AE3-7914-2143-31D6-A9073563247E}"/>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V závěru uvádíte, že vizualizace nebyla implementována. Jakým způsobem byste tuto vizualizaci realizoval a co by k tomu bylo potřeba? “</a:t>
            </a:r>
          </a:p>
          <a:p>
            <a:endParaRPr lang="cs-CZ" b="1" dirty="0"/>
          </a:p>
          <a:p>
            <a:pPr algn="just"/>
            <a:r>
              <a:rPr lang="cs-CZ" b="1" dirty="0"/>
              <a:t>Realizoval bych jí jako grafy</a:t>
            </a:r>
          </a:p>
          <a:p>
            <a:pPr algn="just"/>
            <a:r>
              <a:rPr lang="cs-CZ" b="1" dirty="0"/>
              <a:t>Byla by potřeba knihovna třetí strany obsahující graf</a:t>
            </a:r>
            <a:endParaRPr lang="cs-CZ" dirty="0"/>
          </a:p>
          <a:p>
            <a:pPr marL="0" indent="0" algn="just">
              <a:buNone/>
            </a:pPr>
            <a:endParaRPr lang="cs-CZ" dirty="0"/>
          </a:p>
        </p:txBody>
      </p:sp>
    </p:spTree>
    <p:extLst>
      <p:ext uri="{BB962C8B-B14F-4D97-AF65-F5344CB8AC3E}">
        <p14:creationId xmlns:p14="http://schemas.microsoft.com/office/powerpoint/2010/main" val="2938125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Úvod</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Rostoucí zájem o </a:t>
            </a:r>
            <a:r>
              <a:rPr lang="cs-CZ" dirty="0" err="1"/>
              <a:t>IoT</a:t>
            </a:r>
            <a:r>
              <a:rPr lang="cs-CZ" dirty="0"/>
              <a:t> a automatizaci</a:t>
            </a:r>
          </a:p>
          <a:p>
            <a:pPr algn="just"/>
            <a:r>
              <a:rPr lang="cs-CZ" dirty="0"/>
              <a:t>Propojení různých systémů</a:t>
            </a:r>
          </a:p>
          <a:p>
            <a:pPr algn="just"/>
            <a:endParaRPr lang="cs-CZ" dirty="0"/>
          </a:p>
        </p:txBody>
      </p:sp>
    </p:spTree>
    <p:extLst>
      <p:ext uri="{BB962C8B-B14F-4D97-AF65-F5344CB8AC3E}">
        <p14:creationId xmlns:p14="http://schemas.microsoft.com/office/powerpoint/2010/main" val="300136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Rozbor současného stavu</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r>
              <a:rPr lang="cs-CZ" dirty="0"/>
              <a:t>jednoduchý popis, v jaké stavu je aktuálně řešená problematika v ČR a ve světě,</a:t>
            </a:r>
          </a:p>
          <a:p>
            <a:r>
              <a:rPr lang="cs-CZ" dirty="0"/>
              <a:t>vhodné je vysvětlit principy, doplnit obrázky, případně grafy,</a:t>
            </a:r>
          </a:p>
          <a:p>
            <a:r>
              <a:rPr lang="cs-CZ" dirty="0"/>
              <a:t>v závěru by mohlo být několik citací světových autorů ze </a:t>
            </a:r>
            <a:r>
              <a:rPr lang="cs-CZ" dirty="0" err="1"/>
              <a:t>Scopus</a:t>
            </a:r>
            <a:r>
              <a:rPr lang="cs-CZ" dirty="0"/>
              <a:t> či Web </a:t>
            </a:r>
            <a:r>
              <a:rPr lang="cs-CZ" dirty="0" err="1"/>
              <a:t>of</a:t>
            </a:r>
            <a:r>
              <a:rPr lang="cs-CZ" dirty="0"/>
              <a:t> science, (a jejich publikací, případně konferencí) kteří se  uvedené problematice aktuálně věnují,</a:t>
            </a:r>
          </a:p>
          <a:p>
            <a:r>
              <a:rPr lang="cs-CZ" dirty="0"/>
              <a:t>na závěr zdůrazníte, že právě v tomto místě navazujete na zmíněné práce….</a:t>
            </a:r>
          </a:p>
          <a:p>
            <a:r>
              <a:rPr lang="cs-CZ" dirty="0"/>
              <a:t>Rozbor by měl být tak </a:t>
            </a:r>
            <a:r>
              <a:rPr lang="cs-CZ" b="1" dirty="0"/>
              <a:t>max. na dvě </a:t>
            </a:r>
            <a:r>
              <a:rPr lang="cs-CZ" dirty="0"/>
              <a:t>až tři stránky (lépe dvě). </a:t>
            </a:r>
          </a:p>
          <a:p>
            <a:r>
              <a:rPr lang="cs-CZ" b="1" dirty="0"/>
              <a:t>Pište v heslech – ne souvislé věty!!!! </a:t>
            </a:r>
          </a:p>
          <a:p>
            <a:r>
              <a:rPr lang="cs-CZ" b="1" dirty="0"/>
              <a:t>Spíše schémata, grafy, obrázky, rovnice..</a:t>
            </a:r>
          </a:p>
          <a:p>
            <a:pPr algn="just"/>
            <a:endParaRPr lang="cs-CZ" dirty="0"/>
          </a:p>
        </p:txBody>
      </p:sp>
    </p:spTree>
    <p:extLst>
      <p:ext uri="{BB962C8B-B14F-4D97-AF65-F5344CB8AC3E}">
        <p14:creationId xmlns:p14="http://schemas.microsoft.com/office/powerpoint/2010/main" val="183489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Cíl práce</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r>
              <a:rPr lang="cs-CZ" dirty="0"/>
              <a:t>Vytvořit systém vykonávající uživatelem zadanou logiku</a:t>
            </a:r>
          </a:p>
          <a:p>
            <a:pPr lvl="1"/>
            <a:r>
              <a:rPr lang="cs-CZ" dirty="0"/>
              <a:t>Modulární</a:t>
            </a:r>
          </a:p>
          <a:p>
            <a:pPr lvl="1"/>
            <a:r>
              <a:rPr lang="cs-CZ" dirty="0"/>
              <a:t>Pro používání není nutná znalost programování</a:t>
            </a:r>
          </a:p>
          <a:p>
            <a:r>
              <a:rPr lang="cs-CZ" dirty="0"/>
              <a:t>Vytvoření knihovny pro uzly a vzorovou implementaci</a:t>
            </a:r>
          </a:p>
          <a:p>
            <a:pPr lvl="1"/>
            <a:r>
              <a:rPr lang="cs-CZ" dirty="0"/>
              <a:t>Přenositelnost napříč platformami</a:t>
            </a:r>
          </a:p>
          <a:p>
            <a:pPr lvl="1"/>
            <a:r>
              <a:rPr lang="cs-CZ" dirty="0"/>
              <a:t>Použitelnost i s jiným řešením</a:t>
            </a:r>
          </a:p>
          <a:p>
            <a:pPr algn="just"/>
            <a:endParaRPr lang="cs-CZ" dirty="0"/>
          </a:p>
        </p:txBody>
      </p:sp>
    </p:spTree>
    <p:extLst>
      <p:ext uri="{BB962C8B-B14F-4D97-AF65-F5344CB8AC3E}">
        <p14:creationId xmlns:p14="http://schemas.microsoft.com/office/powerpoint/2010/main" val="207370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Metodika</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Prostudování hardwarových a softwarových možností řešení</a:t>
            </a:r>
          </a:p>
          <a:p>
            <a:pPr algn="just"/>
            <a:r>
              <a:rPr lang="cs-CZ" dirty="0"/>
              <a:t>Specifikace funkcí systému podle cílů práce</a:t>
            </a:r>
          </a:p>
          <a:p>
            <a:pPr algn="just"/>
            <a:r>
              <a:rPr lang="cs-CZ" dirty="0"/>
              <a:t>Návrh tříd</a:t>
            </a:r>
          </a:p>
          <a:p>
            <a:pPr algn="just"/>
            <a:r>
              <a:rPr lang="cs-CZ" dirty="0"/>
              <a:t>Realizace</a:t>
            </a:r>
          </a:p>
          <a:p>
            <a:pPr algn="just"/>
            <a:endParaRPr lang="cs-CZ" dirty="0"/>
          </a:p>
        </p:txBody>
      </p:sp>
    </p:spTree>
    <p:extLst>
      <p:ext uri="{BB962C8B-B14F-4D97-AF65-F5344CB8AC3E}">
        <p14:creationId xmlns:p14="http://schemas.microsoft.com/office/powerpoint/2010/main" val="4205360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Princip komunikace</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r>
              <a:rPr lang="cs-CZ" dirty="0"/>
              <a:t>Jeden uzel může být součástí více systémů</a:t>
            </a:r>
          </a:p>
          <a:p>
            <a:r>
              <a:rPr lang="cs-CZ" dirty="0"/>
              <a:t>Iniciátorem komunikace je hlavní uzel</a:t>
            </a:r>
          </a:p>
          <a:p>
            <a:pPr marL="0" indent="0">
              <a:buNone/>
            </a:pPr>
            <a:endParaRPr lang="cs-CZ" dirty="0"/>
          </a:p>
          <a:p>
            <a:pPr algn="just"/>
            <a:endParaRPr lang="cs-CZ" dirty="0"/>
          </a:p>
        </p:txBody>
      </p:sp>
      <p:pic>
        <p:nvPicPr>
          <p:cNvPr id="4" name="Obrázek 3">
            <a:extLst>
              <a:ext uri="{FF2B5EF4-FFF2-40B4-BE49-F238E27FC236}">
                <a16:creationId xmlns:a16="http://schemas.microsoft.com/office/drawing/2014/main" id="{02CFFEBD-9421-5157-833E-0BC291F511C3}"/>
              </a:ext>
            </a:extLst>
          </p:cNvPr>
          <p:cNvPicPr>
            <a:picLocks noChangeAspect="1"/>
          </p:cNvPicPr>
          <p:nvPr/>
        </p:nvPicPr>
        <p:blipFill>
          <a:blip r:embed="rId3"/>
          <a:stretch>
            <a:fillRect/>
          </a:stretch>
        </p:blipFill>
        <p:spPr>
          <a:xfrm>
            <a:off x="2293897" y="5453143"/>
            <a:ext cx="13236687" cy="3603185"/>
          </a:xfrm>
          <a:prstGeom prst="rect">
            <a:avLst/>
          </a:prstGeom>
        </p:spPr>
      </p:pic>
    </p:spTree>
    <p:extLst>
      <p:ext uri="{BB962C8B-B14F-4D97-AF65-F5344CB8AC3E}">
        <p14:creationId xmlns:p14="http://schemas.microsoft.com/office/powerpoint/2010/main" val="3267835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5098D-C450-7EF5-5A78-AA1C3018E8E9}"/>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00F6B59F-E98E-34C7-8DAA-9D90F7EBCE2A}"/>
              </a:ext>
            </a:extLst>
          </p:cNvPr>
          <p:cNvSpPr>
            <a:spLocks noGrp="1"/>
          </p:cNvSpPr>
          <p:nvPr>
            <p:ph type="body" sz="quarter" idx="10"/>
          </p:nvPr>
        </p:nvSpPr>
        <p:spPr/>
        <p:txBody>
          <a:bodyPr/>
          <a:lstStyle/>
          <a:p>
            <a:r>
              <a:rPr lang="cs-CZ" dirty="0" err="1"/>
              <a:t>GetInfo</a:t>
            </a:r>
            <a:endParaRPr lang="cs-CZ" dirty="0"/>
          </a:p>
        </p:txBody>
      </p:sp>
      <p:sp>
        <p:nvSpPr>
          <p:cNvPr id="3" name="Zástupný text 2">
            <a:extLst>
              <a:ext uri="{FF2B5EF4-FFF2-40B4-BE49-F238E27FC236}">
                <a16:creationId xmlns:a16="http://schemas.microsoft.com/office/drawing/2014/main" id="{C34E4F07-B27D-7846-3678-A5AFCA57C90A}"/>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8E61CDB2-0468-8124-B146-C7F65E460997}"/>
              </a:ext>
            </a:extLst>
          </p:cNvPr>
          <p:cNvSpPr>
            <a:spLocks noGrp="1"/>
          </p:cNvSpPr>
          <p:nvPr>
            <p:ph type="body" sz="quarter" idx="16"/>
          </p:nvPr>
        </p:nvSpPr>
        <p:spPr>
          <a:xfrm>
            <a:off x="1079500" y="3422469"/>
            <a:ext cx="15680146" cy="5821414"/>
          </a:xfrm>
        </p:spPr>
        <p:txBody>
          <a:bodyPr/>
          <a:lstStyle/>
          <a:p>
            <a:r>
              <a:rPr lang="cs-CZ" dirty="0"/>
              <a:t>Uzel nemá pevně dané seznam </a:t>
            </a:r>
            <a:r>
              <a:rPr lang="cs-CZ" dirty="0" err="1"/>
              <a:t>endpointů</a:t>
            </a:r>
            <a:endParaRPr lang="cs-CZ" dirty="0"/>
          </a:p>
          <a:p>
            <a:r>
              <a:rPr lang="cs-CZ" dirty="0"/>
              <a:t>Při přidání do systému nutno zjistit, jaké jsou k dispozici</a:t>
            </a:r>
          </a:p>
          <a:p>
            <a:pPr marL="0" indent="0">
              <a:buNone/>
            </a:pPr>
            <a:endParaRPr lang="cs-CZ" dirty="0"/>
          </a:p>
          <a:p>
            <a:pPr algn="just"/>
            <a:endParaRPr lang="cs-CZ" dirty="0"/>
          </a:p>
        </p:txBody>
      </p:sp>
      <p:pic>
        <p:nvPicPr>
          <p:cNvPr id="6" name="Obrázek 5">
            <a:extLst>
              <a:ext uri="{FF2B5EF4-FFF2-40B4-BE49-F238E27FC236}">
                <a16:creationId xmlns:a16="http://schemas.microsoft.com/office/drawing/2014/main" id="{050BBE36-0625-1C50-4206-5B66A5DE9AE2}"/>
              </a:ext>
            </a:extLst>
          </p:cNvPr>
          <p:cNvPicPr>
            <a:picLocks noChangeAspect="1"/>
          </p:cNvPicPr>
          <p:nvPr/>
        </p:nvPicPr>
        <p:blipFill>
          <a:blip r:embed="rId3"/>
          <a:stretch>
            <a:fillRect/>
          </a:stretch>
        </p:blipFill>
        <p:spPr>
          <a:xfrm>
            <a:off x="1210870" y="5344160"/>
            <a:ext cx="5322444" cy="3899722"/>
          </a:xfrm>
          <a:prstGeom prst="rect">
            <a:avLst/>
          </a:prstGeom>
        </p:spPr>
      </p:pic>
      <p:sp>
        <p:nvSpPr>
          <p:cNvPr id="8" name="TextovéPole 7">
            <a:extLst>
              <a:ext uri="{FF2B5EF4-FFF2-40B4-BE49-F238E27FC236}">
                <a16:creationId xmlns:a16="http://schemas.microsoft.com/office/drawing/2014/main" id="{D4AE84E6-C814-52FD-DE05-15AAA660215B}"/>
              </a:ext>
            </a:extLst>
          </p:cNvPr>
          <p:cNvSpPr txBox="1"/>
          <p:nvPr/>
        </p:nvSpPr>
        <p:spPr>
          <a:xfrm>
            <a:off x="12886660" y="3636335"/>
            <a:ext cx="6921796" cy="7155805"/>
          </a:xfrm>
          <a:prstGeom prst="rect">
            <a:avLst/>
          </a:prstGeom>
          <a:noFill/>
        </p:spPr>
        <p:txBody>
          <a:bodyPr wrap="square" rtlCol="0">
            <a:spAutoFit/>
          </a:bodyPr>
          <a:lstStyle/>
          <a:p>
            <a:pPr>
              <a:buNone/>
            </a:pPr>
            <a:r>
              <a:rPr lang="cs-CZ" b="0" dirty="0">
                <a:solidFill>
                  <a:srgbClr val="000000"/>
                </a:solidFill>
                <a:effectLst/>
                <a:latin typeface="IBMPlexMono"/>
              </a:rPr>
              <a:t>[</a:t>
            </a:r>
          </a:p>
          <a:p>
            <a:pPr>
              <a:buNone/>
            </a:pPr>
            <a:r>
              <a:rPr lang="cs-CZ" dirty="0">
                <a:solidFill>
                  <a:srgbClr val="000000"/>
                </a:solidFill>
                <a:latin typeface="IBMPlexMono"/>
              </a:rPr>
              <a:t>  </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"HTTP"</a:t>
            </a:r>
            <a:r>
              <a:rPr lang="cs-CZ" b="0" dirty="0">
                <a:solidFill>
                  <a:srgbClr val="000000"/>
                </a:solidFill>
                <a:effectLst/>
                <a:latin typeface="IBMPlexMono"/>
              </a:rPr>
              <a:t>: </a:t>
            </a:r>
            <a:r>
              <a:rPr lang="cs-CZ" b="0" dirty="0">
                <a:solidFill>
                  <a:srgbClr val="0451A5"/>
                </a:solidFill>
                <a:effectLst/>
                <a:latin typeface="IBMPlexMono"/>
              </a:rPr>
              <a:t>"GET"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"Type"</a:t>
            </a:r>
            <a:r>
              <a:rPr lang="cs-CZ" b="0" dirty="0">
                <a:solidFill>
                  <a:srgbClr val="000000"/>
                </a:solidFill>
                <a:effectLst/>
                <a:latin typeface="IBMPlexMono"/>
              </a:rPr>
              <a:t>: </a:t>
            </a:r>
            <a:r>
              <a:rPr lang="cs-CZ" b="0" dirty="0">
                <a:solidFill>
                  <a:srgbClr val="0451A5"/>
                </a:solidFill>
                <a:effectLst/>
                <a:latin typeface="IBMPlexMono"/>
              </a:rPr>
              <a:t>"EP_TYPE_GET"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"URL"</a:t>
            </a:r>
            <a:r>
              <a:rPr lang="cs-CZ" b="0" dirty="0">
                <a:solidFill>
                  <a:srgbClr val="000000"/>
                </a:solidFill>
                <a:effectLst/>
                <a:latin typeface="IBMPlexMono"/>
              </a:rPr>
              <a:t>: </a:t>
            </a:r>
            <a:r>
              <a:rPr lang="cs-CZ" b="0" dirty="0">
                <a:solidFill>
                  <a:srgbClr val="0451A5"/>
                </a:solidFill>
                <a:effectLst/>
                <a:latin typeface="IBMPlexMono"/>
              </a:rPr>
              <a:t>"/</a:t>
            </a:r>
            <a:r>
              <a:rPr lang="cs-CZ" b="0" dirty="0" err="1">
                <a:solidFill>
                  <a:srgbClr val="0451A5"/>
                </a:solidFill>
                <a:effectLst/>
                <a:latin typeface="IBMPlexMono"/>
              </a:rPr>
              <a:t>slow</a:t>
            </a:r>
            <a:r>
              <a:rPr lang="cs-CZ" b="0" dirty="0">
                <a:solidFill>
                  <a:srgbClr val="0451A5"/>
                </a:solidFill>
                <a:effectLst/>
                <a:latin typeface="IBMPlexMono"/>
              </a:rPr>
              <a: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Vals</a:t>
            </a:r>
            <a:r>
              <a:rPr lang="cs-CZ" b="0" dirty="0">
                <a:solidFill>
                  <a:srgbClr val="A31515"/>
                </a:solidFill>
                <a:effectLst/>
                <a:latin typeface="IBMPlexMono"/>
              </a:rPr>
              <a:t>"</a:t>
            </a:r>
            <a:r>
              <a:rPr lang="cs-CZ" b="0" dirty="0">
                <a:solidFill>
                  <a:srgbClr val="000000"/>
                </a:solidFill>
                <a:effectLst/>
                <a:latin typeface="IBMPlexMono"/>
              </a:rPr>
              <a:t>: [</a:t>
            </a: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"Name"</a:t>
            </a:r>
            <a:r>
              <a:rPr lang="cs-CZ" b="0" dirty="0">
                <a:solidFill>
                  <a:srgbClr val="000000"/>
                </a:solidFill>
                <a:effectLst/>
                <a:latin typeface="IBMPlexMono"/>
              </a:rPr>
              <a:t>: </a:t>
            </a:r>
            <a:r>
              <a:rPr lang="cs-CZ" b="0" dirty="0">
                <a:solidFill>
                  <a:srgbClr val="0451A5"/>
                </a:solidFill>
                <a:effectLst/>
                <a:latin typeface="IBMPlexMono"/>
              </a:rPr>
              <a:t>"a"</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"Type"</a:t>
            </a:r>
            <a:r>
              <a:rPr lang="cs-CZ" b="0" dirty="0">
                <a:solidFill>
                  <a:srgbClr val="000000"/>
                </a:solidFill>
                <a:effectLst/>
                <a:latin typeface="IBMPlexMono"/>
              </a:rPr>
              <a:t>: </a:t>
            </a:r>
            <a:r>
              <a:rPr lang="cs-CZ" b="0" dirty="0">
                <a:solidFill>
                  <a:srgbClr val="0451A5"/>
                </a:solidFill>
                <a:effectLst/>
                <a:latin typeface="IBMPlexMono"/>
              </a:rPr>
              <a:t>"INT"</a:t>
            </a:r>
            <a:endParaRPr lang="cs-CZ" b="0" dirty="0">
              <a:solidFill>
                <a:srgbClr val="000000"/>
              </a:solidFill>
              <a:effectLst/>
              <a:latin typeface="IBMPlexMono"/>
            </a:endParaRP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Args</a:t>
            </a:r>
            <a:r>
              <a:rPr lang="cs-CZ" b="0" dirty="0">
                <a:solidFill>
                  <a:srgbClr val="A31515"/>
                </a:solidFill>
                <a:effectLst/>
                <a:latin typeface="IBMPlexMono"/>
              </a:rPr>
              <a:t>"</a:t>
            </a: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Delay</a:t>
            </a:r>
            <a:r>
              <a:rPr lang="cs-CZ" b="0" dirty="0">
                <a:solidFill>
                  <a:srgbClr val="A31515"/>
                </a:solidFill>
                <a:effectLst/>
                <a:latin typeface="IBMPlexMono"/>
              </a:rPr>
              <a:t>"</a:t>
            </a:r>
            <a:r>
              <a:rPr lang="cs-CZ" b="0" dirty="0">
                <a:solidFill>
                  <a:srgbClr val="000000"/>
                </a:solidFill>
                <a:effectLst/>
                <a:latin typeface="IBMPlexMono"/>
              </a:rPr>
              <a:t>: </a:t>
            </a:r>
            <a:r>
              <a:rPr lang="cs-CZ" b="0" dirty="0">
                <a:solidFill>
                  <a:srgbClr val="098658"/>
                </a:solidFill>
                <a:effectLst/>
                <a:latin typeface="IBMPlexMono"/>
              </a:rPr>
              <a:t>1000</a:t>
            </a:r>
            <a:endParaRPr lang="cs-CZ" b="0" dirty="0">
              <a:solidFill>
                <a:srgbClr val="000000"/>
              </a:solidFill>
              <a:effectLst/>
              <a:latin typeface="IBMPlexMono"/>
            </a:endParaRPr>
          </a:p>
          <a:p>
            <a:pPr>
              <a:buNone/>
            </a:pPr>
            <a:r>
              <a:rPr lang="cs-CZ" b="0" dirty="0">
                <a:solidFill>
                  <a:srgbClr val="000000"/>
                </a:solidFill>
                <a:effectLst/>
                <a:latin typeface="IBMPlexMono"/>
              </a:rPr>
              <a:t>    }</a:t>
            </a:r>
          </a:p>
          <a:p>
            <a:r>
              <a:rPr lang="cs-CZ" b="0" dirty="0">
                <a:solidFill>
                  <a:srgbClr val="000000"/>
                </a:solidFill>
                <a:effectLst/>
                <a:latin typeface="IBMPlexMono"/>
              </a:rPr>
              <a:t>]</a:t>
            </a:r>
          </a:p>
          <a:p>
            <a:pPr>
              <a:buNone/>
            </a:pPr>
            <a:endParaRPr lang="cs-CZ" b="0" dirty="0">
              <a:solidFill>
                <a:srgbClr val="F8F8F2"/>
              </a:solidFill>
              <a:effectLst/>
              <a:latin typeface="IBMPlexMono"/>
            </a:endParaRPr>
          </a:p>
          <a:p>
            <a:endParaRPr lang="cs-CZ" dirty="0"/>
          </a:p>
        </p:txBody>
      </p:sp>
    </p:spTree>
    <p:extLst>
      <p:ext uri="{BB962C8B-B14F-4D97-AF65-F5344CB8AC3E}">
        <p14:creationId xmlns:p14="http://schemas.microsoft.com/office/powerpoint/2010/main" val="3870451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74684-73B7-3CD9-55B3-59535AC6429E}"/>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27E6FB56-0919-95F2-79AC-1EB50CDC0A42}"/>
              </a:ext>
            </a:extLst>
          </p:cNvPr>
          <p:cNvSpPr>
            <a:spLocks noGrp="1"/>
          </p:cNvSpPr>
          <p:nvPr>
            <p:ph type="body" sz="quarter" idx="10"/>
          </p:nvPr>
        </p:nvSpPr>
        <p:spPr/>
        <p:txBody>
          <a:bodyPr/>
          <a:lstStyle/>
          <a:p>
            <a:r>
              <a:rPr lang="cs-CZ" dirty="0"/>
              <a:t>Moduly</a:t>
            </a:r>
          </a:p>
        </p:txBody>
      </p:sp>
      <p:sp>
        <p:nvSpPr>
          <p:cNvPr id="3" name="Zástupný text 2">
            <a:extLst>
              <a:ext uri="{FF2B5EF4-FFF2-40B4-BE49-F238E27FC236}">
                <a16:creationId xmlns:a16="http://schemas.microsoft.com/office/drawing/2014/main" id="{45D32C3A-6372-EE69-D855-C953A1ECF44C}"/>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EB1EDABB-879C-5C9E-0C99-0639F035B6D3}"/>
              </a:ext>
            </a:extLst>
          </p:cNvPr>
          <p:cNvSpPr>
            <a:spLocks noGrp="1"/>
          </p:cNvSpPr>
          <p:nvPr>
            <p:ph type="body" sz="quarter" idx="16"/>
          </p:nvPr>
        </p:nvSpPr>
        <p:spPr>
          <a:xfrm>
            <a:off x="1079500" y="3422469"/>
            <a:ext cx="15680146" cy="5821414"/>
          </a:xfrm>
        </p:spPr>
        <p:txBody>
          <a:bodyPr/>
          <a:lstStyle/>
          <a:p>
            <a:r>
              <a:rPr lang="cs-CZ" dirty="0"/>
              <a:t>Vrstvený model</a:t>
            </a:r>
          </a:p>
          <a:p>
            <a:r>
              <a:rPr lang="cs-CZ" dirty="0" err="1"/>
              <a:t>Dependency</a:t>
            </a:r>
            <a:r>
              <a:rPr lang="cs-CZ" dirty="0"/>
              <a:t> </a:t>
            </a:r>
            <a:r>
              <a:rPr lang="cs-CZ" dirty="0" err="1"/>
              <a:t>injection</a:t>
            </a:r>
            <a:endParaRPr lang="cs-CZ" dirty="0"/>
          </a:p>
          <a:p>
            <a:pPr algn="just"/>
            <a:endParaRPr lang="cs-CZ" dirty="0"/>
          </a:p>
        </p:txBody>
      </p:sp>
      <p:pic>
        <p:nvPicPr>
          <p:cNvPr id="4" name="Obrázek 3">
            <a:extLst>
              <a:ext uri="{FF2B5EF4-FFF2-40B4-BE49-F238E27FC236}">
                <a16:creationId xmlns:a16="http://schemas.microsoft.com/office/drawing/2014/main" id="{D98011F6-1E95-F126-E96C-9621D80FA121}"/>
              </a:ext>
            </a:extLst>
          </p:cNvPr>
          <p:cNvPicPr>
            <a:picLocks noChangeAspect="1"/>
          </p:cNvPicPr>
          <p:nvPr/>
        </p:nvPicPr>
        <p:blipFill>
          <a:blip r:embed="rId3"/>
          <a:stretch>
            <a:fillRect/>
          </a:stretch>
        </p:blipFill>
        <p:spPr>
          <a:xfrm>
            <a:off x="7666075" y="3079483"/>
            <a:ext cx="8075130" cy="6507385"/>
          </a:xfrm>
          <a:prstGeom prst="rect">
            <a:avLst/>
          </a:prstGeom>
        </p:spPr>
      </p:pic>
      <p:sp>
        <p:nvSpPr>
          <p:cNvPr id="6" name="TextovéPole 5">
            <a:extLst>
              <a:ext uri="{FF2B5EF4-FFF2-40B4-BE49-F238E27FC236}">
                <a16:creationId xmlns:a16="http://schemas.microsoft.com/office/drawing/2014/main" id="{868DC543-4BBF-684D-B959-9C49D6B4F2B0}"/>
              </a:ext>
            </a:extLst>
          </p:cNvPr>
          <p:cNvSpPr txBox="1"/>
          <p:nvPr/>
        </p:nvSpPr>
        <p:spPr>
          <a:xfrm>
            <a:off x="1079500" y="7176977"/>
            <a:ext cx="4927895" cy="2169825"/>
          </a:xfrm>
          <a:prstGeom prst="rect">
            <a:avLst/>
          </a:prstGeom>
          <a:noFill/>
        </p:spPr>
        <p:txBody>
          <a:bodyPr wrap="square" rtlCol="0">
            <a:spAutoFit/>
          </a:bodyPr>
          <a:lstStyle/>
          <a:p>
            <a:r>
              <a:rPr lang="cs-CZ" dirty="0"/>
              <a:t>Tmavě = implementováno</a:t>
            </a:r>
          </a:p>
          <a:p>
            <a:r>
              <a:rPr lang="cs-CZ" dirty="0"/>
              <a:t>Světle = možné rozšíření</a:t>
            </a:r>
          </a:p>
          <a:p>
            <a:endParaRPr lang="cs-CZ" dirty="0"/>
          </a:p>
          <a:p>
            <a:r>
              <a:rPr lang="cs-CZ" dirty="0"/>
              <a:t>Fialová = C#</a:t>
            </a:r>
          </a:p>
          <a:p>
            <a:r>
              <a:rPr lang="cs-CZ" dirty="0"/>
              <a:t>Modrá = C++</a:t>
            </a:r>
          </a:p>
        </p:txBody>
      </p:sp>
    </p:spTree>
    <p:extLst>
      <p:ext uri="{BB962C8B-B14F-4D97-AF65-F5344CB8AC3E}">
        <p14:creationId xmlns:p14="http://schemas.microsoft.com/office/powerpoint/2010/main" val="1780252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5CDB5-BEF0-3797-CFBE-7905AEC4342D}"/>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14B9E8E7-7C5F-836A-4217-C14BDF4D097C}"/>
              </a:ext>
            </a:extLst>
          </p:cNvPr>
          <p:cNvSpPr>
            <a:spLocks noGrp="1"/>
          </p:cNvSpPr>
          <p:nvPr>
            <p:ph type="body" sz="quarter" idx="10"/>
          </p:nvPr>
        </p:nvSpPr>
        <p:spPr/>
        <p:txBody>
          <a:bodyPr>
            <a:normAutofit fontScale="92500"/>
          </a:bodyPr>
          <a:lstStyle/>
          <a:p>
            <a:r>
              <a:rPr lang="cs-CZ" dirty="0"/>
              <a:t>Zpracování uživatelského vstupu</a:t>
            </a:r>
          </a:p>
        </p:txBody>
      </p:sp>
      <p:sp>
        <p:nvSpPr>
          <p:cNvPr id="3" name="Zástupný text 2">
            <a:extLst>
              <a:ext uri="{FF2B5EF4-FFF2-40B4-BE49-F238E27FC236}">
                <a16:creationId xmlns:a16="http://schemas.microsoft.com/office/drawing/2014/main" id="{809ED839-ACB8-C438-C1C8-D50EDCFA0D72}"/>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083898D9-B903-A0A0-73EC-6C1D419B9468}"/>
              </a:ext>
            </a:extLst>
          </p:cNvPr>
          <p:cNvSpPr>
            <a:spLocks noGrp="1"/>
          </p:cNvSpPr>
          <p:nvPr>
            <p:ph type="body" sz="quarter" idx="16"/>
          </p:nvPr>
        </p:nvSpPr>
        <p:spPr>
          <a:xfrm>
            <a:off x="1079500" y="3422469"/>
            <a:ext cx="15680146" cy="5821414"/>
          </a:xfrm>
        </p:spPr>
        <p:txBody>
          <a:bodyPr/>
          <a:lstStyle/>
          <a:p>
            <a:r>
              <a:rPr lang="cs-CZ" dirty="0"/>
              <a:t>Konečný automat</a:t>
            </a:r>
          </a:p>
          <a:p>
            <a:pPr algn="just"/>
            <a:endParaRPr lang="cs-CZ" dirty="0"/>
          </a:p>
        </p:txBody>
      </p:sp>
      <p:pic>
        <p:nvPicPr>
          <p:cNvPr id="7" name="Obrázek 6">
            <a:extLst>
              <a:ext uri="{FF2B5EF4-FFF2-40B4-BE49-F238E27FC236}">
                <a16:creationId xmlns:a16="http://schemas.microsoft.com/office/drawing/2014/main" id="{42DB6807-59DE-333D-D332-41088B5BB50F}"/>
              </a:ext>
            </a:extLst>
          </p:cNvPr>
          <p:cNvPicPr>
            <a:picLocks noChangeAspect="1"/>
          </p:cNvPicPr>
          <p:nvPr/>
        </p:nvPicPr>
        <p:blipFill>
          <a:blip r:embed="rId3"/>
          <a:stretch>
            <a:fillRect/>
          </a:stretch>
        </p:blipFill>
        <p:spPr>
          <a:xfrm>
            <a:off x="4016373" y="4632168"/>
            <a:ext cx="9540139" cy="4289960"/>
          </a:xfrm>
          <a:prstGeom prst="rect">
            <a:avLst/>
          </a:prstGeom>
        </p:spPr>
      </p:pic>
    </p:spTree>
    <p:extLst>
      <p:ext uri="{BB962C8B-B14F-4D97-AF65-F5344CB8AC3E}">
        <p14:creationId xmlns:p14="http://schemas.microsoft.com/office/powerpoint/2010/main" val="4146560728"/>
      </p:ext>
    </p:extLst>
  </p:cSld>
  <p:clrMapOvr>
    <a:masterClrMapping/>
  </p:clrMapOvr>
</p:sld>
</file>

<file path=ppt/theme/theme1.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ZU_TF_prezentace_sablona  -  Jen pro čtení" id="{622EBC3D-D1DD-4DC5-9434-F500FB9723FB}" vid="{E25A6F08-0146-4EBB-81EC-09A0106238DF}"/>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bdbf0fd-f281-4dc0-a62e-de3a0c0e2d61">
      <Terms xmlns="http://schemas.microsoft.com/office/infopath/2007/PartnerControls"/>
    </lcf76f155ced4ddcb4097134ff3c332f>
    <TaxCatchAll xmlns="24f1a15d-fb4f-4d23-8500-b42cd3aa9665" xsi:nil="true"/>
    <OdkazKeStazeni xmlns="8bdbf0fd-f281-4dc0-a62e-de3a0c0e2d6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4CAB84634EA8074BA96FEF2B407EBD27" ma:contentTypeVersion="11" ma:contentTypeDescription="Vytvoří nový dokument" ma:contentTypeScope="" ma:versionID="02eb0f0882b981d70efe520bd1a43e1d">
  <xsd:schema xmlns:xsd="http://www.w3.org/2001/XMLSchema" xmlns:xs="http://www.w3.org/2001/XMLSchema" xmlns:p="http://schemas.microsoft.com/office/2006/metadata/properties" xmlns:ns2="8bdbf0fd-f281-4dc0-a62e-de3a0c0e2d61" xmlns:ns3="24f1a15d-fb4f-4d23-8500-b42cd3aa9665" targetNamespace="http://schemas.microsoft.com/office/2006/metadata/properties" ma:root="true" ma:fieldsID="f1378639c47a55150edee2506240f81f" ns2:_="" ns3:_="">
    <xsd:import namespace="8bdbf0fd-f281-4dc0-a62e-de3a0c0e2d61"/>
    <xsd:import namespace="24f1a15d-fb4f-4d23-8500-b42cd3aa966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OdkazKeStazeni"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dbf0fd-f281-4dc0-a62e-de3a0c0e2d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Značky obrázků" ma:readOnly="false" ma:fieldId="{5cf76f15-5ced-4ddc-b409-7134ff3c332f}" ma:taxonomyMulti="true" ma:sspId="6104055d-a7a1-4227-823d-893947fae55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OdkazKeStazeni" ma:index="17" nillable="true" ma:displayName="Název šablony" ma:format="Dropdown" ma:internalName="OdkazKeStazeni">
      <xsd:simpleType>
        <xsd:restriction base="dms:Text">
          <xsd:maxLength value="255"/>
        </xsd:restrictio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f1a15d-fb4f-4d23-8500-b42cd3aa966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44f72c9-ff5d-46ea-9fe3-6e733140eb68}" ma:internalName="TaxCatchAll" ma:showField="CatchAllData" ma:web="24f1a15d-fb4f-4d23-8500-b42cd3aa96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20661E-258E-4D50-BE15-B53307C64932}">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24f1a15d-fb4f-4d23-8500-b42cd3aa9665"/>
    <ds:schemaRef ds:uri="8bdbf0fd-f281-4dc0-a62e-de3a0c0e2d61"/>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CDFD184F-B441-411D-959A-CF127E865E44}">
  <ds:schemaRefs>
    <ds:schemaRef ds:uri="http://schemas.microsoft.com/sharepoint/v3/contenttype/forms"/>
  </ds:schemaRefs>
</ds:datastoreItem>
</file>

<file path=customXml/itemProps3.xml><?xml version="1.0" encoding="utf-8"?>
<ds:datastoreItem xmlns:ds="http://schemas.openxmlformats.org/officeDocument/2006/customXml" ds:itemID="{7F537BC2-05CB-4D23-B619-1BCFBA497B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dbf0fd-f281-4dc0-a62e-de3a0c0e2d61"/>
    <ds:schemaRef ds:uri="24f1a15d-fb4f-4d23-8500-b42cd3aa96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CZU_TF_prezentace_sablona</Template>
  <TotalTime>175</TotalTime>
  <Words>1410</Words>
  <Application>Microsoft Office PowerPoint</Application>
  <PresentationFormat>Vlastní</PresentationFormat>
  <Paragraphs>147</Paragraphs>
  <Slides>17</Slides>
  <Notes>7</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17</vt:i4>
      </vt:variant>
    </vt:vector>
  </HeadingPairs>
  <TitlesOfParts>
    <vt:vector size="24" baseType="lpstr">
      <vt:lpstr>Arial</vt:lpstr>
      <vt:lpstr>Calibri</vt:lpstr>
      <vt:lpstr>IBMPlexMono</vt:lpstr>
      <vt:lpstr>Roboto</vt:lpstr>
      <vt:lpstr>Roboto Black</vt:lpstr>
      <vt:lpstr>Wingdings</vt:lpstr>
      <vt:lpstr>Motiv Office</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Votruba Zdeněk</dc:creator>
  <cp:lastModifiedBy>Martin Novák</cp:lastModifiedBy>
  <cp:revision>18</cp:revision>
  <cp:lastPrinted>2019-11-11T10:53:52Z</cp:lastPrinted>
  <dcterms:created xsi:type="dcterms:W3CDTF">2023-05-02T12:27:56Z</dcterms:created>
  <dcterms:modified xsi:type="dcterms:W3CDTF">2025-05-12T18:53:12Z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0x0101004CAB84634EA8074BA96FEF2B407EBD27</vt:lpwstr>
  </property>
  <property fmtid="{D5CDD505-2E9C-101B-9397-08002B2CF9AE}" pid="3" name="MediaServiceImageTags">
    <vt:lpwstr/>
  </property>
</Properties>
</file>