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84" r:id="rId4"/>
    <p:sldId id="285" r:id="rId5"/>
    <p:sldId id="286" r:id="rId6"/>
    <p:sldId id="287" r:id="rId7"/>
    <p:sldId id="288" r:id="rId8"/>
    <p:sldId id="289" r:id="rId9"/>
    <p:sldId id="292" r:id="rId10"/>
    <p:sldId id="290" r:id="rId11"/>
    <p:sldId id="291" r:id="rId12"/>
    <p:sldId id="283" r:id="rId13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MS Gothic" panose="020B0609070205080204" pitchFamily="49" charset="-128"/>
        <a:cs typeface="+mn-cs"/>
      </a:defRPr>
    </a:lvl1pPr>
    <a:lvl2pPr marL="457200" algn="l" defTabSz="449263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MS Gothic" panose="020B0609070205080204" pitchFamily="49" charset="-128"/>
        <a:cs typeface="+mn-cs"/>
      </a:defRPr>
    </a:lvl2pPr>
    <a:lvl3pPr marL="914400" algn="l" defTabSz="449263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MS Gothic" panose="020B0609070205080204" pitchFamily="49" charset="-128"/>
        <a:cs typeface="+mn-cs"/>
      </a:defRPr>
    </a:lvl3pPr>
    <a:lvl4pPr marL="1371600" algn="l" defTabSz="449263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MS Gothic" panose="020B0609070205080204" pitchFamily="49" charset="-128"/>
        <a:cs typeface="+mn-cs"/>
      </a:defRPr>
    </a:lvl4pPr>
    <a:lvl5pPr marL="1828800" algn="l" defTabSz="449263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MS Gothic" panose="020B0609070205080204" pitchFamily="49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MS Gothic" panose="020B0609070205080204" pitchFamily="49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MS Gothic" panose="020B0609070205080204" pitchFamily="49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MS Gothic" panose="020B0609070205080204" pitchFamily="49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MS Gothic" panose="020B0609070205080204" pitchFamily="49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00"/>
    <a:srgbClr val="FFFF00"/>
    <a:srgbClr val="FF00FF"/>
    <a:srgbClr val="00FFFF"/>
    <a:srgbClr val="80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82807" autoAdjust="0"/>
  </p:normalViewPr>
  <p:slideViewPr>
    <p:cSldViewPr>
      <p:cViewPr varScale="1">
        <p:scale>
          <a:sx n="70" d="100"/>
          <a:sy n="70" d="100"/>
        </p:scale>
        <p:origin x="936" y="6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>
            <a:extLst>
              <a:ext uri="{FF2B5EF4-FFF2-40B4-BE49-F238E27FC236}">
                <a16:creationId xmlns:a16="http://schemas.microsoft.com/office/drawing/2014/main" id="{B049FD29-BD75-D52B-6BC9-B839CA1B1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>
            <a:lvl1pPr algn="just">
              <a:lnSpc>
                <a:spcPct val="76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42950" indent="-285750" algn="just">
              <a:lnSpc>
                <a:spcPct val="76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 algn="just">
              <a:lnSpc>
                <a:spcPct val="76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 algn="just">
              <a:lnSpc>
                <a:spcPct val="76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 algn="just">
              <a:lnSpc>
                <a:spcPct val="76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algn="just" defTabSz="449263" eaLnBrk="0" fontAlgn="base" hangingPunct="0">
              <a:lnSpc>
                <a:spcPct val="76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algn="just" defTabSz="449263" eaLnBrk="0" fontAlgn="base" hangingPunct="0">
              <a:lnSpc>
                <a:spcPct val="76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algn="just" defTabSz="449263" eaLnBrk="0" fontAlgn="base" hangingPunct="0">
              <a:lnSpc>
                <a:spcPct val="76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algn="just" defTabSz="449263" eaLnBrk="0" fontAlgn="base" hangingPunct="0">
              <a:lnSpc>
                <a:spcPct val="76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>
              <a:defRPr/>
            </a:pPr>
            <a:endParaRPr lang="cs-CZ" altLang="cs-CZ"/>
          </a:p>
        </p:txBody>
      </p:sp>
      <p:sp>
        <p:nvSpPr>
          <p:cNvPr id="2051" name="AutoShape 2">
            <a:extLst>
              <a:ext uri="{FF2B5EF4-FFF2-40B4-BE49-F238E27FC236}">
                <a16:creationId xmlns:a16="http://schemas.microsoft.com/office/drawing/2014/main" id="{601E0F9A-BE83-5196-14ED-74360ACC5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>
            <a:lvl1pPr algn="just">
              <a:lnSpc>
                <a:spcPct val="76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42950" indent="-285750" algn="just">
              <a:lnSpc>
                <a:spcPct val="76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 algn="just">
              <a:lnSpc>
                <a:spcPct val="76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 algn="just">
              <a:lnSpc>
                <a:spcPct val="76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 algn="just">
              <a:lnSpc>
                <a:spcPct val="76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algn="just" defTabSz="449263" eaLnBrk="0" fontAlgn="base" hangingPunct="0">
              <a:lnSpc>
                <a:spcPct val="76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algn="just" defTabSz="449263" eaLnBrk="0" fontAlgn="base" hangingPunct="0">
              <a:lnSpc>
                <a:spcPct val="76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algn="just" defTabSz="449263" eaLnBrk="0" fontAlgn="base" hangingPunct="0">
              <a:lnSpc>
                <a:spcPct val="76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algn="just" defTabSz="449263" eaLnBrk="0" fontAlgn="base" hangingPunct="0">
              <a:lnSpc>
                <a:spcPct val="76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>
              <a:defRPr/>
            </a:pPr>
            <a:endParaRPr lang="cs-CZ" altLang="cs-CZ"/>
          </a:p>
        </p:txBody>
      </p:sp>
      <p:sp>
        <p:nvSpPr>
          <p:cNvPr id="2052" name="AutoShape 3">
            <a:extLst>
              <a:ext uri="{FF2B5EF4-FFF2-40B4-BE49-F238E27FC236}">
                <a16:creationId xmlns:a16="http://schemas.microsoft.com/office/drawing/2014/main" id="{E87AF4D0-36FB-DCF6-1596-F7439E3F3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>
            <a:lvl1pPr algn="just">
              <a:lnSpc>
                <a:spcPct val="76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42950" indent="-285750" algn="just">
              <a:lnSpc>
                <a:spcPct val="76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 algn="just">
              <a:lnSpc>
                <a:spcPct val="76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 algn="just">
              <a:lnSpc>
                <a:spcPct val="76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 algn="just">
              <a:lnSpc>
                <a:spcPct val="76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algn="just" defTabSz="449263" eaLnBrk="0" fontAlgn="base" hangingPunct="0">
              <a:lnSpc>
                <a:spcPct val="76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algn="just" defTabSz="449263" eaLnBrk="0" fontAlgn="base" hangingPunct="0">
              <a:lnSpc>
                <a:spcPct val="76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algn="just" defTabSz="449263" eaLnBrk="0" fontAlgn="base" hangingPunct="0">
              <a:lnSpc>
                <a:spcPct val="76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algn="just" defTabSz="449263" eaLnBrk="0" fontAlgn="base" hangingPunct="0">
              <a:lnSpc>
                <a:spcPct val="76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>
              <a:defRPr/>
            </a:pPr>
            <a:endParaRPr lang="cs-CZ" altLang="cs-CZ"/>
          </a:p>
        </p:txBody>
      </p:sp>
      <p:sp>
        <p:nvSpPr>
          <p:cNvPr id="2053" name="AutoShape 4">
            <a:extLst>
              <a:ext uri="{FF2B5EF4-FFF2-40B4-BE49-F238E27FC236}">
                <a16:creationId xmlns:a16="http://schemas.microsoft.com/office/drawing/2014/main" id="{E34722BD-AF84-32CE-3096-97DA7FB9E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>
            <a:lvl1pPr algn="just">
              <a:lnSpc>
                <a:spcPct val="76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42950" indent="-285750" algn="just">
              <a:lnSpc>
                <a:spcPct val="76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 algn="just">
              <a:lnSpc>
                <a:spcPct val="76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 algn="just">
              <a:lnSpc>
                <a:spcPct val="76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 algn="just">
              <a:lnSpc>
                <a:spcPct val="76000"/>
              </a:lnSpc>
              <a:spcBef>
                <a:spcPct val="500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algn="just" defTabSz="449263" eaLnBrk="0" fontAlgn="base" hangingPunct="0">
              <a:lnSpc>
                <a:spcPct val="76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algn="just" defTabSz="449263" eaLnBrk="0" fontAlgn="base" hangingPunct="0">
              <a:lnSpc>
                <a:spcPct val="76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algn="just" defTabSz="449263" eaLnBrk="0" fontAlgn="base" hangingPunct="0">
              <a:lnSpc>
                <a:spcPct val="76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algn="just" defTabSz="449263" eaLnBrk="0" fontAlgn="base" hangingPunct="0">
              <a:lnSpc>
                <a:spcPct val="76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defRPr sz="1600">
                <a:solidFill>
                  <a:schemeClr val="tx1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eaLnBrk="1" hangingPunct="1">
              <a:defRPr/>
            </a:pPr>
            <a:endParaRPr lang="cs-CZ" altLang="cs-CZ"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2C1D4C36-4528-3313-861C-6AC3A42AD0AF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65450" cy="4556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641AEB49-41EC-66AA-DB43-ADDA4F8EA489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65450" cy="4556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2056" name="Rectangle 7">
            <a:extLst>
              <a:ext uri="{FF2B5EF4-FFF2-40B4-BE49-F238E27FC236}">
                <a16:creationId xmlns:a16="http://schemas.microsoft.com/office/drawing/2014/main" id="{AE745115-518D-4741-3C30-4FF59A51A781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5650" cy="342741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DA906F74-6338-DDC0-9A5F-C60EAA2389AA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0050" cy="41132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cs-CZ" altLang="cs-CZ" noProof="0"/>
          </a:p>
        </p:txBody>
      </p:sp>
      <p:sp>
        <p:nvSpPr>
          <p:cNvPr id="2057" name="Rectangle 9">
            <a:extLst>
              <a:ext uri="{FF2B5EF4-FFF2-40B4-BE49-F238E27FC236}">
                <a16:creationId xmlns:a16="http://schemas.microsoft.com/office/drawing/2014/main" id="{4A3826A1-3E08-1522-DCF5-ED28241FCE10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8685213"/>
            <a:ext cx="2965450" cy="4508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2058" name="Rectangle 10">
            <a:extLst>
              <a:ext uri="{FF2B5EF4-FFF2-40B4-BE49-F238E27FC236}">
                <a16:creationId xmlns:a16="http://schemas.microsoft.com/office/drawing/2014/main" id="{649030C9-CF87-50C6-0FCC-CC8BBB9DE79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5450" cy="4508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 smtClean="0">
                <a:solidFill>
                  <a:srgbClr val="000000"/>
                </a:solidFill>
                <a:ea typeface="Arial Unicode MS" pitchFamily="34" charset="-128"/>
              </a:defRPr>
            </a:lvl1pPr>
          </a:lstStyle>
          <a:p>
            <a:pPr>
              <a:defRPr/>
            </a:pPr>
            <a:fld id="{019CE11C-5D76-43D9-B38F-08996AD6327F}" type="slidenum">
              <a:rPr lang="en-GB" altLang="cs-CZ"/>
              <a:pPr>
                <a:defRPr/>
              </a:pPr>
              <a:t>‹#›</a:t>
            </a:fld>
            <a:endParaRPr lang="en-GB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">
            <a:extLst>
              <a:ext uri="{FF2B5EF4-FFF2-40B4-BE49-F238E27FC236}">
                <a16:creationId xmlns:a16="http://schemas.microsoft.com/office/drawing/2014/main" id="{4AF3A458-90B9-A419-D7D8-4BB8B4B815F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412CA367-B7A0-4710-B043-37DBE8AB89A3}" type="slidenum">
              <a:rPr lang="en-GB" altLang="cs-CZ"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1</a:t>
            </a:fld>
            <a:endParaRPr lang="en-GB" altLang="cs-CZ">
              <a:latin typeface="Arial" panose="020B0604020202020204" pitchFamily="34" charset="0"/>
            </a:endParaRPr>
          </a:p>
        </p:txBody>
      </p:sp>
      <p:sp>
        <p:nvSpPr>
          <p:cNvPr id="4099" name="Text Box 1">
            <a:extLst>
              <a:ext uri="{FF2B5EF4-FFF2-40B4-BE49-F238E27FC236}">
                <a16:creationId xmlns:a16="http://schemas.microsoft.com/office/drawing/2014/main" id="{875A5EAC-5480-A0C9-B7F5-9726133A1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76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endParaRPr lang="cs-CZ" altLang="cs-CZ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1D0A9EE5-5AD9-D42D-49B1-C1B87533F75F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 alt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F62B73-BDC8-F98E-E147-E48892FF9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">
            <a:extLst>
              <a:ext uri="{FF2B5EF4-FFF2-40B4-BE49-F238E27FC236}">
                <a16:creationId xmlns:a16="http://schemas.microsoft.com/office/drawing/2014/main" id="{54773D17-9E18-6FFB-D8DC-6A479D22065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6E7D7114-AFAB-4A56-8F9A-8252A9CDBE28}" type="slidenum">
              <a:rPr lang="en-GB" altLang="cs-CZ"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10</a:t>
            </a:fld>
            <a:endParaRPr lang="en-GB" altLang="cs-CZ">
              <a:latin typeface="Arial" panose="020B0604020202020204" pitchFamily="34" charset="0"/>
            </a:endParaRP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F2AC0596-6D28-D372-11FC-72B2F5A07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76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endParaRPr lang="cs-CZ" altLang="cs-CZ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E9CF8D2F-2DB4-DD61-108A-498BABC4067F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6840181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288293-41C7-0809-9D41-58764A5FC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">
            <a:extLst>
              <a:ext uri="{FF2B5EF4-FFF2-40B4-BE49-F238E27FC236}">
                <a16:creationId xmlns:a16="http://schemas.microsoft.com/office/drawing/2014/main" id="{B7731DAE-7FBC-6557-1178-D4E5A635765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6E7D7114-AFAB-4A56-8F9A-8252A9CDBE28}" type="slidenum">
              <a:rPr lang="en-GB" altLang="cs-CZ"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11</a:t>
            </a:fld>
            <a:endParaRPr lang="en-GB" altLang="cs-CZ">
              <a:latin typeface="Arial" panose="020B0604020202020204" pitchFamily="34" charset="0"/>
            </a:endParaRP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C1B82830-E0B7-178A-1B9E-D2BA8481E2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76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endParaRPr lang="cs-CZ" altLang="cs-CZ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DDFF57D-0617-DF6E-752A-BB2E01CA8CF8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1418710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">
            <a:extLst>
              <a:ext uri="{FF2B5EF4-FFF2-40B4-BE49-F238E27FC236}">
                <a16:creationId xmlns:a16="http://schemas.microsoft.com/office/drawing/2014/main" id="{5A8AA0D7-D585-1F77-5116-17C938F66FE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D8E15C6D-5862-44D0-A43B-A65EFD58BFB5}" type="slidenum">
              <a:rPr lang="en-GB" altLang="cs-CZ"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12</a:t>
            </a:fld>
            <a:endParaRPr lang="en-GB" altLang="cs-CZ">
              <a:latin typeface="Arial" panose="020B0604020202020204" pitchFamily="34" charset="0"/>
            </a:endParaRPr>
          </a:p>
        </p:txBody>
      </p:sp>
      <p:sp>
        <p:nvSpPr>
          <p:cNvPr id="8195" name="Text Box 2">
            <a:extLst>
              <a:ext uri="{FF2B5EF4-FFF2-40B4-BE49-F238E27FC236}">
                <a16:creationId xmlns:a16="http://schemas.microsoft.com/office/drawing/2014/main" id="{0E2458EB-57D0-05C8-6BE4-1CFA7C9DD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76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endParaRPr lang="cs-CZ" altLang="cs-CZ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0FBB0E0D-43F3-E1A6-3734-C8470433BA3A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 alt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">
            <a:extLst>
              <a:ext uri="{FF2B5EF4-FFF2-40B4-BE49-F238E27FC236}">
                <a16:creationId xmlns:a16="http://schemas.microsoft.com/office/drawing/2014/main" id="{7611862F-6F14-B5EF-39D9-C38CA50ED18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6E7D7114-AFAB-4A56-8F9A-8252A9CDBE28}" type="slidenum">
              <a:rPr lang="en-GB" altLang="cs-CZ"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2</a:t>
            </a:fld>
            <a:endParaRPr lang="en-GB" altLang="cs-CZ">
              <a:latin typeface="Arial" panose="020B0604020202020204" pitchFamily="34" charset="0"/>
            </a:endParaRP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61C1C85B-3CA8-3972-9A59-A841A7978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76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endParaRPr lang="cs-CZ" altLang="cs-CZ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68A08022-DC5E-B306-7A93-B3148147DA7C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cs-CZ" altLang="cs-CZ" dirty="0"/>
              <a:t>	V dnešní době stále roste zájem o chytrá zařízení, která je možné připojit k internetu a automatizovat tak některé procesy, nebo je monitorovat a ovládat na dálku.</a:t>
            </a:r>
          </a:p>
          <a:p>
            <a:r>
              <a:rPr lang="cs-CZ" dirty="0"/>
              <a:t>Mnoho těchto zařízení se nachází v ekosystémech, které nejsou vzájemně kompatibilní, ale mají veřejně dostupné API (např. Samsung </a:t>
            </a:r>
            <a:r>
              <a:rPr lang="cs-CZ" dirty="0" err="1"/>
              <a:t>SmartThings</a:t>
            </a:r>
            <a:r>
              <a:rPr lang="cs-CZ" dirty="0"/>
              <a:t>)</a:t>
            </a:r>
            <a:endParaRPr lang="cs-CZ" altLang="cs-CZ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D3766F-139F-42F9-6A95-5B6C53A7B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">
            <a:extLst>
              <a:ext uri="{FF2B5EF4-FFF2-40B4-BE49-F238E27FC236}">
                <a16:creationId xmlns:a16="http://schemas.microsoft.com/office/drawing/2014/main" id="{44CC3FBA-094F-596A-385C-A4B044CE169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6E7D7114-AFAB-4A56-8F9A-8252A9CDBE28}" type="slidenum">
              <a:rPr lang="en-GB" altLang="cs-CZ"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3</a:t>
            </a:fld>
            <a:endParaRPr lang="en-GB" altLang="cs-CZ">
              <a:latin typeface="Arial" panose="020B0604020202020204" pitchFamily="34" charset="0"/>
            </a:endParaRP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6FF4944E-C3FB-DB7C-5D80-0F36FA9F7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76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endParaRPr lang="cs-CZ" altLang="cs-CZ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5C222DCC-4108-106E-7AFB-01B4CC6AEFA8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cs-CZ" altLang="cs-CZ" dirty="0"/>
              <a:t>Tato práce měla dva hlavní cíle.</a:t>
            </a:r>
          </a:p>
          <a:p>
            <a:r>
              <a:rPr lang="cs-CZ" altLang="cs-CZ" dirty="0"/>
              <a:t>	Prvním bylo vytvořit systém, který bude vykonávat logiku zadanou uživatelem. Při jeho návrhu byl kladen důraz především na modulárnost, aby bylo možné snadno přidávat vlastní moduly pro komunikaci s jinými uzly, než těmi využívají ESP implementaci z této práce. Dalším požadavkem bylo systém mohli využívat i uživatelé, kteří nejsou programátoři.</a:t>
            </a:r>
          </a:p>
          <a:p>
            <a:r>
              <a:rPr lang="cs-CZ" altLang="cs-CZ" dirty="0"/>
              <a:t>	Druhým cílem bylo vytvořit knihovnu, která umožní snadné vytvoření nového uzlu. Programátor tak musí řešit pouze kód specifický pro konkrétní uzel. Při návrhu bylo myšleno na přenositelnost i na ostatní platformy. Dále byl formát dat volen tak, aby bylo možné uzly využít i jiném řešení. Pro demonstraci byli vytvořeny dvě vzorové implementace.</a:t>
            </a:r>
          </a:p>
        </p:txBody>
      </p:sp>
    </p:spTree>
    <p:extLst>
      <p:ext uri="{BB962C8B-B14F-4D97-AF65-F5344CB8AC3E}">
        <p14:creationId xmlns:p14="http://schemas.microsoft.com/office/powerpoint/2010/main" val="91305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0CC616-BEC9-FE72-D4DD-977747296E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">
            <a:extLst>
              <a:ext uri="{FF2B5EF4-FFF2-40B4-BE49-F238E27FC236}">
                <a16:creationId xmlns:a16="http://schemas.microsoft.com/office/drawing/2014/main" id="{CBC681E9-BD9D-E394-7D6C-2BE78EE9540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6E7D7114-AFAB-4A56-8F9A-8252A9CDBE28}" type="slidenum">
              <a:rPr lang="en-GB" altLang="cs-CZ"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4</a:t>
            </a:fld>
            <a:endParaRPr lang="en-GB" altLang="cs-CZ">
              <a:latin typeface="Arial" panose="020B0604020202020204" pitchFamily="34" charset="0"/>
            </a:endParaRP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D7FC714D-B7E7-84EC-62DD-FC48503ED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76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endParaRPr lang="cs-CZ" altLang="cs-CZ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0FE84EBC-3000-6775-032D-7BDB79001B1F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2275776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7AEB99-7E42-2BCE-EDAC-A5F1E89F7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">
            <a:extLst>
              <a:ext uri="{FF2B5EF4-FFF2-40B4-BE49-F238E27FC236}">
                <a16:creationId xmlns:a16="http://schemas.microsoft.com/office/drawing/2014/main" id="{2734BEF9-1844-767C-EDD5-FC6FAC1DBB3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6E7D7114-AFAB-4A56-8F9A-8252A9CDBE28}" type="slidenum">
              <a:rPr lang="en-GB" altLang="cs-CZ"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5</a:t>
            </a:fld>
            <a:endParaRPr lang="en-GB" altLang="cs-CZ">
              <a:latin typeface="Arial" panose="020B0604020202020204" pitchFamily="34" charset="0"/>
            </a:endParaRP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BB6AD371-3AFE-0FDB-EB84-BABF5A643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76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endParaRPr lang="cs-CZ" altLang="cs-CZ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5DAECF7B-6F8D-EFDF-02FB-CD516297027B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cs-CZ" altLang="cs-CZ" dirty="0"/>
              <a:t>Při návrhu je počítáno s tím, že jeden uzel může být součástí více systémů. Například optická závora na hranici dvou procesů. Z tohoto důvodu je iniciátorem komunikace hlavní uzel.</a:t>
            </a:r>
          </a:p>
          <a:p>
            <a:r>
              <a:rPr lang="cs-CZ" altLang="cs-CZ" dirty="0"/>
              <a:t>Pro komunikaci s uzly vytvořenými v této práci je použita kombinace HTTP a JSON.</a:t>
            </a:r>
          </a:p>
        </p:txBody>
      </p:sp>
    </p:spTree>
    <p:extLst>
      <p:ext uri="{BB962C8B-B14F-4D97-AF65-F5344CB8AC3E}">
        <p14:creationId xmlns:p14="http://schemas.microsoft.com/office/powerpoint/2010/main" val="1558833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96694B-D13A-08F7-C70C-880702621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">
            <a:extLst>
              <a:ext uri="{FF2B5EF4-FFF2-40B4-BE49-F238E27FC236}">
                <a16:creationId xmlns:a16="http://schemas.microsoft.com/office/drawing/2014/main" id="{8CD7286B-6BEB-22B2-FD6B-3A57F74B241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6E7D7114-AFAB-4A56-8F9A-8252A9CDBE28}" type="slidenum">
              <a:rPr lang="en-GB" altLang="cs-CZ"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6</a:t>
            </a:fld>
            <a:endParaRPr lang="en-GB" altLang="cs-CZ">
              <a:latin typeface="Arial" panose="020B0604020202020204" pitchFamily="34" charset="0"/>
            </a:endParaRP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5BE787CB-FE00-0638-4794-E395CC4C2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76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endParaRPr lang="cs-CZ" altLang="cs-CZ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4E1862AE-1135-239C-D50E-C76A55B8D55F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cs-CZ" altLang="cs-CZ" dirty="0"/>
              <a:t>Jelikož uzly mohou mít rozdílný počet </a:t>
            </a:r>
            <a:r>
              <a:rPr lang="cs-CZ" altLang="cs-CZ" dirty="0" err="1"/>
              <a:t>endpointů</a:t>
            </a:r>
            <a:r>
              <a:rPr lang="cs-CZ" altLang="cs-CZ" dirty="0"/>
              <a:t>, v závislosti na připojených sensorech a akčních členech, je při přidávání nového uzlu do systému zjistit seznam </a:t>
            </a:r>
            <a:r>
              <a:rPr lang="cs-CZ" altLang="cs-CZ" dirty="0" err="1"/>
              <a:t>endpointů</a:t>
            </a:r>
            <a:r>
              <a:rPr lang="cs-CZ" altLang="cs-CZ" dirty="0"/>
              <a:t> včetně hodnot a argumentů. K tomu slouží </a:t>
            </a:r>
            <a:r>
              <a:rPr lang="cs-CZ" altLang="cs-CZ" dirty="0" err="1"/>
              <a:t>getInfo</a:t>
            </a:r>
            <a:r>
              <a:rPr lang="cs-CZ" altLang="cs-C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2867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B3A4F5-3C1C-64AF-5D78-796F9D5E57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">
            <a:extLst>
              <a:ext uri="{FF2B5EF4-FFF2-40B4-BE49-F238E27FC236}">
                <a16:creationId xmlns:a16="http://schemas.microsoft.com/office/drawing/2014/main" id="{F09AEBF5-92C6-96CB-8132-7BAE1F845F0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6E7D7114-AFAB-4A56-8F9A-8252A9CDBE28}" type="slidenum">
              <a:rPr lang="en-GB" altLang="cs-CZ"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7</a:t>
            </a:fld>
            <a:endParaRPr lang="en-GB" altLang="cs-CZ">
              <a:latin typeface="Arial" panose="020B0604020202020204" pitchFamily="34" charset="0"/>
            </a:endParaRP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0AB2A5CD-F7AD-B990-341A-2391820F1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76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endParaRPr lang="cs-CZ" altLang="cs-CZ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EA311DBB-1094-BE8A-E07C-9472352B1F1B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cs-CZ" altLang="cs-CZ" dirty="0"/>
              <a:t>	Při tvorbě hlavního uzlu byl použit vrstvený model. Kdy je aplikace rozdělena na uživatelské rozhraní, logickou a komunikační vrstvu. Na tomto obrázku levý sloupec s sytými bloky je realizován a popsán v této práci. Světlejší bloky jsou možná rozšíření, se kterými je počítáno. </a:t>
            </a:r>
          </a:p>
          <a:p>
            <a:r>
              <a:rPr lang="cs-CZ" altLang="cs-CZ" dirty="0"/>
              <a:t>	Fialové bloky jsou části hlavního uzlu programované v C# a v dolní řádce jsou jednotlivé platformy pro uzly, kde je tedy ESP8266 s Wi-Fi a HTTP, STM32 připojené pomocí virtuální sériové linky a Samsung </a:t>
            </a:r>
            <a:r>
              <a:rPr lang="cs-CZ" altLang="cs-CZ" dirty="0" err="1"/>
              <a:t>SmartThings</a:t>
            </a:r>
            <a:r>
              <a:rPr lang="cs-CZ" altLang="cs-CZ" dirty="0"/>
              <a:t>, které má veřejně dostupné API.</a:t>
            </a:r>
          </a:p>
        </p:txBody>
      </p:sp>
    </p:spTree>
    <p:extLst>
      <p:ext uri="{BB962C8B-B14F-4D97-AF65-F5344CB8AC3E}">
        <p14:creationId xmlns:p14="http://schemas.microsoft.com/office/powerpoint/2010/main" val="4302086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970CC5-5FE8-DF35-0D8E-92431BEDD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">
            <a:extLst>
              <a:ext uri="{FF2B5EF4-FFF2-40B4-BE49-F238E27FC236}">
                <a16:creationId xmlns:a16="http://schemas.microsoft.com/office/drawing/2014/main" id="{A65F34AE-135F-B685-551F-082AB87D939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6E7D7114-AFAB-4A56-8F9A-8252A9CDBE28}" type="slidenum">
              <a:rPr lang="en-GB" altLang="cs-CZ"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8</a:t>
            </a:fld>
            <a:endParaRPr lang="en-GB" altLang="cs-CZ">
              <a:latin typeface="Arial" panose="020B0604020202020204" pitchFamily="34" charset="0"/>
            </a:endParaRP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B9046425-1AAB-37A8-DC30-2B643571F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76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endParaRPr lang="cs-CZ" altLang="cs-CZ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FB009039-F656-7671-F61B-3E0E59203C72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cs-CZ" altLang="cs-CZ" dirty="0"/>
              <a:t>	aby bylo možné </a:t>
            </a:r>
          </a:p>
        </p:txBody>
      </p:sp>
    </p:spTree>
    <p:extLst>
      <p:ext uri="{BB962C8B-B14F-4D97-AF65-F5344CB8AC3E}">
        <p14:creationId xmlns:p14="http://schemas.microsoft.com/office/powerpoint/2010/main" val="2537708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BEABF8-2A71-0CB8-36D1-EF38A2576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">
            <a:extLst>
              <a:ext uri="{FF2B5EF4-FFF2-40B4-BE49-F238E27FC236}">
                <a16:creationId xmlns:a16="http://schemas.microsoft.com/office/drawing/2014/main" id="{6E4A9269-E5F8-2F29-B8F5-6B2B6C71E6C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6E7D7114-AFAB-4A56-8F9A-8252A9CDBE28}" type="slidenum">
              <a:rPr lang="en-GB" altLang="cs-CZ">
                <a:latin typeface="Arial" panose="020B0604020202020204" pitchFamily="34" charset="0"/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9</a:t>
            </a:fld>
            <a:endParaRPr lang="en-GB" altLang="cs-CZ">
              <a:latin typeface="Arial" panose="020B0604020202020204" pitchFamily="34" charset="0"/>
            </a:endParaRP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7E04DFF2-BC0C-4A07-1564-44D984416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just" eaLnBrk="1" hangingPunct="1">
              <a:lnSpc>
                <a:spcPct val="76000"/>
              </a:lnSpc>
              <a:spcBef>
                <a:spcPct val="50000"/>
              </a:spcBef>
              <a:buFont typeface="Arial" panose="020B0604020202020204" pitchFamily="34" charset="0"/>
              <a:buNone/>
            </a:pPr>
            <a:endParaRPr lang="cs-CZ" altLang="cs-CZ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D5BE18C5-5956-420B-320E-235BC6A5473F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1638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cs-CZ" altLang="cs-CZ" dirty="0"/>
          </a:p>
        </p:txBody>
      </p:sp>
    </p:spTree>
    <p:extLst>
      <p:ext uri="{BB962C8B-B14F-4D97-AF65-F5344CB8AC3E}">
        <p14:creationId xmlns:p14="http://schemas.microsoft.com/office/powerpoint/2010/main" val="3156832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lze upravit styl předlohy.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966B2A-7090-CEB9-1701-8F417C2B609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BECE7A-F58B-8F96-4F5B-8DD37C405C0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04F78F-B723-1B05-92F7-015F7E1D132B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694593-85E2-4522-810A-55678F8974CB}" type="slidenum">
              <a:rPr lang="en-GB" altLang="cs-CZ"/>
              <a:pPr>
                <a:defRPr/>
              </a:pPr>
              <a:t>‹#›</a:t>
            </a:fld>
            <a:endParaRPr lang="en-GB" altLang="cs-CZ"/>
          </a:p>
        </p:txBody>
      </p:sp>
    </p:spTree>
    <p:extLst>
      <p:ext uri="{BB962C8B-B14F-4D97-AF65-F5344CB8AC3E}">
        <p14:creationId xmlns:p14="http://schemas.microsoft.com/office/powerpoint/2010/main" val="1846131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55F29B-2C96-9F91-6F50-8E4073F1B08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709176-88CA-794E-CEA3-C878AAE2602C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9B4A31-51E9-00FC-EBF6-BA7643DCE56B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4378E-F329-4CD0-A7A5-D4F9E6F937A6}" type="slidenum">
              <a:rPr lang="en-GB" altLang="cs-CZ"/>
              <a:pPr>
                <a:defRPr/>
              </a:pPr>
              <a:t>‹#›</a:t>
            </a:fld>
            <a:endParaRPr lang="en-GB" altLang="cs-CZ"/>
          </a:p>
        </p:txBody>
      </p:sp>
    </p:spTree>
    <p:extLst>
      <p:ext uri="{BB962C8B-B14F-4D97-AF65-F5344CB8AC3E}">
        <p14:creationId xmlns:p14="http://schemas.microsoft.com/office/powerpoint/2010/main" val="1956476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4638" y="128588"/>
            <a:ext cx="2055812" cy="5995987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5038" cy="5995987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27C25F-480C-F2BE-83A6-4CF03AE7DE4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530ADB-1943-A579-72F5-906FCFA773F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4A935D-5FC3-CD2D-3154-F337A00C1676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45E853-C059-428E-93C4-0DAE0DC2DD11}" type="slidenum">
              <a:rPr lang="en-GB" altLang="cs-CZ"/>
              <a:pPr>
                <a:defRPr/>
              </a:pPr>
              <a:t>‹#›</a:t>
            </a:fld>
            <a:endParaRPr lang="en-GB" altLang="cs-CZ"/>
          </a:p>
        </p:txBody>
      </p:sp>
    </p:spTree>
    <p:extLst>
      <p:ext uri="{BB962C8B-B14F-4D97-AF65-F5344CB8AC3E}">
        <p14:creationId xmlns:p14="http://schemas.microsoft.com/office/powerpoint/2010/main" val="4135972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lastní rozlože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28588"/>
            <a:ext cx="8223250" cy="1431925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4081643-4AE2-F09A-B5E8-4E47E55790E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1F6E278-76D8-3150-B226-6C5CFD44171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5BE29AE-AD5A-BBB8-2174-2614D9FB56B2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1A6661-5022-495E-851E-ECD0E0B78FD2}" type="slidenum">
              <a:rPr lang="en-GB" altLang="cs-CZ"/>
              <a:pPr>
                <a:defRPr/>
              </a:pPr>
              <a:t>‹#›</a:t>
            </a:fld>
            <a:endParaRPr lang="en-GB" altLang="cs-CZ"/>
          </a:p>
        </p:txBody>
      </p:sp>
    </p:spTree>
    <p:extLst>
      <p:ext uri="{BB962C8B-B14F-4D97-AF65-F5344CB8AC3E}">
        <p14:creationId xmlns:p14="http://schemas.microsoft.com/office/powerpoint/2010/main" val="119919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6F9E00-D6C5-4FCF-7A52-6FF1245C7E0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D1492C-FDEA-100F-DCB4-DCEC60152C2A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5F7416-B7CA-5B3E-A786-04F6E7FE6531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42BD40-E6C7-44B4-A141-C05EDE269E6C}" type="slidenum">
              <a:rPr lang="en-GB" altLang="cs-CZ"/>
              <a:pPr>
                <a:defRPr/>
              </a:pPr>
              <a:t>‹#›</a:t>
            </a:fld>
            <a:endParaRPr lang="en-GB" altLang="cs-CZ"/>
          </a:p>
        </p:txBody>
      </p:sp>
    </p:spTree>
    <p:extLst>
      <p:ext uri="{BB962C8B-B14F-4D97-AF65-F5344CB8AC3E}">
        <p14:creationId xmlns:p14="http://schemas.microsoft.com/office/powerpoint/2010/main" val="4072839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874D4B-E418-B5C7-AB5D-3BEE49BF26AD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792DBC-2A15-550B-D885-A0B303338836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3DD002-4E6B-B3B1-07C3-D177C69BAF7F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8FBAA-8CD8-4C6D-B410-E7C50FE1181F}" type="slidenum">
              <a:rPr lang="en-GB" altLang="cs-CZ"/>
              <a:pPr>
                <a:defRPr/>
              </a:pPr>
              <a:t>‹#›</a:t>
            </a:fld>
            <a:endParaRPr lang="en-GB" altLang="cs-CZ"/>
          </a:p>
        </p:txBody>
      </p:sp>
    </p:spTree>
    <p:extLst>
      <p:ext uri="{BB962C8B-B14F-4D97-AF65-F5344CB8AC3E}">
        <p14:creationId xmlns:p14="http://schemas.microsoft.com/office/powerpoint/2010/main" val="933756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5425" cy="4524375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5025" y="1600200"/>
            <a:ext cx="4035425" cy="4524375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4247A61-EEF0-ED08-9A28-2B39A953A2E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CF919E4-49A8-058C-0B4F-CF3B72FCD5A1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223D141-5EC9-5C74-F352-8C4B5F66457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B07FE6-BB21-4FCD-9865-07B23730A605}" type="slidenum">
              <a:rPr lang="en-GB" altLang="cs-CZ"/>
              <a:pPr>
                <a:defRPr/>
              </a:pPr>
              <a:t>‹#›</a:t>
            </a:fld>
            <a:endParaRPr lang="en-GB" altLang="cs-CZ"/>
          </a:p>
        </p:txBody>
      </p:sp>
    </p:spTree>
    <p:extLst>
      <p:ext uri="{BB962C8B-B14F-4D97-AF65-F5344CB8AC3E}">
        <p14:creationId xmlns:p14="http://schemas.microsoft.com/office/powerpoint/2010/main" val="2301203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AE6BFAB-2058-D4D1-F155-8577D94E5163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F413AFDC-A904-6828-CFE8-B3ADCABA547D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885D0AF8-A709-7C36-3A65-254E727CB0A4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BE112C-E5CB-4BE6-A559-834B71681B6C}" type="slidenum">
              <a:rPr lang="en-GB" altLang="cs-CZ"/>
              <a:pPr>
                <a:defRPr/>
              </a:pPr>
              <a:t>‹#›</a:t>
            </a:fld>
            <a:endParaRPr lang="en-GB" altLang="cs-CZ"/>
          </a:p>
        </p:txBody>
      </p:sp>
    </p:spTree>
    <p:extLst>
      <p:ext uri="{BB962C8B-B14F-4D97-AF65-F5344CB8AC3E}">
        <p14:creationId xmlns:p14="http://schemas.microsoft.com/office/powerpoint/2010/main" val="3126809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9C1FF3E-95FE-CF8C-4004-980BA63AC0C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998BDB3-1D62-4AB7-BBCE-BDB3BCD56213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A7C14BC-FACB-1661-B767-C70509B64AA3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2FE606-48ED-4082-BE2F-1581D64F911B}" type="slidenum">
              <a:rPr lang="en-GB" altLang="cs-CZ"/>
              <a:pPr>
                <a:defRPr/>
              </a:pPr>
              <a:t>‹#›</a:t>
            </a:fld>
            <a:endParaRPr lang="en-GB" altLang="cs-CZ"/>
          </a:p>
        </p:txBody>
      </p:sp>
    </p:spTree>
    <p:extLst>
      <p:ext uri="{BB962C8B-B14F-4D97-AF65-F5344CB8AC3E}">
        <p14:creationId xmlns:p14="http://schemas.microsoft.com/office/powerpoint/2010/main" val="3349590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D5DABD61-3482-3032-50D2-1E6DE398154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8E586E7-B4DA-DF98-FE1D-9B7F35828598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DBEFBD2-BECF-36C6-816B-16D99DAA003B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ED898-3644-4DBD-9568-B2BBE2CED1EA}" type="slidenum">
              <a:rPr lang="en-GB" altLang="cs-CZ"/>
              <a:pPr>
                <a:defRPr/>
              </a:pPr>
              <a:t>‹#›</a:t>
            </a:fld>
            <a:endParaRPr lang="en-GB" altLang="cs-CZ"/>
          </a:p>
        </p:txBody>
      </p:sp>
    </p:spTree>
    <p:extLst>
      <p:ext uri="{BB962C8B-B14F-4D97-AF65-F5344CB8AC3E}">
        <p14:creationId xmlns:p14="http://schemas.microsoft.com/office/powerpoint/2010/main" val="3053629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3FCEECE-3222-8CF4-E2A6-C1915548AA7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8DA5B9E-3CE6-31D7-D585-44D47909FC6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B571A42-451A-FD4D-14E3-42E96AB89884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14F571-E98F-43C5-89CA-770B362629BE}" type="slidenum">
              <a:rPr lang="en-GB" altLang="cs-CZ"/>
              <a:pPr>
                <a:defRPr/>
              </a:pPr>
              <a:t>‹#›</a:t>
            </a:fld>
            <a:endParaRPr lang="en-GB" altLang="cs-CZ"/>
          </a:p>
        </p:txBody>
      </p:sp>
    </p:spTree>
    <p:extLst>
      <p:ext uri="{BB962C8B-B14F-4D97-AF65-F5344CB8AC3E}">
        <p14:creationId xmlns:p14="http://schemas.microsoft.com/office/powerpoint/2010/main" val="4172482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F88030A-7DFC-6935-3BCC-06A8649FF24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16060C1-9E02-A854-FFFA-4AE292CE363A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0C1493-A98C-CD21-06C6-CEC2F06E3961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2D4735-885F-490B-BC0E-67BA2CAD5D05}" type="slidenum">
              <a:rPr lang="en-GB" altLang="cs-CZ"/>
              <a:pPr>
                <a:defRPr/>
              </a:pPr>
              <a:t>‹#›</a:t>
            </a:fld>
            <a:endParaRPr lang="en-GB" altLang="cs-CZ"/>
          </a:p>
        </p:txBody>
      </p:sp>
    </p:spTree>
    <p:extLst>
      <p:ext uri="{BB962C8B-B14F-4D97-AF65-F5344CB8AC3E}">
        <p14:creationId xmlns:p14="http://schemas.microsoft.com/office/powerpoint/2010/main" val="925303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71AACC47-FB61-385E-8CF7-F9B9AA836A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325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cs-CZ"/>
              <a:t>Klepněte pro úpravu formátu titulního textu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063078CD-FBF5-7AB0-9197-0F34761B73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325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cs-CZ"/>
              <a:t>Klepněte pro úpravu formátu textu osnovy</a:t>
            </a:r>
          </a:p>
          <a:p>
            <a:pPr lvl="1"/>
            <a:r>
              <a:rPr lang="en-GB" altLang="cs-CZ"/>
              <a:t>Druhá úroveň</a:t>
            </a:r>
          </a:p>
          <a:p>
            <a:pPr lvl="2"/>
            <a:r>
              <a:rPr lang="en-GB" altLang="cs-CZ"/>
              <a:t>Třetí úroveň</a:t>
            </a:r>
          </a:p>
          <a:p>
            <a:pPr lvl="3"/>
            <a:r>
              <a:rPr lang="en-GB" altLang="cs-CZ"/>
              <a:t>Čtvrtá úroveň osnovy</a:t>
            </a:r>
          </a:p>
          <a:p>
            <a:pPr lvl="4"/>
            <a:r>
              <a:rPr lang="en-GB" altLang="cs-CZ"/>
              <a:t>Pátá úroveň osnovy</a:t>
            </a:r>
          </a:p>
          <a:p>
            <a:pPr lvl="4"/>
            <a:r>
              <a:rPr lang="en-GB" altLang="cs-CZ"/>
              <a:t>Šestá úroveň</a:t>
            </a:r>
          </a:p>
          <a:p>
            <a:pPr lvl="4"/>
            <a:r>
              <a:rPr lang="en-GB" altLang="cs-CZ"/>
              <a:t>Sedmá úroveň</a:t>
            </a:r>
          </a:p>
          <a:p>
            <a:pPr lvl="4"/>
            <a:r>
              <a:rPr lang="en-GB" altLang="cs-CZ"/>
              <a:t>Osmá úroveň textu</a:t>
            </a:r>
          </a:p>
          <a:p>
            <a:pPr lvl="4"/>
            <a:r>
              <a:rPr lang="en-GB" altLang="cs-CZ"/>
              <a:t>Devátá úroveň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C25271A9-2A32-2350-E2C9-5ED80B18A55C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5225"/>
            <a:ext cx="2127250" cy="4714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1E6F916-1C7C-6019-D2DA-1FFC14C05461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89250" cy="4714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endParaRPr lang="en-GB" altLang="cs-CZ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689C935-B2C4-03B4-4E8F-EEEDB594E42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27250" cy="4714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 smtClean="0">
                <a:solidFill>
                  <a:srgbClr val="000000"/>
                </a:solidFill>
                <a:ea typeface="Arial Unicode MS" pitchFamily="34" charset="-128"/>
              </a:defRPr>
            </a:lvl1pPr>
          </a:lstStyle>
          <a:p>
            <a:pPr>
              <a:defRPr/>
            </a:pPr>
            <a:fld id="{56CEC95F-D87F-46A4-AA85-0061AE043660}" type="slidenum">
              <a:rPr lang="en-GB" altLang="cs-CZ"/>
              <a:pPr>
                <a:defRPr/>
              </a:pPr>
              <a:t>‹#›</a:t>
            </a:fld>
            <a:endParaRPr lang="en-GB" alt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0" fontAlgn="base" hangingPunct="0">
        <a:lnSpc>
          <a:spcPct val="7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7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4400">
          <a:solidFill>
            <a:srgbClr val="000000"/>
          </a:solidFill>
          <a:latin typeface="Arial" panose="020B0604020202020204" pitchFamily="34" charset="0"/>
          <a:ea typeface="MS Gothic" panose="020B0609070205080204" pitchFamily="49" charset="-128"/>
        </a:defRPr>
      </a:lvl2pPr>
      <a:lvl3pPr algn="ctr" defTabSz="449263" rtl="0" eaLnBrk="0" fontAlgn="base" hangingPunct="0">
        <a:lnSpc>
          <a:spcPct val="7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4400">
          <a:solidFill>
            <a:srgbClr val="000000"/>
          </a:solidFill>
          <a:latin typeface="Arial" panose="020B0604020202020204" pitchFamily="34" charset="0"/>
          <a:ea typeface="MS Gothic" panose="020B0609070205080204" pitchFamily="49" charset="-128"/>
        </a:defRPr>
      </a:lvl3pPr>
      <a:lvl4pPr algn="ctr" defTabSz="449263" rtl="0" eaLnBrk="0" fontAlgn="base" hangingPunct="0">
        <a:lnSpc>
          <a:spcPct val="7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4400">
          <a:solidFill>
            <a:srgbClr val="000000"/>
          </a:solidFill>
          <a:latin typeface="Arial" panose="020B0604020202020204" pitchFamily="34" charset="0"/>
          <a:ea typeface="MS Gothic" panose="020B0609070205080204" pitchFamily="49" charset="-128"/>
        </a:defRPr>
      </a:lvl4pPr>
      <a:lvl5pPr algn="ctr" defTabSz="449263" rtl="0" eaLnBrk="0" fontAlgn="base" hangingPunct="0">
        <a:lnSpc>
          <a:spcPct val="7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4400">
          <a:solidFill>
            <a:srgbClr val="000000"/>
          </a:solidFill>
          <a:latin typeface="Arial" panose="020B0604020202020204" pitchFamily="34" charset="0"/>
          <a:ea typeface="MS Gothic" panose="020B0609070205080204" pitchFamily="49" charset="-128"/>
        </a:defRPr>
      </a:lvl5pPr>
      <a:lvl6pPr marL="457200" algn="ctr" defTabSz="449263" rtl="0" fontAlgn="base">
        <a:lnSpc>
          <a:spcPct val="7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4400">
          <a:solidFill>
            <a:srgbClr val="000000"/>
          </a:solidFill>
          <a:latin typeface="Arial" panose="020B0604020202020204" pitchFamily="34" charset="0"/>
          <a:ea typeface="MS Gothic" panose="020B0609070205080204" pitchFamily="49" charset="-128"/>
        </a:defRPr>
      </a:lvl6pPr>
      <a:lvl7pPr marL="914400" algn="ctr" defTabSz="449263" rtl="0" fontAlgn="base">
        <a:lnSpc>
          <a:spcPct val="7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4400">
          <a:solidFill>
            <a:srgbClr val="000000"/>
          </a:solidFill>
          <a:latin typeface="Arial" panose="020B0604020202020204" pitchFamily="34" charset="0"/>
          <a:ea typeface="MS Gothic" panose="020B0609070205080204" pitchFamily="49" charset="-128"/>
        </a:defRPr>
      </a:lvl7pPr>
      <a:lvl8pPr marL="1371600" algn="ctr" defTabSz="449263" rtl="0" fontAlgn="base">
        <a:lnSpc>
          <a:spcPct val="7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4400">
          <a:solidFill>
            <a:srgbClr val="000000"/>
          </a:solidFill>
          <a:latin typeface="Arial" panose="020B0604020202020204" pitchFamily="34" charset="0"/>
          <a:ea typeface="MS Gothic" panose="020B0609070205080204" pitchFamily="49" charset="-128"/>
        </a:defRPr>
      </a:lvl8pPr>
      <a:lvl9pPr marL="1828800" algn="ctr" defTabSz="449263" rtl="0" fontAlgn="base">
        <a:lnSpc>
          <a:spcPct val="76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defRPr sz="4400">
          <a:solidFill>
            <a:srgbClr val="000000"/>
          </a:solidFill>
          <a:latin typeface="Arial" panose="020B0604020202020204" pitchFamily="34" charset="0"/>
          <a:ea typeface="MS Gothic" panose="020B0609070205080204" pitchFamily="49" charset="-128"/>
        </a:defRPr>
      </a:lvl9pPr>
    </p:titleStyle>
    <p:bodyStyle>
      <a:lvl1pPr marL="336550" indent="-336550" algn="l" defTabSz="449263" rtl="0" eaLnBrk="0" fontAlgn="base" hangingPunct="0">
        <a:lnSpc>
          <a:spcPct val="76000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36600" indent="-279400" algn="l" defTabSz="449263" rtl="0" eaLnBrk="0" fontAlgn="base" hangingPunct="0">
        <a:lnSpc>
          <a:spcPct val="76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76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76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76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7" descr="pozadi">
            <a:extLst>
              <a:ext uri="{FF2B5EF4-FFF2-40B4-BE49-F238E27FC236}">
                <a16:creationId xmlns:a16="http://schemas.microsoft.com/office/drawing/2014/main" id="{BF7B3FF7-90DC-8125-CEB3-95720A67B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619"/>
          <a:stretch>
            <a:fillRect/>
          </a:stretch>
        </p:blipFill>
        <p:spPr bwMode="auto">
          <a:xfrm>
            <a:off x="0" y="6381750"/>
            <a:ext cx="9144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 Box 8">
            <a:extLst>
              <a:ext uri="{FF2B5EF4-FFF2-40B4-BE49-F238E27FC236}">
                <a16:creationId xmlns:a16="http://schemas.microsoft.com/office/drawing/2014/main" id="{DC386A25-DC1C-F8BB-1FFC-B855D579A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6524625"/>
            <a:ext cx="2160588" cy="21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cs-CZ" altLang="cs-CZ" sz="1000" dirty="0">
                <a:solidFill>
                  <a:schemeClr val="bg1"/>
                </a:solidFill>
              </a:rPr>
              <a:t>Bc. Martin Novák	 © 2025</a:t>
            </a:r>
          </a:p>
        </p:txBody>
      </p:sp>
      <p:pic>
        <p:nvPicPr>
          <p:cNvPr id="3077" name="Picture 9" descr="pozadi">
            <a:extLst>
              <a:ext uri="{FF2B5EF4-FFF2-40B4-BE49-F238E27FC236}">
                <a16:creationId xmlns:a16="http://schemas.microsoft.com/office/drawing/2014/main" id="{19E4F99D-09EF-14B0-5868-F71E5A347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Text Box 10">
            <a:extLst>
              <a:ext uri="{FF2B5EF4-FFF2-40B4-BE49-F238E27FC236}">
                <a16:creationId xmlns:a16="http://schemas.microsoft.com/office/drawing/2014/main" id="{6AB5D55C-A4C3-8CE4-33CF-12CE5126D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00063"/>
            <a:ext cx="4244975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cs-CZ" altLang="cs-CZ" sz="1600" b="1">
                <a:solidFill>
                  <a:schemeClr val="bg1"/>
                </a:solidFill>
              </a:rPr>
              <a:t>Obhajoba diplomové práce</a:t>
            </a:r>
            <a:endParaRPr lang="en-GB" altLang="cs-CZ" sz="1600" b="1">
              <a:solidFill>
                <a:schemeClr val="bg1"/>
              </a:solidFill>
            </a:endParaRPr>
          </a:p>
        </p:txBody>
      </p:sp>
      <p:sp>
        <p:nvSpPr>
          <p:cNvPr id="3079" name="Text Box 11">
            <a:extLst>
              <a:ext uri="{FF2B5EF4-FFF2-40B4-BE49-F238E27FC236}">
                <a16:creationId xmlns:a16="http://schemas.microsoft.com/office/drawing/2014/main" id="{1324B5A0-03A9-1E82-689D-3FF5A2638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908050"/>
            <a:ext cx="4537075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pl-PL" altLang="cs-CZ" sz="1200" b="1" dirty="0"/>
              <a:t>Návrh a realizace kontrolního systému na WiFi síti</a:t>
            </a:r>
            <a:endParaRPr lang="en-GB" altLang="cs-CZ" sz="1200" dirty="0"/>
          </a:p>
        </p:txBody>
      </p:sp>
      <p:sp>
        <p:nvSpPr>
          <p:cNvPr id="2" name="Google Shape;92;p1">
            <a:extLst>
              <a:ext uri="{FF2B5EF4-FFF2-40B4-BE49-F238E27FC236}">
                <a16:creationId xmlns:a16="http://schemas.microsoft.com/office/drawing/2014/main" id="{B5EFEC0C-DACC-BA8C-19B6-172617631ABA}"/>
              </a:ext>
            </a:extLst>
          </p:cNvPr>
          <p:cNvSpPr txBox="1">
            <a:spLocks/>
          </p:cNvSpPr>
          <p:nvPr/>
        </p:nvSpPr>
        <p:spPr>
          <a:xfrm>
            <a:off x="0" y="1533225"/>
            <a:ext cx="9144000" cy="4416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</a:pPr>
            <a:endParaRPr lang="cs-CZ" b="1" dirty="0"/>
          </a:p>
          <a:p>
            <a:pPr marL="0" indent="0" algn="ctr">
              <a:buSzPts val="4400"/>
              <a:buNone/>
            </a:pPr>
            <a:r>
              <a:rPr lang="pl-PL" sz="4400" b="1" dirty="0"/>
              <a:t>Návrh a realizace kontrolního systému na WiFi síti</a:t>
            </a:r>
            <a:endParaRPr lang="cs-CZ" sz="4400" b="1" dirty="0"/>
          </a:p>
          <a:p>
            <a:pPr marL="0" indent="0">
              <a:buSzPts val="2000"/>
            </a:pPr>
            <a:endParaRPr lang="cs-CZ" dirty="0"/>
          </a:p>
          <a:p>
            <a:pPr marL="0" indent="0" algn="ctr">
              <a:buSzPts val="2800"/>
              <a:buNone/>
            </a:pPr>
            <a:r>
              <a:rPr lang="cs-CZ" b="1" dirty="0"/>
              <a:t>Autor: Bc. Martin Novák</a:t>
            </a:r>
          </a:p>
          <a:p>
            <a:pPr marL="0" indent="0" algn="ctr">
              <a:buSzPts val="2800"/>
              <a:buNone/>
            </a:pPr>
            <a:r>
              <a:rPr lang="cs-CZ" b="1" dirty="0"/>
              <a:t>Vedoucí práce: </a:t>
            </a:r>
            <a:r>
              <a:rPr lang="sv-SE" b="1" dirty="0"/>
              <a:t>doc. Ing. Miloslav Linda, Ph.D.</a:t>
            </a:r>
            <a:endParaRPr lang="cs-CZ" b="1" dirty="0"/>
          </a:p>
          <a:p>
            <a:pPr marL="0" indent="0"/>
            <a:endParaRPr lang="cs-CZ" b="1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93748-566D-C57F-4483-B872FF9A5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 descr="pozadi">
            <a:extLst>
              <a:ext uri="{FF2B5EF4-FFF2-40B4-BE49-F238E27FC236}">
                <a16:creationId xmlns:a16="http://schemas.microsoft.com/office/drawing/2014/main" id="{FF3DA88E-AD9E-ADC1-BFBE-FDD05AE81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619"/>
          <a:stretch>
            <a:fillRect/>
          </a:stretch>
        </p:blipFill>
        <p:spPr bwMode="auto">
          <a:xfrm>
            <a:off x="0" y="6381750"/>
            <a:ext cx="9144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5" descr="pozadi">
            <a:extLst>
              <a:ext uri="{FF2B5EF4-FFF2-40B4-BE49-F238E27FC236}">
                <a16:creationId xmlns:a16="http://schemas.microsoft.com/office/drawing/2014/main" id="{D28D55BE-82DD-EBBF-C445-B3D16A425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 Box 7">
            <a:extLst>
              <a:ext uri="{FF2B5EF4-FFF2-40B4-BE49-F238E27FC236}">
                <a16:creationId xmlns:a16="http://schemas.microsoft.com/office/drawing/2014/main" id="{80623F59-6473-95CC-F0F3-EB1ADE861A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908050"/>
            <a:ext cx="4537075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pl-PL" altLang="cs-CZ" sz="1200" b="1" dirty="0"/>
              <a:t>Návrh a realizace kontrolního systému na WiFi síti</a:t>
            </a:r>
            <a:endParaRPr lang="en-GB" altLang="cs-CZ" sz="1200" dirty="0"/>
          </a:p>
        </p:txBody>
      </p:sp>
      <p:sp>
        <p:nvSpPr>
          <p:cNvPr id="5125" name="Text Box 8">
            <a:extLst>
              <a:ext uri="{FF2B5EF4-FFF2-40B4-BE49-F238E27FC236}">
                <a16:creationId xmlns:a16="http://schemas.microsoft.com/office/drawing/2014/main" id="{2A3D8EEE-88D8-9A10-DCA4-D1592107C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800000"/>
            <a:ext cx="6913562" cy="1007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cs-CZ" altLang="cs-CZ" sz="1800" b="1" dirty="0">
                <a:solidFill>
                  <a:schemeClr val="tx1"/>
                </a:solidFill>
              </a:rPr>
              <a:t>Metodika</a:t>
            </a:r>
          </a:p>
          <a:p>
            <a:pPr marL="285750" indent="-285750"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cs-CZ" altLang="cs-CZ" sz="1400" b="1" dirty="0">
                <a:solidFill>
                  <a:schemeClr val="tx1"/>
                </a:solidFill>
              </a:rPr>
              <a:t>?</a:t>
            </a:r>
          </a:p>
          <a:p>
            <a:pPr algn="just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endParaRPr lang="cs-CZ" altLang="cs-CZ" sz="1400" dirty="0">
              <a:solidFill>
                <a:schemeClr val="tx1"/>
              </a:solidFill>
            </a:endParaRPr>
          </a:p>
        </p:txBody>
      </p:sp>
      <p:sp>
        <p:nvSpPr>
          <p:cNvPr id="5126" name="Text Box 10">
            <a:extLst>
              <a:ext uri="{FF2B5EF4-FFF2-40B4-BE49-F238E27FC236}">
                <a16:creationId xmlns:a16="http://schemas.microsoft.com/office/drawing/2014/main" id="{5D9B0FCE-EF35-216F-AEA5-86F0707B40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00063"/>
            <a:ext cx="4244975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cs-CZ" altLang="cs-CZ" sz="1600" b="1">
                <a:solidFill>
                  <a:schemeClr val="bg1"/>
                </a:solidFill>
              </a:rPr>
              <a:t>Obhajoba diplomové práce</a:t>
            </a:r>
            <a:endParaRPr lang="en-GB" altLang="cs-CZ" sz="1600" b="1">
              <a:solidFill>
                <a:schemeClr val="bg1"/>
              </a:solidFill>
            </a:endParaRPr>
          </a:p>
        </p:txBody>
      </p:sp>
      <p:sp>
        <p:nvSpPr>
          <p:cNvPr id="5128" name="Text Box 8">
            <a:extLst>
              <a:ext uri="{FF2B5EF4-FFF2-40B4-BE49-F238E27FC236}">
                <a16:creationId xmlns:a16="http://schemas.microsoft.com/office/drawing/2014/main" id="{825FE8B5-59B5-E287-25AE-1078CBB3A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6524625"/>
            <a:ext cx="2160588" cy="21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cs-CZ" altLang="cs-CZ" sz="1000" dirty="0">
                <a:solidFill>
                  <a:schemeClr val="bg1"/>
                </a:solidFill>
              </a:rPr>
              <a:t>Bc. Martin Novák</a:t>
            </a:r>
          </a:p>
        </p:txBody>
      </p:sp>
    </p:spTree>
    <p:extLst>
      <p:ext uri="{BB962C8B-B14F-4D97-AF65-F5344CB8AC3E}">
        <p14:creationId xmlns:p14="http://schemas.microsoft.com/office/powerpoint/2010/main" val="1540032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95ED8F-5130-BB7A-A89F-2C6D72FCC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 descr="pozadi">
            <a:extLst>
              <a:ext uri="{FF2B5EF4-FFF2-40B4-BE49-F238E27FC236}">
                <a16:creationId xmlns:a16="http://schemas.microsoft.com/office/drawing/2014/main" id="{72735090-F767-A41D-F05B-24160F0EC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619"/>
          <a:stretch>
            <a:fillRect/>
          </a:stretch>
        </p:blipFill>
        <p:spPr bwMode="auto">
          <a:xfrm>
            <a:off x="0" y="6381750"/>
            <a:ext cx="9144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5" descr="pozadi">
            <a:extLst>
              <a:ext uri="{FF2B5EF4-FFF2-40B4-BE49-F238E27FC236}">
                <a16:creationId xmlns:a16="http://schemas.microsoft.com/office/drawing/2014/main" id="{67A11552-2CA3-E0A2-227B-9A878E633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 Box 7">
            <a:extLst>
              <a:ext uri="{FF2B5EF4-FFF2-40B4-BE49-F238E27FC236}">
                <a16:creationId xmlns:a16="http://schemas.microsoft.com/office/drawing/2014/main" id="{AEF1D1C9-9967-FAC3-BF83-01B7AD93A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908050"/>
            <a:ext cx="4537075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pl-PL" altLang="cs-CZ" sz="1200" b="1" dirty="0"/>
              <a:t>Návrh a realizace kontrolního systému na WiFi síti</a:t>
            </a:r>
            <a:endParaRPr lang="en-GB" altLang="cs-CZ" sz="1200" dirty="0"/>
          </a:p>
        </p:txBody>
      </p:sp>
      <p:sp>
        <p:nvSpPr>
          <p:cNvPr id="5125" name="Text Box 8">
            <a:extLst>
              <a:ext uri="{FF2B5EF4-FFF2-40B4-BE49-F238E27FC236}">
                <a16:creationId xmlns:a16="http://schemas.microsoft.com/office/drawing/2014/main" id="{0C5ADA51-CD5C-599F-2525-493F95B339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800000"/>
            <a:ext cx="6913562" cy="1007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cs-CZ" altLang="cs-CZ" sz="1800" b="1" dirty="0">
                <a:solidFill>
                  <a:schemeClr val="tx1"/>
                </a:solidFill>
              </a:rPr>
              <a:t>Metodika</a:t>
            </a:r>
          </a:p>
          <a:p>
            <a:pPr marL="285750" indent="-285750"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cs-CZ" altLang="cs-CZ" sz="1400" b="1" dirty="0">
                <a:solidFill>
                  <a:schemeClr val="tx1"/>
                </a:solidFill>
              </a:rPr>
              <a:t>?</a:t>
            </a:r>
          </a:p>
          <a:p>
            <a:pPr algn="just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endParaRPr lang="cs-CZ" altLang="cs-CZ" sz="1400" dirty="0">
              <a:solidFill>
                <a:schemeClr val="tx1"/>
              </a:solidFill>
            </a:endParaRPr>
          </a:p>
        </p:txBody>
      </p:sp>
      <p:sp>
        <p:nvSpPr>
          <p:cNvPr id="5126" name="Text Box 10">
            <a:extLst>
              <a:ext uri="{FF2B5EF4-FFF2-40B4-BE49-F238E27FC236}">
                <a16:creationId xmlns:a16="http://schemas.microsoft.com/office/drawing/2014/main" id="{37C3C9D0-8D2A-92A1-BDA6-307BE9443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00063"/>
            <a:ext cx="4244975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cs-CZ" altLang="cs-CZ" sz="1600" b="1">
                <a:solidFill>
                  <a:schemeClr val="bg1"/>
                </a:solidFill>
              </a:rPr>
              <a:t>Obhajoba diplomové práce</a:t>
            </a:r>
            <a:endParaRPr lang="en-GB" altLang="cs-CZ" sz="1600" b="1">
              <a:solidFill>
                <a:schemeClr val="bg1"/>
              </a:solidFill>
            </a:endParaRPr>
          </a:p>
        </p:txBody>
      </p:sp>
      <p:sp>
        <p:nvSpPr>
          <p:cNvPr id="5128" name="Text Box 8">
            <a:extLst>
              <a:ext uri="{FF2B5EF4-FFF2-40B4-BE49-F238E27FC236}">
                <a16:creationId xmlns:a16="http://schemas.microsoft.com/office/drawing/2014/main" id="{206DB999-0601-1B8F-F8CE-2CC999AD4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6524625"/>
            <a:ext cx="2160588" cy="21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cs-CZ" altLang="cs-CZ" sz="1000" dirty="0">
                <a:solidFill>
                  <a:schemeClr val="bg1"/>
                </a:solidFill>
              </a:rPr>
              <a:t>Bc. Martin Novák</a:t>
            </a:r>
          </a:p>
        </p:txBody>
      </p:sp>
    </p:spTree>
    <p:extLst>
      <p:ext uri="{BB962C8B-B14F-4D97-AF65-F5344CB8AC3E}">
        <p14:creationId xmlns:p14="http://schemas.microsoft.com/office/powerpoint/2010/main" val="14466032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ozadi">
            <a:extLst>
              <a:ext uri="{FF2B5EF4-FFF2-40B4-BE49-F238E27FC236}">
                <a16:creationId xmlns:a16="http://schemas.microsoft.com/office/drawing/2014/main" id="{4F0A0EC0-5FBC-AA40-C6DC-3036F149E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619"/>
          <a:stretch>
            <a:fillRect/>
          </a:stretch>
        </p:blipFill>
        <p:spPr bwMode="auto">
          <a:xfrm>
            <a:off x="0" y="6381750"/>
            <a:ext cx="9144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4" descr="pozadi">
            <a:extLst>
              <a:ext uri="{FF2B5EF4-FFF2-40B4-BE49-F238E27FC236}">
                <a16:creationId xmlns:a16="http://schemas.microsoft.com/office/drawing/2014/main" id="{86F36C96-871A-9241-C100-D9DC338E9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2" name="Text Box 6">
            <a:extLst>
              <a:ext uri="{FF2B5EF4-FFF2-40B4-BE49-F238E27FC236}">
                <a16:creationId xmlns:a16="http://schemas.microsoft.com/office/drawing/2014/main" id="{BAEE6ED6-BAF4-6E33-0E55-07D097C72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613" y="3573463"/>
            <a:ext cx="5545137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42950" indent="-28575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ctr" eaLnBrk="1" hangingPunct="1">
              <a:lnSpc>
                <a:spcPct val="87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cs-CZ" altLang="cs-CZ" sz="1800" b="1"/>
              <a:t>Děkuji za pozornost</a:t>
            </a:r>
            <a:endParaRPr lang="en-GB" altLang="cs-CZ" sz="1600" b="1"/>
          </a:p>
        </p:txBody>
      </p:sp>
      <p:sp>
        <p:nvSpPr>
          <p:cNvPr id="7173" name="Text Box 8">
            <a:extLst>
              <a:ext uri="{FF2B5EF4-FFF2-40B4-BE49-F238E27FC236}">
                <a16:creationId xmlns:a16="http://schemas.microsoft.com/office/drawing/2014/main" id="{E252102F-B912-30DD-C2A4-CAB4190B8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040" y="908050"/>
            <a:ext cx="3961135" cy="279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42950" indent="-28575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pl-PL" altLang="cs-CZ" sz="1200" b="1" dirty="0"/>
              <a:t>Návrh a realizace kontrolního systému na WiFi síti</a:t>
            </a:r>
            <a:endParaRPr lang="en-GB" altLang="cs-CZ" sz="1200" dirty="0"/>
          </a:p>
        </p:txBody>
      </p:sp>
      <p:sp>
        <p:nvSpPr>
          <p:cNvPr id="7174" name="Text Box 8">
            <a:extLst>
              <a:ext uri="{FF2B5EF4-FFF2-40B4-BE49-F238E27FC236}">
                <a16:creationId xmlns:a16="http://schemas.microsoft.com/office/drawing/2014/main" id="{18F40569-1679-069B-EDCF-CBAB0D0F1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6524625"/>
            <a:ext cx="2160588" cy="21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cs-CZ" altLang="cs-CZ" sz="1000" dirty="0">
                <a:solidFill>
                  <a:schemeClr val="bg1"/>
                </a:solidFill>
              </a:rPr>
              <a:t>Bc. Martin Novák</a:t>
            </a:r>
          </a:p>
        </p:txBody>
      </p:sp>
      <p:sp>
        <p:nvSpPr>
          <p:cNvPr id="7175" name="Text Box 10">
            <a:extLst>
              <a:ext uri="{FF2B5EF4-FFF2-40B4-BE49-F238E27FC236}">
                <a16:creationId xmlns:a16="http://schemas.microsoft.com/office/drawing/2014/main" id="{56BB1A5E-12EF-2101-45A0-15D5B50FA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00063"/>
            <a:ext cx="4244975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cs-CZ" altLang="cs-CZ" sz="1600" b="1">
                <a:solidFill>
                  <a:schemeClr val="bg1"/>
                </a:solidFill>
              </a:rPr>
              <a:t>Obhajoba diplomové práce</a:t>
            </a:r>
            <a:endParaRPr lang="en-GB" altLang="cs-CZ" sz="1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 descr="pozadi">
            <a:extLst>
              <a:ext uri="{FF2B5EF4-FFF2-40B4-BE49-F238E27FC236}">
                <a16:creationId xmlns:a16="http://schemas.microsoft.com/office/drawing/2014/main" id="{896CC1A6-D193-6777-D463-EA325B6BB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619"/>
          <a:stretch>
            <a:fillRect/>
          </a:stretch>
        </p:blipFill>
        <p:spPr bwMode="auto">
          <a:xfrm>
            <a:off x="0" y="6381750"/>
            <a:ext cx="9144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5" descr="pozadi">
            <a:extLst>
              <a:ext uri="{FF2B5EF4-FFF2-40B4-BE49-F238E27FC236}">
                <a16:creationId xmlns:a16="http://schemas.microsoft.com/office/drawing/2014/main" id="{8B3B3DF5-56D2-F0BF-1CD4-4054AB9B3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 Box 7">
            <a:extLst>
              <a:ext uri="{FF2B5EF4-FFF2-40B4-BE49-F238E27FC236}">
                <a16:creationId xmlns:a16="http://schemas.microsoft.com/office/drawing/2014/main" id="{4AA93F44-1F9E-3AF3-9534-E55E694A5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908050"/>
            <a:ext cx="4537075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pl-PL" altLang="cs-CZ" sz="1200" b="1" dirty="0"/>
              <a:t>Návrh a realizace kontrolního systému na WiFi síti</a:t>
            </a:r>
            <a:endParaRPr lang="en-GB" altLang="cs-CZ" sz="1200" dirty="0"/>
          </a:p>
        </p:txBody>
      </p:sp>
      <p:sp>
        <p:nvSpPr>
          <p:cNvPr id="5125" name="Text Box 8">
            <a:extLst>
              <a:ext uri="{FF2B5EF4-FFF2-40B4-BE49-F238E27FC236}">
                <a16:creationId xmlns:a16="http://schemas.microsoft.com/office/drawing/2014/main" id="{E127EAC9-814D-CDB7-CA78-2F0CA7C77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800000"/>
            <a:ext cx="6913562" cy="1438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cs-CZ" altLang="cs-CZ" sz="1800" b="1" dirty="0">
                <a:solidFill>
                  <a:schemeClr val="tx1"/>
                </a:solidFill>
              </a:rPr>
              <a:t>Úvod</a:t>
            </a:r>
          </a:p>
          <a:p>
            <a:pPr marL="285750" indent="-285750"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cs-CZ" altLang="cs-CZ" sz="1400" b="1" dirty="0">
                <a:solidFill>
                  <a:schemeClr val="tx1"/>
                </a:solidFill>
              </a:rPr>
              <a:t>Rostoucí zájem o </a:t>
            </a:r>
            <a:r>
              <a:rPr lang="cs-CZ" altLang="cs-CZ" sz="1400" b="1" dirty="0" err="1">
                <a:solidFill>
                  <a:schemeClr val="tx1"/>
                </a:solidFill>
              </a:rPr>
              <a:t>IoT</a:t>
            </a:r>
            <a:r>
              <a:rPr lang="cs-CZ" altLang="cs-CZ" sz="1400" b="1" dirty="0">
                <a:solidFill>
                  <a:schemeClr val="tx1"/>
                </a:solidFill>
              </a:rPr>
              <a:t> a automatizaci</a:t>
            </a:r>
          </a:p>
          <a:p>
            <a:pPr marL="285750" indent="-285750"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cs-CZ" altLang="cs-CZ" sz="1400" b="1" dirty="0">
                <a:solidFill>
                  <a:schemeClr val="tx1"/>
                </a:solidFill>
              </a:rPr>
              <a:t>Propojení různých systémů</a:t>
            </a:r>
          </a:p>
          <a:p>
            <a:pPr algn="just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endParaRPr lang="cs-CZ" altLang="cs-CZ" sz="1400" dirty="0">
              <a:solidFill>
                <a:schemeClr val="tx1"/>
              </a:solidFill>
            </a:endParaRPr>
          </a:p>
        </p:txBody>
      </p:sp>
      <p:sp>
        <p:nvSpPr>
          <p:cNvPr id="5126" name="Text Box 10">
            <a:extLst>
              <a:ext uri="{FF2B5EF4-FFF2-40B4-BE49-F238E27FC236}">
                <a16:creationId xmlns:a16="http://schemas.microsoft.com/office/drawing/2014/main" id="{0EA1672C-62D0-0E63-C228-E2DB62F33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00063"/>
            <a:ext cx="4244975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cs-CZ" altLang="cs-CZ" sz="1600" b="1">
                <a:solidFill>
                  <a:schemeClr val="bg1"/>
                </a:solidFill>
              </a:rPr>
              <a:t>Obhajoba diplomové práce</a:t>
            </a:r>
            <a:endParaRPr lang="en-GB" altLang="cs-CZ" sz="1600" b="1">
              <a:solidFill>
                <a:schemeClr val="bg1"/>
              </a:solidFill>
            </a:endParaRPr>
          </a:p>
        </p:txBody>
      </p:sp>
      <p:sp>
        <p:nvSpPr>
          <p:cNvPr id="5128" name="Text Box 8">
            <a:extLst>
              <a:ext uri="{FF2B5EF4-FFF2-40B4-BE49-F238E27FC236}">
                <a16:creationId xmlns:a16="http://schemas.microsoft.com/office/drawing/2014/main" id="{FFD0F10A-7F4B-90C3-77E8-DD2160BDF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6524625"/>
            <a:ext cx="2160588" cy="21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cs-CZ" altLang="cs-CZ" sz="1000" dirty="0">
                <a:solidFill>
                  <a:schemeClr val="bg1"/>
                </a:solidFill>
              </a:rPr>
              <a:t>Bc. Martin Novák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40E012-FFBF-1F3F-83B0-0EE9CB070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 descr="pozadi">
            <a:extLst>
              <a:ext uri="{FF2B5EF4-FFF2-40B4-BE49-F238E27FC236}">
                <a16:creationId xmlns:a16="http://schemas.microsoft.com/office/drawing/2014/main" id="{8859E0A8-21F5-5766-3B3F-8522318CD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619"/>
          <a:stretch>
            <a:fillRect/>
          </a:stretch>
        </p:blipFill>
        <p:spPr bwMode="auto">
          <a:xfrm>
            <a:off x="0" y="6381750"/>
            <a:ext cx="9144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5" descr="pozadi">
            <a:extLst>
              <a:ext uri="{FF2B5EF4-FFF2-40B4-BE49-F238E27FC236}">
                <a16:creationId xmlns:a16="http://schemas.microsoft.com/office/drawing/2014/main" id="{F3EEADE1-C73A-6745-155E-DD0A9A9AE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 Box 7">
            <a:extLst>
              <a:ext uri="{FF2B5EF4-FFF2-40B4-BE49-F238E27FC236}">
                <a16:creationId xmlns:a16="http://schemas.microsoft.com/office/drawing/2014/main" id="{C46A56EF-19CA-A1CE-6CFF-18ADAF1EF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908050"/>
            <a:ext cx="4537075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pl-PL" altLang="cs-CZ" sz="1200" b="1" dirty="0"/>
              <a:t>Návrh a realizace kontrolního systému na WiFi síti</a:t>
            </a:r>
            <a:endParaRPr lang="en-GB" altLang="cs-CZ" sz="1200" dirty="0"/>
          </a:p>
        </p:txBody>
      </p:sp>
      <p:sp>
        <p:nvSpPr>
          <p:cNvPr id="5125" name="Text Box 8">
            <a:extLst>
              <a:ext uri="{FF2B5EF4-FFF2-40B4-BE49-F238E27FC236}">
                <a16:creationId xmlns:a16="http://schemas.microsoft.com/office/drawing/2014/main" id="{B1BF1774-2BC9-B2F2-1940-7640C5CC4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800000"/>
            <a:ext cx="6913562" cy="316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cs-CZ" altLang="cs-CZ" sz="1800" b="1" dirty="0">
                <a:solidFill>
                  <a:schemeClr val="tx1"/>
                </a:solidFill>
              </a:rPr>
              <a:t>Cíl práce</a:t>
            </a:r>
          </a:p>
          <a:p>
            <a:pPr marL="285750" indent="-285750"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cs-CZ" altLang="cs-CZ" sz="1400" b="1" dirty="0">
                <a:solidFill>
                  <a:schemeClr val="tx1"/>
                </a:solidFill>
              </a:rPr>
              <a:t>Vytvořit systém vykonávající uživatelem zadanou logiku</a:t>
            </a:r>
          </a:p>
          <a:p>
            <a:pPr marL="1022350" lvl="1" indent="-285750"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cs-CZ" altLang="cs-CZ" sz="1400" b="1" dirty="0">
                <a:solidFill>
                  <a:schemeClr val="tx1"/>
                </a:solidFill>
              </a:rPr>
              <a:t>Modulární</a:t>
            </a:r>
          </a:p>
          <a:p>
            <a:pPr marL="1022350" lvl="1" indent="-285750"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cs-CZ" altLang="cs-CZ" sz="1400" b="1" dirty="0">
                <a:solidFill>
                  <a:schemeClr val="tx1"/>
                </a:solidFill>
              </a:rPr>
              <a:t>Pro používání není nutná znalost programování</a:t>
            </a:r>
          </a:p>
          <a:p>
            <a:pPr marL="285750" indent="-285750"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cs-CZ" altLang="cs-CZ" sz="1400" b="1" dirty="0">
                <a:solidFill>
                  <a:schemeClr val="tx1"/>
                </a:solidFill>
              </a:rPr>
              <a:t>Vytvoření knihovny pro uzly a vzorovou implementaci</a:t>
            </a:r>
          </a:p>
          <a:p>
            <a:pPr marL="1022350" lvl="1" indent="-285750"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cs-CZ" altLang="cs-CZ" sz="1400" b="1" dirty="0">
                <a:solidFill>
                  <a:schemeClr val="tx1"/>
                </a:solidFill>
              </a:rPr>
              <a:t>Přenositelnost napříč platformami</a:t>
            </a:r>
          </a:p>
          <a:p>
            <a:pPr marL="1022350" lvl="1" indent="-285750"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cs-CZ" altLang="cs-CZ" sz="1400" b="1" dirty="0">
                <a:solidFill>
                  <a:schemeClr val="tx1"/>
                </a:solidFill>
              </a:rPr>
              <a:t>Použitelnost i s jiným řešením</a:t>
            </a:r>
          </a:p>
          <a:p>
            <a:pPr algn="just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endParaRPr lang="cs-CZ" altLang="cs-CZ" sz="1400" dirty="0">
              <a:solidFill>
                <a:schemeClr val="tx1"/>
              </a:solidFill>
            </a:endParaRPr>
          </a:p>
        </p:txBody>
      </p:sp>
      <p:sp>
        <p:nvSpPr>
          <p:cNvPr id="5126" name="Text Box 10">
            <a:extLst>
              <a:ext uri="{FF2B5EF4-FFF2-40B4-BE49-F238E27FC236}">
                <a16:creationId xmlns:a16="http://schemas.microsoft.com/office/drawing/2014/main" id="{E608005B-CF32-0B5A-FC29-138B6C366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00063"/>
            <a:ext cx="4244975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cs-CZ" altLang="cs-CZ" sz="1600" b="1">
                <a:solidFill>
                  <a:schemeClr val="bg1"/>
                </a:solidFill>
              </a:rPr>
              <a:t>Obhajoba diplomové práce</a:t>
            </a:r>
            <a:endParaRPr lang="en-GB" altLang="cs-CZ" sz="1600" b="1">
              <a:solidFill>
                <a:schemeClr val="bg1"/>
              </a:solidFill>
            </a:endParaRPr>
          </a:p>
        </p:txBody>
      </p:sp>
      <p:sp>
        <p:nvSpPr>
          <p:cNvPr id="5128" name="Text Box 8">
            <a:extLst>
              <a:ext uri="{FF2B5EF4-FFF2-40B4-BE49-F238E27FC236}">
                <a16:creationId xmlns:a16="http://schemas.microsoft.com/office/drawing/2014/main" id="{780D2B97-D385-43D6-982E-7341AD94D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6524625"/>
            <a:ext cx="2160588" cy="21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cs-CZ" altLang="cs-CZ" sz="1000" dirty="0">
                <a:solidFill>
                  <a:schemeClr val="bg1"/>
                </a:solidFill>
              </a:rPr>
              <a:t>Bc. Martin Novák</a:t>
            </a:r>
          </a:p>
        </p:txBody>
      </p:sp>
    </p:spTree>
    <p:extLst>
      <p:ext uri="{BB962C8B-B14F-4D97-AF65-F5344CB8AC3E}">
        <p14:creationId xmlns:p14="http://schemas.microsoft.com/office/powerpoint/2010/main" val="28950322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24805C-4361-1D94-F893-EADCE5030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 descr="pozadi">
            <a:extLst>
              <a:ext uri="{FF2B5EF4-FFF2-40B4-BE49-F238E27FC236}">
                <a16:creationId xmlns:a16="http://schemas.microsoft.com/office/drawing/2014/main" id="{81CA34C4-C6AB-2BFB-C71E-B19FB7CAC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619"/>
          <a:stretch>
            <a:fillRect/>
          </a:stretch>
        </p:blipFill>
        <p:spPr bwMode="auto">
          <a:xfrm>
            <a:off x="0" y="6381750"/>
            <a:ext cx="9144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5" descr="pozadi">
            <a:extLst>
              <a:ext uri="{FF2B5EF4-FFF2-40B4-BE49-F238E27FC236}">
                <a16:creationId xmlns:a16="http://schemas.microsoft.com/office/drawing/2014/main" id="{09A76B50-D5C1-CEDF-6EE1-641990715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 Box 7">
            <a:extLst>
              <a:ext uri="{FF2B5EF4-FFF2-40B4-BE49-F238E27FC236}">
                <a16:creationId xmlns:a16="http://schemas.microsoft.com/office/drawing/2014/main" id="{774730C0-EC41-7C50-6687-0A7063515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908050"/>
            <a:ext cx="4537075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pl-PL" altLang="cs-CZ" sz="1200" b="1" dirty="0"/>
              <a:t>Návrh a realizace kontrolního systému na WiFi síti</a:t>
            </a:r>
            <a:endParaRPr lang="en-GB" altLang="cs-CZ" sz="1200" dirty="0"/>
          </a:p>
        </p:txBody>
      </p:sp>
      <p:sp>
        <p:nvSpPr>
          <p:cNvPr id="5125" name="Text Box 8">
            <a:extLst>
              <a:ext uri="{FF2B5EF4-FFF2-40B4-BE49-F238E27FC236}">
                <a16:creationId xmlns:a16="http://schemas.microsoft.com/office/drawing/2014/main" id="{1E6D2DE5-5463-08B8-FC81-0A67E60E43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800000"/>
            <a:ext cx="6913562" cy="1438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cs-CZ" altLang="cs-CZ" sz="1800" b="1" dirty="0">
                <a:solidFill>
                  <a:schemeClr val="tx1"/>
                </a:solidFill>
              </a:rPr>
              <a:t>Metodika</a:t>
            </a:r>
          </a:p>
          <a:p>
            <a:pPr marL="285750" indent="-285750"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cs-CZ" altLang="cs-CZ" sz="1400" b="1" dirty="0">
                <a:solidFill>
                  <a:schemeClr val="tx1"/>
                </a:solidFill>
              </a:rPr>
              <a:t>Prostudování hardwarových a softwarových možností řešení</a:t>
            </a:r>
          </a:p>
          <a:p>
            <a:pPr marL="285750" indent="-285750"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cs-CZ" altLang="cs-CZ" sz="1400" b="1" dirty="0">
                <a:solidFill>
                  <a:schemeClr val="tx1"/>
                </a:solidFill>
              </a:rPr>
              <a:t>Specifikace funkcí systému podle cílů práce</a:t>
            </a:r>
          </a:p>
          <a:p>
            <a:pPr algn="just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endParaRPr lang="cs-CZ" altLang="cs-CZ" sz="1400" dirty="0">
              <a:solidFill>
                <a:schemeClr val="tx1"/>
              </a:solidFill>
            </a:endParaRPr>
          </a:p>
        </p:txBody>
      </p:sp>
      <p:sp>
        <p:nvSpPr>
          <p:cNvPr id="5126" name="Text Box 10">
            <a:extLst>
              <a:ext uri="{FF2B5EF4-FFF2-40B4-BE49-F238E27FC236}">
                <a16:creationId xmlns:a16="http://schemas.microsoft.com/office/drawing/2014/main" id="{BB581480-9E3D-521D-8E8D-8E545DC65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00063"/>
            <a:ext cx="4244975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cs-CZ" altLang="cs-CZ" sz="1600" b="1">
                <a:solidFill>
                  <a:schemeClr val="bg1"/>
                </a:solidFill>
              </a:rPr>
              <a:t>Obhajoba diplomové práce</a:t>
            </a:r>
            <a:endParaRPr lang="en-GB" altLang="cs-CZ" sz="1600" b="1">
              <a:solidFill>
                <a:schemeClr val="bg1"/>
              </a:solidFill>
            </a:endParaRPr>
          </a:p>
        </p:txBody>
      </p:sp>
      <p:sp>
        <p:nvSpPr>
          <p:cNvPr id="5128" name="Text Box 8">
            <a:extLst>
              <a:ext uri="{FF2B5EF4-FFF2-40B4-BE49-F238E27FC236}">
                <a16:creationId xmlns:a16="http://schemas.microsoft.com/office/drawing/2014/main" id="{86A02CA4-E1D5-9E39-BF2D-1E307B317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6524625"/>
            <a:ext cx="2160588" cy="21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cs-CZ" altLang="cs-CZ" sz="1000" dirty="0">
                <a:solidFill>
                  <a:schemeClr val="bg1"/>
                </a:solidFill>
              </a:rPr>
              <a:t>Bc. Martin Novák</a:t>
            </a:r>
          </a:p>
        </p:txBody>
      </p:sp>
    </p:spTree>
    <p:extLst>
      <p:ext uri="{BB962C8B-B14F-4D97-AF65-F5344CB8AC3E}">
        <p14:creationId xmlns:p14="http://schemas.microsoft.com/office/powerpoint/2010/main" val="10769763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CF5C0-D641-59DA-EAEE-513599C0D4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 descr="pozadi">
            <a:extLst>
              <a:ext uri="{FF2B5EF4-FFF2-40B4-BE49-F238E27FC236}">
                <a16:creationId xmlns:a16="http://schemas.microsoft.com/office/drawing/2014/main" id="{6EAA6E26-BF22-5292-4572-B8EB5EAD7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619"/>
          <a:stretch>
            <a:fillRect/>
          </a:stretch>
        </p:blipFill>
        <p:spPr bwMode="auto">
          <a:xfrm>
            <a:off x="0" y="6381750"/>
            <a:ext cx="9144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5" descr="pozadi">
            <a:extLst>
              <a:ext uri="{FF2B5EF4-FFF2-40B4-BE49-F238E27FC236}">
                <a16:creationId xmlns:a16="http://schemas.microsoft.com/office/drawing/2014/main" id="{059FC010-4EC3-0AA6-5FE4-CC4ADCAF3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 Box 7">
            <a:extLst>
              <a:ext uri="{FF2B5EF4-FFF2-40B4-BE49-F238E27FC236}">
                <a16:creationId xmlns:a16="http://schemas.microsoft.com/office/drawing/2014/main" id="{37641427-A66E-72DD-9A1E-379284437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908050"/>
            <a:ext cx="4537075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pl-PL" altLang="cs-CZ" sz="1200" b="1" dirty="0"/>
              <a:t>Návrh a realizace kontrolního systému na WiFi síti</a:t>
            </a:r>
            <a:endParaRPr lang="en-GB" altLang="cs-CZ" sz="1200" dirty="0"/>
          </a:p>
        </p:txBody>
      </p:sp>
      <p:sp>
        <p:nvSpPr>
          <p:cNvPr id="5125" name="Text Box 8">
            <a:extLst>
              <a:ext uri="{FF2B5EF4-FFF2-40B4-BE49-F238E27FC236}">
                <a16:creationId xmlns:a16="http://schemas.microsoft.com/office/drawing/2014/main" id="{1F2456A2-CD78-DC71-C462-88C3A99BA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800000"/>
            <a:ext cx="6913562" cy="1557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cs-CZ" altLang="cs-CZ" sz="1800" b="1" dirty="0">
                <a:solidFill>
                  <a:schemeClr val="tx1"/>
                </a:solidFill>
              </a:rPr>
              <a:t>Princip komunikace</a:t>
            </a:r>
          </a:p>
          <a:p>
            <a:pPr marL="285750" indent="-285750"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cs-CZ" altLang="cs-CZ" sz="1400" b="1" dirty="0">
                <a:solidFill>
                  <a:schemeClr val="tx1"/>
                </a:solidFill>
              </a:rPr>
              <a:t>Jeden uzel může být součástí více systémů</a:t>
            </a:r>
          </a:p>
          <a:p>
            <a:pPr marL="285750" indent="-285750"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cs-CZ" altLang="cs-CZ" sz="1400" b="1" dirty="0">
                <a:solidFill>
                  <a:schemeClr val="tx1"/>
                </a:solidFill>
              </a:rPr>
              <a:t>Iniciátorem komunikace je hlavní uzel</a:t>
            </a:r>
          </a:p>
          <a:p>
            <a:pPr marL="285750" indent="-285750"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cs-CZ" altLang="cs-CZ" sz="1400" b="1" dirty="0">
                <a:solidFill>
                  <a:schemeClr val="tx1"/>
                </a:solidFill>
              </a:rPr>
              <a:t>HTTP + JSON</a:t>
            </a:r>
          </a:p>
        </p:txBody>
      </p:sp>
      <p:sp>
        <p:nvSpPr>
          <p:cNvPr id="5126" name="Text Box 10">
            <a:extLst>
              <a:ext uri="{FF2B5EF4-FFF2-40B4-BE49-F238E27FC236}">
                <a16:creationId xmlns:a16="http://schemas.microsoft.com/office/drawing/2014/main" id="{3DCA5645-A6F0-AE07-A614-EFCA58A85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00063"/>
            <a:ext cx="4244975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cs-CZ" altLang="cs-CZ" sz="1600" b="1">
                <a:solidFill>
                  <a:schemeClr val="bg1"/>
                </a:solidFill>
              </a:rPr>
              <a:t>Obhajoba diplomové práce</a:t>
            </a:r>
            <a:endParaRPr lang="en-GB" altLang="cs-CZ" sz="1600" b="1">
              <a:solidFill>
                <a:schemeClr val="bg1"/>
              </a:solidFill>
            </a:endParaRPr>
          </a:p>
        </p:txBody>
      </p:sp>
      <p:sp>
        <p:nvSpPr>
          <p:cNvPr id="5128" name="Text Box 8">
            <a:extLst>
              <a:ext uri="{FF2B5EF4-FFF2-40B4-BE49-F238E27FC236}">
                <a16:creationId xmlns:a16="http://schemas.microsoft.com/office/drawing/2014/main" id="{A79506BA-7F00-7419-6A71-E3765E9AE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6524625"/>
            <a:ext cx="2160588" cy="21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cs-CZ" altLang="cs-CZ" sz="1000" dirty="0">
                <a:solidFill>
                  <a:schemeClr val="bg1"/>
                </a:solidFill>
              </a:rPr>
              <a:t>Bc. Martin Novák</a:t>
            </a:r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4EDB6F10-E50A-4946-2B4B-F605F740A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862" y="3765940"/>
            <a:ext cx="7990276" cy="217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9636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793D0-BFD6-DF3B-47A0-775377F4B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 descr="pozadi">
            <a:extLst>
              <a:ext uri="{FF2B5EF4-FFF2-40B4-BE49-F238E27FC236}">
                <a16:creationId xmlns:a16="http://schemas.microsoft.com/office/drawing/2014/main" id="{124398C5-A3FE-1A8D-9A42-973E28A9A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619"/>
          <a:stretch>
            <a:fillRect/>
          </a:stretch>
        </p:blipFill>
        <p:spPr bwMode="auto">
          <a:xfrm>
            <a:off x="0" y="6381750"/>
            <a:ext cx="9144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5" descr="pozadi">
            <a:extLst>
              <a:ext uri="{FF2B5EF4-FFF2-40B4-BE49-F238E27FC236}">
                <a16:creationId xmlns:a16="http://schemas.microsoft.com/office/drawing/2014/main" id="{7BC3875E-C261-29C0-F837-56BDC4460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 Box 7">
            <a:extLst>
              <a:ext uri="{FF2B5EF4-FFF2-40B4-BE49-F238E27FC236}">
                <a16:creationId xmlns:a16="http://schemas.microsoft.com/office/drawing/2014/main" id="{50290D1C-D7A9-4ABF-E9EF-BD3AEA29B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908050"/>
            <a:ext cx="4537075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pl-PL" altLang="cs-CZ" sz="1200" b="1" dirty="0"/>
              <a:t>Návrh a realizace kontrolního systému na WiFi síti</a:t>
            </a:r>
            <a:endParaRPr lang="en-GB" altLang="cs-CZ" sz="1200" dirty="0"/>
          </a:p>
        </p:txBody>
      </p:sp>
      <p:sp>
        <p:nvSpPr>
          <p:cNvPr id="5125" name="Text Box 8">
            <a:extLst>
              <a:ext uri="{FF2B5EF4-FFF2-40B4-BE49-F238E27FC236}">
                <a16:creationId xmlns:a16="http://schemas.microsoft.com/office/drawing/2014/main" id="{2CFD6BD3-F469-E9C3-D1AC-55F0DC435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800000"/>
            <a:ext cx="7849368" cy="695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cs-CZ" altLang="cs-CZ" sz="1800" b="1" dirty="0" err="1">
                <a:solidFill>
                  <a:schemeClr val="tx1"/>
                </a:solidFill>
              </a:rPr>
              <a:t>GetInfo</a:t>
            </a:r>
            <a:endParaRPr lang="cs-CZ" altLang="cs-CZ" sz="1800" b="1" dirty="0">
              <a:solidFill>
                <a:schemeClr val="tx1"/>
              </a:solidFill>
            </a:endParaRPr>
          </a:p>
          <a:p>
            <a:pPr marL="285750" indent="-285750"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cs-CZ" altLang="cs-CZ" sz="1400" b="1" dirty="0">
                <a:solidFill>
                  <a:schemeClr val="tx1"/>
                </a:solidFill>
              </a:rPr>
              <a:t>Uzel nemá pevně daný seznam </a:t>
            </a:r>
            <a:r>
              <a:rPr lang="cs-CZ" altLang="cs-CZ" sz="1400" b="1" dirty="0" err="1">
                <a:solidFill>
                  <a:schemeClr val="tx1"/>
                </a:solidFill>
              </a:rPr>
              <a:t>endpointů</a:t>
            </a:r>
            <a:r>
              <a:rPr lang="cs-CZ" altLang="cs-CZ" sz="1400" b="1" dirty="0">
                <a:solidFill>
                  <a:schemeClr val="tx1"/>
                </a:solidFill>
              </a:rPr>
              <a:t>, takže je při přidávání nutné je zjistit</a:t>
            </a:r>
            <a:endParaRPr lang="cs-CZ" altLang="cs-CZ" sz="1400" dirty="0">
              <a:solidFill>
                <a:schemeClr val="tx1"/>
              </a:solidFill>
            </a:endParaRPr>
          </a:p>
        </p:txBody>
      </p:sp>
      <p:sp>
        <p:nvSpPr>
          <p:cNvPr id="5126" name="Text Box 10">
            <a:extLst>
              <a:ext uri="{FF2B5EF4-FFF2-40B4-BE49-F238E27FC236}">
                <a16:creationId xmlns:a16="http://schemas.microsoft.com/office/drawing/2014/main" id="{006C4BEE-AADB-3DA1-F50B-4D5293BB1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00063"/>
            <a:ext cx="4244975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cs-CZ" altLang="cs-CZ" sz="1600" b="1">
                <a:solidFill>
                  <a:schemeClr val="bg1"/>
                </a:solidFill>
              </a:rPr>
              <a:t>Obhajoba diplomové práce</a:t>
            </a:r>
            <a:endParaRPr lang="en-GB" altLang="cs-CZ" sz="1600" b="1">
              <a:solidFill>
                <a:schemeClr val="bg1"/>
              </a:solidFill>
            </a:endParaRPr>
          </a:p>
        </p:txBody>
      </p:sp>
      <p:sp>
        <p:nvSpPr>
          <p:cNvPr id="5128" name="Text Box 8">
            <a:extLst>
              <a:ext uri="{FF2B5EF4-FFF2-40B4-BE49-F238E27FC236}">
                <a16:creationId xmlns:a16="http://schemas.microsoft.com/office/drawing/2014/main" id="{517849C5-489D-F358-358B-C98A09B01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6524625"/>
            <a:ext cx="2160588" cy="21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cs-CZ" altLang="cs-CZ" sz="1000" dirty="0">
                <a:solidFill>
                  <a:schemeClr val="bg1"/>
                </a:solidFill>
              </a:rPr>
              <a:t>Bc. Martin Novák</a:t>
            </a:r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EB454CC5-9362-B3DA-A0A7-BE772F94A7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2848908"/>
            <a:ext cx="4468688" cy="3274180"/>
          </a:xfrm>
          <a:prstGeom prst="rect">
            <a:avLst/>
          </a:prstGeom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B73D09C8-D417-C13C-ECBF-F36A8A52279A}"/>
              </a:ext>
            </a:extLst>
          </p:cNvPr>
          <p:cNvSpPr txBox="1"/>
          <p:nvPr/>
        </p:nvSpPr>
        <p:spPr>
          <a:xfrm>
            <a:off x="6084168" y="3068960"/>
            <a:ext cx="2576667" cy="2974148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>
              <a:lnSpc>
                <a:spcPts val="1350"/>
              </a:lnSpc>
              <a:buNone/>
            </a:pPr>
            <a:r>
              <a:rPr lang="cs-CZ" b="0" dirty="0">
                <a:solidFill>
                  <a:srgbClr val="000000"/>
                </a:solidFill>
                <a:effectLst/>
                <a:latin typeface="IBMPlexMono"/>
              </a:rPr>
              <a:t>[</a:t>
            </a:r>
          </a:p>
          <a:p>
            <a:pPr>
              <a:lnSpc>
                <a:spcPts val="1350"/>
              </a:lnSpc>
              <a:buNone/>
            </a:pPr>
            <a:r>
              <a:rPr lang="cs-CZ" dirty="0">
                <a:solidFill>
                  <a:srgbClr val="000000"/>
                </a:solidFill>
                <a:latin typeface="IBMPlexMono"/>
              </a:rPr>
              <a:t>  </a:t>
            </a:r>
            <a:r>
              <a:rPr lang="cs-CZ" b="0" dirty="0">
                <a:solidFill>
                  <a:srgbClr val="000000"/>
                </a:solidFill>
                <a:effectLst/>
                <a:latin typeface="IBMPlexMono"/>
              </a:rPr>
              <a:t>{</a:t>
            </a:r>
          </a:p>
          <a:p>
            <a:pPr>
              <a:lnSpc>
                <a:spcPts val="1350"/>
              </a:lnSpc>
              <a:buNone/>
            </a:pPr>
            <a:r>
              <a:rPr lang="cs-CZ" b="0" dirty="0">
                <a:solidFill>
                  <a:srgbClr val="000000"/>
                </a:solidFill>
                <a:effectLst/>
                <a:latin typeface="IBMPlexMono"/>
              </a:rPr>
              <a:t>        </a:t>
            </a:r>
            <a:r>
              <a:rPr lang="cs-CZ" b="0" dirty="0">
                <a:solidFill>
                  <a:srgbClr val="A31515"/>
                </a:solidFill>
                <a:effectLst/>
                <a:latin typeface="IBMPlexMono"/>
              </a:rPr>
              <a:t>"HTTP"</a:t>
            </a:r>
            <a:r>
              <a:rPr lang="cs-CZ" b="0" dirty="0">
                <a:solidFill>
                  <a:srgbClr val="000000"/>
                </a:solidFill>
                <a:effectLst/>
                <a:latin typeface="IBMPlexMono"/>
              </a:rPr>
              <a:t>: </a:t>
            </a:r>
            <a:r>
              <a:rPr lang="cs-CZ" b="0" dirty="0">
                <a:solidFill>
                  <a:srgbClr val="0451A5"/>
                </a:solidFill>
                <a:effectLst/>
                <a:latin typeface="IBMPlexMono"/>
              </a:rPr>
              <a:t>"GET"</a:t>
            </a:r>
            <a:r>
              <a:rPr lang="cs-CZ" b="0" dirty="0">
                <a:solidFill>
                  <a:srgbClr val="000000"/>
                </a:solidFill>
                <a:effectLst/>
                <a:latin typeface="IBMPlexMono"/>
              </a:rPr>
              <a:t>,</a:t>
            </a:r>
          </a:p>
          <a:p>
            <a:pPr>
              <a:lnSpc>
                <a:spcPts val="1350"/>
              </a:lnSpc>
              <a:buNone/>
            </a:pPr>
            <a:r>
              <a:rPr lang="cs-CZ" b="0" dirty="0">
                <a:solidFill>
                  <a:srgbClr val="000000"/>
                </a:solidFill>
                <a:effectLst/>
                <a:latin typeface="IBMPlexMono"/>
              </a:rPr>
              <a:t>        </a:t>
            </a:r>
            <a:r>
              <a:rPr lang="cs-CZ" b="0" dirty="0">
                <a:solidFill>
                  <a:srgbClr val="A31515"/>
                </a:solidFill>
                <a:effectLst/>
                <a:latin typeface="IBMPlexMono"/>
              </a:rPr>
              <a:t>"Type"</a:t>
            </a:r>
            <a:r>
              <a:rPr lang="cs-CZ" b="0" dirty="0">
                <a:solidFill>
                  <a:srgbClr val="000000"/>
                </a:solidFill>
                <a:effectLst/>
                <a:latin typeface="IBMPlexMono"/>
              </a:rPr>
              <a:t>: </a:t>
            </a:r>
            <a:r>
              <a:rPr lang="cs-CZ" b="0" dirty="0">
                <a:solidFill>
                  <a:srgbClr val="0451A5"/>
                </a:solidFill>
                <a:effectLst/>
                <a:latin typeface="IBMPlexMono"/>
              </a:rPr>
              <a:t>"EP_TYPE_GET"</a:t>
            </a:r>
            <a:r>
              <a:rPr lang="cs-CZ" b="0" dirty="0">
                <a:solidFill>
                  <a:srgbClr val="000000"/>
                </a:solidFill>
                <a:effectLst/>
                <a:latin typeface="IBMPlexMono"/>
              </a:rPr>
              <a:t>,</a:t>
            </a:r>
          </a:p>
          <a:p>
            <a:pPr>
              <a:lnSpc>
                <a:spcPts val="1350"/>
              </a:lnSpc>
              <a:buNone/>
            </a:pPr>
            <a:r>
              <a:rPr lang="cs-CZ" b="0" dirty="0">
                <a:solidFill>
                  <a:srgbClr val="000000"/>
                </a:solidFill>
                <a:effectLst/>
                <a:latin typeface="IBMPlexMono"/>
              </a:rPr>
              <a:t>        </a:t>
            </a:r>
            <a:r>
              <a:rPr lang="cs-CZ" b="0" dirty="0">
                <a:solidFill>
                  <a:srgbClr val="A31515"/>
                </a:solidFill>
                <a:effectLst/>
                <a:latin typeface="IBMPlexMono"/>
              </a:rPr>
              <a:t>"URL"</a:t>
            </a:r>
            <a:r>
              <a:rPr lang="cs-CZ" b="0" dirty="0">
                <a:solidFill>
                  <a:srgbClr val="000000"/>
                </a:solidFill>
                <a:effectLst/>
                <a:latin typeface="IBMPlexMono"/>
              </a:rPr>
              <a:t>: </a:t>
            </a:r>
            <a:r>
              <a:rPr lang="cs-CZ" b="0" dirty="0">
                <a:solidFill>
                  <a:srgbClr val="0451A5"/>
                </a:solidFill>
                <a:effectLst/>
                <a:latin typeface="IBMPlexMono"/>
              </a:rPr>
              <a:t>"/</a:t>
            </a:r>
            <a:r>
              <a:rPr lang="cs-CZ" b="0" dirty="0" err="1">
                <a:solidFill>
                  <a:srgbClr val="0451A5"/>
                </a:solidFill>
                <a:effectLst/>
                <a:latin typeface="IBMPlexMono"/>
              </a:rPr>
              <a:t>slow</a:t>
            </a:r>
            <a:r>
              <a:rPr lang="cs-CZ" b="0" dirty="0">
                <a:solidFill>
                  <a:srgbClr val="0451A5"/>
                </a:solidFill>
                <a:effectLst/>
                <a:latin typeface="IBMPlexMono"/>
              </a:rPr>
              <a:t>"</a:t>
            </a:r>
            <a:r>
              <a:rPr lang="cs-CZ" b="0" dirty="0">
                <a:solidFill>
                  <a:srgbClr val="000000"/>
                </a:solidFill>
                <a:effectLst/>
                <a:latin typeface="IBMPlexMono"/>
              </a:rPr>
              <a:t>,</a:t>
            </a:r>
          </a:p>
          <a:p>
            <a:pPr>
              <a:lnSpc>
                <a:spcPts val="1350"/>
              </a:lnSpc>
              <a:buNone/>
            </a:pPr>
            <a:r>
              <a:rPr lang="cs-CZ" b="0" dirty="0">
                <a:solidFill>
                  <a:srgbClr val="000000"/>
                </a:solidFill>
                <a:effectLst/>
                <a:latin typeface="IBMPlexMono"/>
              </a:rPr>
              <a:t>        </a:t>
            </a:r>
            <a:r>
              <a:rPr lang="cs-CZ" b="0" dirty="0">
                <a:solidFill>
                  <a:srgbClr val="A31515"/>
                </a:solidFill>
                <a:effectLst/>
                <a:latin typeface="IBMPlexMono"/>
              </a:rPr>
              <a:t>"</a:t>
            </a:r>
            <a:r>
              <a:rPr lang="cs-CZ" b="0" dirty="0" err="1">
                <a:solidFill>
                  <a:srgbClr val="A31515"/>
                </a:solidFill>
                <a:effectLst/>
                <a:latin typeface="IBMPlexMono"/>
              </a:rPr>
              <a:t>Vals</a:t>
            </a:r>
            <a:r>
              <a:rPr lang="cs-CZ" b="0" dirty="0">
                <a:solidFill>
                  <a:srgbClr val="A31515"/>
                </a:solidFill>
                <a:effectLst/>
                <a:latin typeface="IBMPlexMono"/>
              </a:rPr>
              <a:t>"</a:t>
            </a:r>
            <a:r>
              <a:rPr lang="cs-CZ" b="0" dirty="0">
                <a:solidFill>
                  <a:srgbClr val="000000"/>
                </a:solidFill>
                <a:effectLst/>
                <a:latin typeface="IBMPlexMono"/>
              </a:rPr>
              <a:t>: [</a:t>
            </a:r>
          </a:p>
          <a:p>
            <a:pPr>
              <a:lnSpc>
                <a:spcPts val="1350"/>
              </a:lnSpc>
              <a:buNone/>
            </a:pPr>
            <a:r>
              <a:rPr lang="cs-CZ" b="0" dirty="0">
                <a:solidFill>
                  <a:srgbClr val="000000"/>
                </a:solidFill>
                <a:effectLst/>
                <a:latin typeface="IBMPlexMono"/>
              </a:rPr>
              <a:t>            {</a:t>
            </a:r>
          </a:p>
          <a:p>
            <a:pPr>
              <a:lnSpc>
                <a:spcPts val="1350"/>
              </a:lnSpc>
              <a:buNone/>
            </a:pPr>
            <a:r>
              <a:rPr lang="cs-CZ" b="0" dirty="0">
                <a:solidFill>
                  <a:srgbClr val="000000"/>
                </a:solidFill>
                <a:effectLst/>
                <a:latin typeface="IBMPlexMono"/>
              </a:rPr>
              <a:t>                </a:t>
            </a:r>
            <a:r>
              <a:rPr lang="cs-CZ" b="0" dirty="0">
                <a:solidFill>
                  <a:srgbClr val="A31515"/>
                </a:solidFill>
                <a:effectLst/>
                <a:latin typeface="IBMPlexMono"/>
              </a:rPr>
              <a:t>"Name"</a:t>
            </a:r>
            <a:r>
              <a:rPr lang="cs-CZ" b="0" dirty="0">
                <a:solidFill>
                  <a:srgbClr val="000000"/>
                </a:solidFill>
                <a:effectLst/>
                <a:latin typeface="IBMPlexMono"/>
              </a:rPr>
              <a:t>: </a:t>
            </a:r>
            <a:r>
              <a:rPr lang="cs-CZ" b="0" dirty="0">
                <a:solidFill>
                  <a:srgbClr val="0451A5"/>
                </a:solidFill>
                <a:effectLst/>
                <a:latin typeface="IBMPlexMono"/>
              </a:rPr>
              <a:t>"a"</a:t>
            </a:r>
            <a:r>
              <a:rPr lang="cs-CZ" b="0" dirty="0">
                <a:solidFill>
                  <a:srgbClr val="000000"/>
                </a:solidFill>
                <a:effectLst/>
                <a:latin typeface="IBMPlexMono"/>
              </a:rPr>
              <a:t>,</a:t>
            </a:r>
          </a:p>
          <a:p>
            <a:pPr>
              <a:lnSpc>
                <a:spcPts val="1350"/>
              </a:lnSpc>
              <a:buNone/>
            </a:pPr>
            <a:r>
              <a:rPr lang="cs-CZ" b="0" dirty="0">
                <a:solidFill>
                  <a:srgbClr val="000000"/>
                </a:solidFill>
                <a:effectLst/>
                <a:latin typeface="IBMPlexMono"/>
              </a:rPr>
              <a:t>                </a:t>
            </a:r>
            <a:r>
              <a:rPr lang="cs-CZ" b="0" dirty="0">
                <a:solidFill>
                  <a:srgbClr val="A31515"/>
                </a:solidFill>
                <a:effectLst/>
                <a:latin typeface="IBMPlexMono"/>
              </a:rPr>
              <a:t>"Type"</a:t>
            </a:r>
            <a:r>
              <a:rPr lang="cs-CZ" b="0" dirty="0">
                <a:solidFill>
                  <a:srgbClr val="000000"/>
                </a:solidFill>
                <a:effectLst/>
                <a:latin typeface="IBMPlexMono"/>
              </a:rPr>
              <a:t>: </a:t>
            </a:r>
            <a:r>
              <a:rPr lang="cs-CZ" b="0" dirty="0">
                <a:solidFill>
                  <a:srgbClr val="0451A5"/>
                </a:solidFill>
                <a:effectLst/>
                <a:latin typeface="IBMPlexMono"/>
              </a:rPr>
              <a:t>"INT"</a:t>
            </a:r>
            <a:endParaRPr lang="cs-CZ" b="0" dirty="0">
              <a:solidFill>
                <a:srgbClr val="000000"/>
              </a:solidFill>
              <a:effectLst/>
              <a:latin typeface="IBMPlexMono"/>
            </a:endParaRPr>
          </a:p>
          <a:p>
            <a:pPr>
              <a:lnSpc>
                <a:spcPts val="1350"/>
              </a:lnSpc>
              <a:buNone/>
            </a:pPr>
            <a:r>
              <a:rPr lang="cs-CZ" b="0" dirty="0">
                <a:solidFill>
                  <a:srgbClr val="000000"/>
                </a:solidFill>
                <a:effectLst/>
                <a:latin typeface="IBMPlexMono"/>
              </a:rPr>
              <a:t>            }</a:t>
            </a:r>
          </a:p>
          <a:p>
            <a:pPr>
              <a:lnSpc>
                <a:spcPts val="1350"/>
              </a:lnSpc>
              <a:buNone/>
            </a:pPr>
            <a:r>
              <a:rPr lang="cs-CZ" b="0" dirty="0">
                <a:solidFill>
                  <a:srgbClr val="000000"/>
                </a:solidFill>
                <a:effectLst/>
                <a:latin typeface="IBMPlexMono"/>
              </a:rPr>
              <a:t>        ],</a:t>
            </a:r>
          </a:p>
          <a:p>
            <a:pPr>
              <a:lnSpc>
                <a:spcPts val="1350"/>
              </a:lnSpc>
              <a:buNone/>
            </a:pPr>
            <a:r>
              <a:rPr lang="cs-CZ" b="0" dirty="0">
                <a:solidFill>
                  <a:srgbClr val="000000"/>
                </a:solidFill>
                <a:effectLst/>
                <a:latin typeface="IBMPlexMono"/>
              </a:rPr>
              <a:t>        </a:t>
            </a:r>
            <a:r>
              <a:rPr lang="cs-CZ" b="0" dirty="0">
                <a:solidFill>
                  <a:srgbClr val="A31515"/>
                </a:solidFill>
                <a:effectLst/>
                <a:latin typeface="IBMPlexMono"/>
              </a:rPr>
              <a:t>"</a:t>
            </a:r>
            <a:r>
              <a:rPr lang="cs-CZ" b="0" dirty="0" err="1">
                <a:solidFill>
                  <a:srgbClr val="A31515"/>
                </a:solidFill>
                <a:effectLst/>
                <a:latin typeface="IBMPlexMono"/>
              </a:rPr>
              <a:t>Args</a:t>
            </a:r>
            <a:r>
              <a:rPr lang="cs-CZ" b="0" dirty="0">
                <a:solidFill>
                  <a:srgbClr val="A31515"/>
                </a:solidFill>
                <a:effectLst/>
                <a:latin typeface="IBMPlexMono"/>
              </a:rPr>
              <a:t>"</a:t>
            </a:r>
            <a:r>
              <a:rPr lang="cs-CZ" b="0" dirty="0">
                <a:solidFill>
                  <a:srgbClr val="000000"/>
                </a:solidFill>
                <a:effectLst/>
                <a:latin typeface="IBMPlexMono"/>
              </a:rPr>
              <a:t>: [],</a:t>
            </a:r>
          </a:p>
          <a:p>
            <a:pPr>
              <a:lnSpc>
                <a:spcPts val="1350"/>
              </a:lnSpc>
              <a:buNone/>
            </a:pPr>
            <a:r>
              <a:rPr lang="cs-CZ" b="0" dirty="0">
                <a:solidFill>
                  <a:srgbClr val="000000"/>
                </a:solidFill>
                <a:effectLst/>
                <a:latin typeface="IBMPlexMono"/>
              </a:rPr>
              <a:t>        </a:t>
            </a:r>
            <a:r>
              <a:rPr lang="cs-CZ" b="0" dirty="0">
                <a:solidFill>
                  <a:srgbClr val="A31515"/>
                </a:solidFill>
                <a:effectLst/>
                <a:latin typeface="IBMPlexMono"/>
              </a:rPr>
              <a:t>"</a:t>
            </a:r>
            <a:r>
              <a:rPr lang="cs-CZ" b="0" dirty="0" err="1">
                <a:solidFill>
                  <a:srgbClr val="A31515"/>
                </a:solidFill>
                <a:effectLst/>
                <a:latin typeface="IBMPlexMono"/>
              </a:rPr>
              <a:t>Delay</a:t>
            </a:r>
            <a:r>
              <a:rPr lang="cs-CZ" b="0" dirty="0">
                <a:solidFill>
                  <a:srgbClr val="A31515"/>
                </a:solidFill>
                <a:effectLst/>
                <a:latin typeface="IBMPlexMono"/>
              </a:rPr>
              <a:t>"</a:t>
            </a:r>
            <a:r>
              <a:rPr lang="cs-CZ" b="0" dirty="0">
                <a:solidFill>
                  <a:srgbClr val="000000"/>
                </a:solidFill>
                <a:effectLst/>
                <a:latin typeface="IBMPlexMono"/>
              </a:rPr>
              <a:t>: </a:t>
            </a:r>
            <a:r>
              <a:rPr lang="cs-CZ" b="0" dirty="0">
                <a:solidFill>
                  <a:srgbClr val="098658"/>
                </a:solidFill>
                <a:effectLst/>
                <a:latin typeface="IBMPlexMono"/>
              </a:rPr>
              <a:t>1000</a:t>
            </a:r>
            <a:endParaRPr lang="cs-CZ" b="0" dirty="0">
              <a:solidFill>
                <a:srgbClr val="000000"/>
              </a:solidFill>
              <a:effectLst/>
              <a:latin typeface="IBMPlexMono"/>
            </a:endParaRPr>
          </a:p>
          <a:p>
            <a:pPr>
              <a:lnSpc>
                <a:spcPts val="1350"/>
              </a:lnSpc>
              <a:buNone/>
            </a:pPr>
            <a:r>
              <a:rPr lang="cs-CZ" b="0" dirty="0">
                <a:solidFill>
                  <a:srgbClr val="000000"/>
                </a:solidFill>
                <a:effectLst/>
                <a:latin typeface="IBMPlexMono"/>
              </a:rPr>
              <a:t>    }</a:t>
            </a:r>
          </a:p>
          <a:p>
            <a:pPr>
              <a:lnSpc>
                <a:spcPts val="1350"/>
              </a:lnSpc>
            </a:pPr>
            <a:r>
              <a:rPr lang="cs-CZ" b="0" dirty="0">
                <a:solidFill>
                  <a:srgbClr val="000000"/>
                </a:solidFill>
                <a:effectLst/>
                <a:latin typeface="IBMPlexMono"/>
              </a:rPr>
              <a:t>]</a:t>
            </a:r>
          </a:p>
          <a:p>
            <a:pPr>
              <a:lnSpc>
                <a:spcPts val="1350"/>
              </a:lnSpc>
              <a:buNone/>
            </a:pPr>
            <a:endParaRPr lang="cs-CZ" b="0" dirty="0">
              <a:solidFill>
                <a:srgbClr val="F8F8F2"/>
              </a:solidFill>
              <a:effectLst/>
              <a:latin typeface="IBMPlexMono"/>
            </a:endParaRPr>
          </a:p>
        </p:txBody>
      </p:sp>
    </p:spTree>
    <p:extLst>
      <p:ext uri="{BB962C8B-B14F-4D97-AF65-F5344CB8AC3E}">
        <p14:creationId xmlns:p14="http://schemas.microsoft.com/office/powerpoint/2010/main" val="27895392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9FB72-3EA3-6EB8-8518-5930BC19A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 descr="pozadi">
            <a:extLst>
              <a:ext uri="{FF2B5EF4-FFF2-40B4-BE49-F238E27FC236}">
                <a16:creationId xmlns:a16="http://schemas.microsoft.com/office/drawing/2014/main" id="{4C4912AE-1E75-2DBF-E677-AB8469BA8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619"/>
          <a:stretch>
            <a:fillRect/>
          </a:stretch>
        </p:blipFill>
        <p:spPr bwMode="auto">
          <a:xfrm>
            <a:off x="0" y="6381750"/>
            <a:ext cx="9144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5" descr="pozadi">
            <a:extLst>
              <a:ext uri="{FF2B5EF4-FFF2-40B4-BE49-F238E27FC236}">
                <a16:creationId xmlns:a16="http://schemas.microsoft.com/office/drawing/2014/main" id="{B85C722C-F7ED-CA1C-C4EE-DEABA2B39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 Box 7">
            <a:extLst>
              <a:ext uri="{FF2B5EF4-FFF2-40B4-BE49-F238E27FC236}">
                <a16:creationId xmlns:a16="http://schemas.microsoft.com/office/drawing/2014/main" id="{B5F782B5-EC4D-09A3-8F39-6D4D5BC8E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908050"/>
            <a:ext cx="4537075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pl-PL" altLang="cs-CZ" sz="1200" b="1" dirty="0"/>
              <a:t>Návrh a realizace kontrolního systému na WiFi síti</a:t>
            </a:r>
            <a:endParaRPr lang="en-GB" altLang="cs-CZ" sz="1200" dirty="0"/>
          </a:p>
        </p:txBody>
      </p:sp>
      <p:sp>
        <p:nvSpPr>
          <p:cNvPr id="5125" name="Text Box 8">
            <a:extLst>
              <a:ext uri="{FF2B5EF4-FFF2-40B4-BE49-F238E27FC236}">
                <a16:creationId xmlns:a16="http://schemas.microsoft.com/office/drawing/2014/main" id="{CBD761DB-B9A0-6CC5-7B8D-E86E91C46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800000"/>
            <a:ext cx="6913562" cy="1438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cs-CZ" altLang="cs-CZ" sz="1800" b="1" dirty="0">
                <a:solidFill>
                  <a:schemeClr val="tx1"/>
                </a:solidFill>
              </a:rPr>
              <a:t>Moduly</a:t>
            </a:r>
          </a:p>
          <a:p>
            <a:pPr marL="285750" indent="-285750"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cs-CZ" altLang="cs-CZ" sz="1400" b="1" dirty="0">
                <a:solidFill>
                  <a:schemeClr val="tx1"/>
                </a:solidFill>
              </a:rPr>
              <a:t>Vrstvený model</a:t>
            </a:r>
          </a:p>
          <a:p>
            <a:pPr marL="285750" indent="-285750"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cs-CZ" altLang="cs-CZ" sz="1400" b="1" dirty="0" err="1">
                <a:solidFill>
                  <a:schemeClr val="tx1"/>
                </a:solidFill>
              </a:rPr>
              <a:t>Dependency</a:t>
            </a:r>
            <a:r>
              <a:rPr lang="cs-CZ" altLang="cs-CZ" sz="1400" b="1" dirty="0">
                <a:solidFill>
                  <a:schemeClr val="tx1"/>
                </a:solidFill>
              </a:rPr>
              <a:t> </a:t>
            </a:r>
            <a:r>
              <a:rPr lang="cs-CZ" altLang="cs-CZ" sz="1400" b="1" dirty="0" err="1">
                <a:solidFill>
                  <a:schemeClr val="tx1"/>
                </a:solidFill>
              </a:rPr>
              <a:t>injection</a:t>
            </a:r>
            <a:endParaRPr lang="cs-CZ" altLang="cs-CZ" sz="1400" b="1" dirty="0">
              <a:solidFill>
                <a:schemeClr val="tx1"/>
              </a:solidFill>
            </a:endParaRPr>
          </a:p>
          <a:p>
            <a:pPr algn="just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endParaRPr lang="cs-CZ" altLang="cs-CZ" sz="1400" dirty="0">
              <a:solidFill>
                <a:schemeClr val="tx1"/>
              </a:solidFill>
            </a:endParaRPr>
          </a:p>
        </p:txBody>
      </p:sp>
      <p:sp>
        <p:nvSpPr>
          <p:cNvPr id="5126" name="Text Box 10">
            <a:extLst>
              <a:ext uri="{FF2B5EF4-FFF2-40B4-BE49-F238E27FC236}">
                <a16:creationId xmlns:a16="http://schemas.microsoft.com/office/drawing/2014/main" id="{757ADD44-C34D-6E8A-718E-743320B2F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00063"/>
            <a:ext cx="4244975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cs-CZ" altLang="cs-CZ" sz="1600" b="1">
                <a:solidFill>
                  <a:schemeClr val="bg1"/>
                </a:solidFill>
              </a:rPr>
              <a:t>Obhajoba diplomové práce</a:t>
            </a:r>
            <a:endParaRPr lang="en-GB" altLang="cs-CZ" sz="1600" b="1">
              <a:solidFill>
                <a:schemeClr val="bg1"/>
              </a:solidFill>
            </a:endParaRPr>
          </a:p>
        </p:txBody>
      </p:sp>
      <p:sp>
        <p:nvSpPr>
          <p:cNvPr id="5128" name="Text Box 8">
            <a:extLst>
              <a:ext uri="{FF2B5EF4-FFF2-40B4-BE49-F238E27FC236}">
                <a16:creationId xmlns:a16="http://schemas.microsoft.com/office/drawing/2014/main" id="{A33FCA39-0BA5-E68E-7C52-45192C5D8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6524625"/>
            <a:ext cx="2160588" cy="21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cs-CZ" altLang="cs-CZ" sz="1000" dirty="0">
                <a:solidFill>
                  <a:schemeClr val="bg1"/>
                </a:solidFill>
              </a:rPr>
              <a:t>Bc. Martin Novák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3AA3BF7B-3549-5B0D-E2BD-A5C1F458A3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9638" y="1484783"/>
            <a:ext cx="5891157" cy="474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6575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052BEA-3719-C26A-A0D5-A88614D616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 descr="pozadi">
            <a:extLst>
              <a:ext uri="{FF2B5EF4-FFF2-40B4-BE49-F238E27FC236}">
                <a16:creationId xmlns:a16="http://schemas.microsoft.com/office/drawing/2014/main" id="{E3D1A86A-D6AC-2494-9100-E76542700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619"/>
          <a:stretch>
            <a:fillRect/>
          </a:stretch>
        </p:blipFill>
        <p:spPr bwMode="auto">
          <a:xfrm>
            <a:off x="0" y="6381750"/>
            <a:ext cx="9144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5" descr="pozadi">
            <a:extLst>
              <a:ext uri="{FF2B5EF4-FFF2-40B4-BE49-F238E27FC236}">
                <a16:creationId xmlns:a16="http://schemas.microsoft.com/office/drawing/2014/main" id="{A73B5FCF-1129-2B96-FC84-241D9F841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 Box 7">
            <a:extLst>
              <a:ext uri="{FF2B5EF4-FFF2-40B4-BE49-F238E27FC236}">
                <a16:creationId xmlns:a16="http://schemas.microsoft.com/office/drawing/2014/main" id="{74EF948C-EB7A-299C-FA48-7EF3E9FB0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908050"/>
            <a:ext cx="4537075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pl-PL" altLang="cs-CZ" sz="1200" b="1" dirty="0"/>
              <a:t>Návrh a realizace kontrolního systému na WiFi síti</a:t>
            </a:r>
            <a:endParaRPr lang="en-GB" altLang="cs-CZ" sz="1200" dirty="0"/>
          </a:p>
        </p:txBody>
      </p:sp>
      <p:sp>
        <p:nvSpPr>
          <p:cNvPr id="5125" name="Text Box 8">
            <a:extLst>
              <a:ext uri="{FF2B5EF4-FFF2-40B4-BE49-F238E27FC236}">
                <a16:creationId xmlns:a16="http://schemas.microsoft.com/office/drawing/2014/main" id="{ABF4E16E-FC62-A8C4-83E8-D5E2D94AD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800000"/>
            <a:ext cx="6913562" cy="1007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cs-CZ" altLang="cs-CZ" sz="1800" b="1" dirty="0">
                <a:solidFill>
                  <a:schemeClr val="tx1"/>
                </a:solidFill>
              </a:rPr>
              <a:t>Převod uživatelského vstupu na instrukce</a:t>
            </a:r>
          </a:p>
          <a:p>
            <a:pPr marL="285750" indent="-285750"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cs-CZ" altLang="cs-CZ" sz="1400" b="1" dirty="0">
                <a:solidFill>
                  <a:schemeClr val="tx1"/>
                </a:solidFill>
              </a:rPr>
              <a:t>Konečný automat</a:t>
            </a:r>
          </a:p>
          <a:p>
            <a:pPr algn="just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endParaRPr lang="cs-CZ" altLang="cs-CZ" sz="1400" dirty="0">
              <a:solidFill>
                <a:schemeClr val="tx1"/>
              </a:solidFill>
            </a:endParaRPr>
          </a:p>
        </p:txBody>
      </p:sp>
      <p:sp>
        <p:nvSpPr>
          <p:cNvPr id="5126" name="Text Box 10">
            <a:extLst>
              <a:ext uri="{FF2B5EF4-FFF2-40B4-BE49-F238E27FC236}">
                <a16:creationId xmlns:a16="http://schemas.microsoft.com/office/drawing/2014/main" id="{D9584082-9EA4-158B-EF1D-2F50DC36B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00063"/>
            <a:ext cx="4244975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cs-CZ" altLang="cs-CZ" sz="1600" b="1">
                <a:solidFill>
                  <a:schemeClr val="bg1"/>
                </a:solidFill>
              </a:rPr>
              <a:t>Obhajoba diplomové práce</a:t>
            </a:r>
            <a:endParaRPr lang="en-GB" altLang="cs-CZ" sz="1600" b="1">
              <a:solidFill>
                <a:schemeClr val="bg1"/>
              </a:solidFill>
            </a:endParaRPr>
          </a:p>
        </p:txBody>
      </p:sp>
      <p:sp>
        <p:nvSpPr>
          <p:cNvPr id="5128" name="Text Box 8">
            <a:extLst>
              <a:ext uri="{FF2B5EF4-FFF2-40B4-BE49-F238E27FC236}">
                <a16:creationId xmlns:a16="http://schemas.microsoft.com/office/drawing/2014/main" id="{74073564-F4E8-62F9-A7C7-155D24C7C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6524625"/>
            <a:ext cx="2160588" cy="21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cs-CZ" altLang="cs-CZ" sz="1000" dirty="0">
                <a:solidFill>
                  <a:schemeClr val="bg1"/>
                </a:solidFill>
              </a:rPr>
              <a:t>Bc. Martin Novák</a:t>
            </a:r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C99BBA3F-1035-DF9B-43C0-096BC3458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659" y="2952224"/>
            <a:ext cx="7144681" cy="321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5784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51E36-D33A-92B2-BC52-A3039D5D5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 descr="pozadi">
            <a:extLst>
              <a:ext uri="{FF2B5EF4-FFF2-40B4-BE49-F238E27FC236}">
                <a16:creationId xmlns:a16="http://schemas.microsoft.com/office/drawing/2014/main" id="{3AF4B18E-5155-782C-3EEB-A7626481B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619"/>
          <a:stretch>
            <a:fillRect/>
          </a:stretch>
        </p:blipFill>
        <p:spPr bwMode="auto">
          <a:xfrm>
            <a:off x="0" y="6381750"/>
            <a:ext cx="91440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5" descr="pozadi">
            <a:extLst>
              <a:ext uri="{FF2B5EF4-FFF2-40B4-BE49-F238E27FC236}">
                <a16:creationId xmlns:a16="http://schemas.microsoft.com/office/drawing/2014/main" id="{99E76CF3-9D3B-FEAF-DB6E-ABDD97265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Text Box 7">
            <a:extLst>
              <a:ext uri="{FF2B5EF4-FFF2-40B4-BE49-F238E27FC236}">
                <a16:creationId xmlns:a16="http://schemas.microsoft.com/office/drawing/2014/main" id="{893A9435-AB84-35C2-AB38-AF8E23B36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6100" y="908050"/>
            <a:ext cx="4537075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pl-PL" altLang="cs-CZ" sz="1200" b="1" dirty="0"/>
              <a:t>Návrh a realizace kontrolního systému na WiFi síti</a:t>
            </a:r>
            <a:endParaRPr lang="en-GB" altLang="cs-CZ" sz="1200" dirty="0"/>
          </a:p>
        </p:txBody>
      </p:sp>
      <p:sp>
        <p:nvSpPr>
          <p:cNvPr id="5125" name="Text Box 8">
            <a:extLst>
              <a:ext uri="{FF2B5EF4-FFF2-40B4-BE49-F238E27FC236}">
                <a16:creationId xmlns:a16="http://schemas.microsoft.com/office/drawing/2014/main" id="{2F9A02DB-91C1-38AA-9959-007E2D4CD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1799983"/>
            <a:ext cx="6913562" cy="576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cs-CZ" altLang="cs-CZ" sz="1800" b="1" dirty="0" err="1">
                <a:solidFill>
                  <a:schemeClr val="tx1"/>
                </a:solidFill>
              </a:rPr>
              <a:t>NodeMCU</a:t>
            </a:r>
            <a:endParaRPr lang="cs-CZ" altLang="cs-CZ" sz="1400" b="1" dirty="0">
              <a:solidFill>
                <a:schemeClr val="tx1"/>
              </a:solidFill>
            </a:endParaRPr>
          </a:p>
          <a:p>
            <a:pPr algn="just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endParaRPr lang="cs-CZ" altLang="cs-CZ" sz="1400" dirty="0">
              <a:solidFill>
                <a:schemeClr val="tx1"/>
              </a:solidFill>
            </a:endParaRPr>
          </a:p>
        </p:txBody>
      </p:sp>
      <p:sp>
        <p:nvSpPr>
          <p:cNvPr id="5126" name="Text Box 10">
            <a:extLst>
              <a:ext uri="{FF2B5EF4-FFF2-40B4-BE49-F238E27FC236}">
                <a16:creationId xmlns:a16="http://schemas.microsoft.com/office/drawing/2014/main" id="{1635B393-23D5-36C7-3EA8-B9D331DAF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00063"/>
            <a:ext cx="4244975" cy="34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cs-CZ" altLang="cs-CZ" sz="1600" b="1">
                <a:solidFill>
                  <a:schemeClr val="bg1"/>
                </a:solidFill>
              </a:rPr>
              <a:t>Obhajoba diplomové práce</a:t>
            </a:r>
            <a:endParaRPr lang="en-GB" altLang="cs-CZ" sz="1600" b="1">
              <a:solidFill>
                <a:schemeClr val="bg1"/>
              </a:solidFill>
            </a:endParaRPr>
          </a:p>
        </p:txBody>
      </p:sp>
      <p:sp>
        <p:nvSpPr>
          <p:cNvPr id="5128" name="Text Box 8">
            <a:extLst>
              <a:ext uri="{FF2B5EF4-FFF2-40B4-BE49-F238E27FC236}">
                <a16:creationId xmlns:a16="http://schemas.microsoft.com/office/drawing/2014/main" id="{9518F7DD-C5AD-32A3-CA24-9E7983BC7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050" y="6524625"/>
            <a:ext cx="2160588" cy="21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76000"/>
              </a:lnSpc>
              <a:spcBef>
                <a:spcPts val="8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1pPr>
            <a:lvl2pPr marL="736600" indent="-279400">
              <a:lnSpc>
                <a:spcPct val="76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2pPr>
            <a:lvl3pPr marL="1143000" indent="-228600">
              <a:lnSpc>
                <a:spcPct val="76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3pPr>
            <a:lvl4pPr marL="16002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4pPr>
            <a:lvl5pPr marL="2057400" indent="-228600">
              <a:lnSpc>
                <a:spcPct val="76000"/>
              </a:lnSpc>
              <a:spcBef>
                <a:spcPts val="5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5pPr>
            <a:lvl6pPr marL="25146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6pPr>
            <a:lvl7pPr marL="29718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7pPr>
            <a:lvl8pPr marL="34290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8pPr>
            <a:lvl9pPr marL="3886200" indent="-228600" defTabSz="449263" eaLnBrk="0" fontAlgn="base" hangingPunct="0">
              <a:lnSpc>
                <a:spcPct val="76000"/>
              </a:lnSpc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Gothic" panose="020B0609070205080204" pitchFamily="49" charset="-128"/>
              </a:defRPr>
            </a:lvl9pPr>
          </a:lstStyle>
          <a:p>
            <a:pPr algn="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cs-CZ" altLang="cs-CZ" sz="1000" dirty="0">
                <a:solidFill>
                  <a:schemeClr val="bg1"/>
                </a:solidFill>
              </a:rPr>
              <a:t>Bc. Martin Novák</a:t>
            </a:r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0724CD81-594C-6914-AAE8-2FFB9404F1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3" y="1876425"/>
            <a:ext cx="6444208" cy="402523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" name="Tabulka 2">
            <a:extLst>
              <a:ext uri="{FF2B5EF4-FFF2-40B4-BE49-F238E27FC236}">
                <a16:creationId xmlns:a16="http://schemas.microsoft.com/office/drawing/2014/main" id="{D0D2B4A7-5C80-8D9C-489F-969E468DE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218832"/>
              </p:ext>
            </p:extLst>
          </p:nvPr>
        </p:nvGraphicFramePr>
        <p:xfrm>
          <a:off x="179512" y="3585621"/>
          <a:ext cx="3632051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9843">
                  <a:extLst>
                    <a:ext uri="{9D8B030D-6E8A-4147-A177-3AD203B41FA5}">
                      <a16:colId xmlns:a16="http://schemas.microsoft.com/office/drawing/2014/main" val="361201275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537488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Digitálních 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090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ADC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1x 10b 0-3,3V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630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DAC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731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frekvence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80MHz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41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err="1"/>
                        <a:t>flash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4MB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673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64kB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939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Cena (GME.cz)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165 Kč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6203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8248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MS Gothic"/>
        <a:cs typeface=""/>
      </a:majorFont>
      <a:minorFont>
        <a:latin typeface="Arial"/>
        <a:ea typeface="MS Gothic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just" defTabSz="449263" rtl="0" eaLnBrk="1" fontAlgn="base" latinLnBrk="0" hangingPunct="1">
          <a:lnSpc>
            <a:spcPct val="76000"/>
          </a:lnSpc>
          <a:spcBef>
            <a:spcPct val="50000"/>
          </a:spcBef>
          <a:spcAft>
            <a:spcPct val="0"/>
          </a:spcAft>
          <a:buClr>
            <a:srgbClr val="000000"/>
          </a:buClr>
          <a:buSzPct val="100000"/>
          <a:buFont typeface="Arial" panose="020B0604020202020204" pitchFamily="34" charset="0"/>
          <a:buNone/>
          <a:tabLst>
            <a:tab pos="0" algn="l"/>
            <a:tab pos="447675" algn="l"/>
            <a:tab pos="896938" algn="l"/>
            <a:tab pos="1346200" algn="l"/>
            <a:tab pos="1795463" algn="l"/>
            <a:tab pos="2244725" algn="l"/>
            <a:tab pos="2693988" algn="l"/>
            <a:tab pos="3143250" algn="l"/>
            <a:tab pos="3592513" algn="l"/>
            <a:tab pos="4041775" algn="l"/>
            <a:tab pos="4491038" algn="l"/>
            <a:tab pos="4940300" algn="l"/>
            <a:tab pos="5389563" algn="l"/>
            <a:tab pos="5838825" algn="l"/>
            <a:tab pos="6288088" algn="l"/>
            <a:tab pos="6737350" algn="l"/>
            <a:tab pos="7186613" algn="l"/>
            <a:tab pos="7635875" algn="l"/>
            <a:tab pos="8085138" algn="l"/>
            <a:tab pos="8534400" algn="l"/>
            <a:tab pos="8983663" algn="l"/>
          </a:tabLst>
          <a:defRPr kumimoji="0" lang="en-GB" altLang="cs-CZ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Gothic" panose="020B0609070205080204" pitchFamily="49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just" defTabSz="449263" rtl="0" eaLnBrk="1" fontAlgn="base" latinLnBrk="0" hangingPunct="1">
          <a:lnSpc>
            <a:spcPct val="76000"/>
          </a:lnSpc>
          <a:spcBef>
            <a:spcPct val="50000"/>
          </a:spcBef>
          <a:spcAft>
            <a:spcPct val="0"/>
          </a:spcAft>
          <a:buClr>
            <a:srgbClr val="000000"/>
          </a:buClr>
          <a:buSzPct val="100000"/>
          <a:buFont typeface="Arial" panose="020B0604020202020204" pitchFamily="34" charset="0"/>
          <a:buNone/>
          <a:tabLst>
            <a:tab pos="0" algn="l"/>
            <a:tab pos="447675" algn="l"/>
            <a:tab pos="896938" algn="l"/>
            <a:tab pos="1346200" algn="l"/>
            <a:tab pos="1795463" algn="l"/>
            <a:tab pos="2244725" algn="l"/>
            <a:tab pos="2693988" algn="l"/>
            <a:tab pos="3143250" algn="l"/>
            <a:tab pos="3592513" algn="l"/>
            <a:tab pos="4041775" algn="l"/>
            <a:tab pos="4491038" algn="l"/>
            <a:tab pos="4940300" algn="l"/>
            <a:tab pos="5389563" algn="l"/>
            <a:tab pos="5838825" algn="l"/>
            <a:tab pos="6288088" algn="l"/>
            <a:tab pos="6737350" algn="l"/>
            <a:tab pos="7186613" algn="l"/>
            <a:tab pos="7635875" algn="l"/>
            <a:tab pos="8085138" algn="l"/>
            <a:tab pos="8534400" algn="l"/>
            <a:tab pos="8983663" algn="l"/>
          </a:tabLst>
          <a:defRPr kumimoji="0" lang="en-GB" altLang="cs-CZ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MS Gothic" panose="020B0609070205080204" pitchFamily="49" charset="-128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4117</TotalTime>
  <Words>785</Words>
  <Application>Microsoft Office PowerPoint</Application>
  <PresentationFormat>Předvádění na obrazovce (4:3)</PresentationFormat>
  <Paragraphs>123</Paragraphs>
  <Slides>12</Slides>
  <Notes>12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6" baseType="lpstr">
      <vt:lpstr>Arial</vt:lpstr>
      <vt:lpstr>IBMPlexMono</vt:lpstr>
      <vt:lpstr>Times New Roman</vt:lpstr>
      <vt:lpstr>Default Design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Snímek 1</dc:title>
  <dc:creator>hruska</dc:creator>
  <cp:lastModifiedBy>Martin Novák</cp:lastModifiedBy>
  <cp:revision>96</cp:revision>
  <dcterms:modified xsi:type="dcterms:W3CDTF">2025-05-12T13:51:05Z</dcterms:modified>
</cp:coreProperties>
</file>