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5" r:id="rId3"/>
    <p:sldId id="259" r:id="rId4"/>
    <p:sldId id="261" r:id="rId5"/>
    <p:sldId id="262" r:id="rId6"/>
    <p:sldId id="257" r:id="rId7"/>
    <p:sldId id="260" r:id="rId8"/>
    <p:sldId id="263" r:id="rId9"/>
    <p:sldId id="258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87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0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071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8870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23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415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997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5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3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7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2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4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0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1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Star Wars vs </a:t>
            </a:r>
            <a:br>
              <a:rPr lang="en-US" sz="8000" dirty="0"/>
            </a:br>
            <a:r>
              <a:rPr lang="en-US" sz="8000" dirty="0"/>
              <a:t>star trek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Which Franchise is better? A Data Analytics View</a:t>
            </a:r>
          </a:p>
        </p:txBody>
      </p:sp>
    </p:spTree>
    <p:extLst>
      <p:ext uri="{BB962C8B-B14F-4D97-AF65-F5344CB8AC3E}">
        <p14:creationId xmlns:p14="http://schemas.microsoft.com/office/powerpoint/2010/main" val="342562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487B4-3E55-45A8-A7DE-B1D995537E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26808" y="391177"/>
            <a:ext cx="4765388" cy="26909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compared World Wide Gross to Domestic Gross for both Groupings. </a:t>
            </a:r>
          </a:p>
          <a:p>
            <a:r>
              <a:rPr lang="en-US" dirty="0"/>
              <a:t> Star Wars: $9,238,289,540</a:t>
            </a:r>
          </a:p>
          <a:p>
            <a:r>
              <a:rPr lang="en-US" dirty="0"/>
              <a:t>Star Trek: $4,528,733,506</a:t>
            </a:r>
          </a:p>
          <a:p>
            <a:r>
              <a:rPr lang="en-US" dirty="0"/>
              <a:t>Star Wars won this by a Landslide!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52972-5BD7-474A-8CAA-7712CDF5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87" y="3294796"/>
            <a:ext cx="4790809" cy="18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F5377-753F-4C6A-AFAF-11F6EF4B30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978628"/>
            <a:ext cx="6034087" cy="210381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Using the website we compared </a:t>
            </a:r>
          </a:p>
          <a:p>
            <a:r>
              <a:rPr lang="en-US" dirty="0"/>
              <a:t>Star </a:t>
            </a:r>
            <a:r>
              <a:rPr lang="en-US" dirty="0" err="1"/>
              <a:t>tRek</a:t>
            </a:r>
            <a:r>
              <a:rPr lang="en-US" dirty="0"/>
              <a:t> and Star Wars </a:t>
            </a:r>
          </a:p>
          <a:p>
            <a:r>
              <a:rPr lang="en-US" dirty="0"/>
              <a:t>from 2004 to the Present</a:t>
            </a:r>
          </a:p>
        </p:txBody>
      </p:sp>
    </p:spTree>
    <p:extLst>
      <p:ext uri="{BB962C8B-B14F-4D97-AF65-F5344CB8AC3E}">
        <p14:creationId xmlns:p14="http://schemas.microsoft.com/office/powerpoint/2010/main" val="22573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Review Facebook likes for both actors and movies using the IMDB data.  </a:t>
            </a:r>
          </a:p>
          <a:p>
            <a:r>
              <a:rPr lang="en-US" dirty="0"/>
              <a:t>Using this data source we found that Star Trek Fans were more socially active in support of their Franchise.</a:t>
            </a:r>
          </a:p>
          <a:p>
            <a:r>
              <a:rPr lang="en-US" dirty="0"/>
              <a:t>Conclusion: </a:t>
            </a:r>
          </a:p>
          <a:p>
            <a:r>
              <a:rPr lang="en-US" dirty="0"/>
              <a:t>Star Trek Wins!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647EF0-CA99-468A-A11D-F44E0C24AD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281458" y="1505121"/>
            <a:ext cx="3288962" cy="1491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54FB3-31B3-4AE7-BFE2-45845471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458" y="3207614"/>
            <a:ext cx="3288962" cy="1308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6A0BB4-CCCD-4B84-9019-037E3AF25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68" y="3115889"/>
            <a:ext cx="3007652" cy="1491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0466F4-316A-431B-8648-DD1C18B53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768" y="1289418"/>
            <a:ext cx="3007652" cy="17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4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(Vader)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DC4B2-3BBF-4BB6-9D4A-3263A8B4F8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074223" y="622616"/>
            <a:ext cx="3156504" cy="17856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project reviewed Twitter data using Trending hash Tags and @USER data points. </a:t>
            </a:r>
          </a:p>
          <a:p>
            <a:r>
              <a:rPr lang="en-US" sz="1600" dirty="0"/>
              <a:t>The most recent movies had the best data resulting in better compound scores. </a:t>
            </a:r>
          </a:p>
          <a:p>
            <a:r>
              <a:rPr lang="en-US" sz="1600" dirty="0"/>
              <a:t>Conclusion:  There can be Bias due to the release schedule.  Over Time the scores will experience a lot of flux.   Based on the results Star Trek Wins!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9BC2B-C7ED-4BBF-BDD7-7E5810AF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61" y="3048821"/>
            <a:ext cx="2912895" cy="1819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4FDD7-6814-4557-B623-4F418F76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223" y="3048821"/>
            <a:ext cx="3389438" cy="1819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21406-7204-4CB1-83B3-76F73AF74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561" y="622615"/>
            <a:ext cx="2912895" cy="17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0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Critics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CE8E8-9280-4C5E-917F-79F81574AE9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33554" y="310267"/>
            <a:ext cx="4890391" cy="527765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Using Rotten Tomatoes data we gathered critic reviews only.  A Vader  Analysis was completed for each review. </a:t>
            </a:r>
          </a:p>
          <a:p>
            <a:r>
              <a:rPr lang="en-US" dirty="0"/>
              <a:t>Overall Star Trek had a higher Polarity score in comparison of Star Wars.  Although Star Trek experienced the lowest Polarity Score. </a:t>
            </a:r>
          </a:p>
          <a:p>
            <a:r>
              <a:rPr lang="en-US" dirty="0"/>
              <a:t>Conclusion:  Critics liked Star Trek more, </a:t>
            </a:r>
          </a:p>
          <a:p>
            <a:r>
              <a:rPr lang="en-US" dirty="0"/>
              <a:t>Star Trek Wins!</a:t>
            </a:r>
          </a:p>
        </p:txBody>
      </p:sp>
    </p:spTree>
    <p:extLst>
      <p:ext uri="{BB962C8B-B14F-4D97-AF65-F5344CB8AC3E}">
        <p14:creationId xmlns:p14="http://schemas.microsoft.com/office/powerpoint/2010/main" val="357132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ED92A-C404-412E-8576-460F236232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79067" y="685701"/>
            <a:ext cx="3875996" cy="44275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B7EAD-E31A-4265-B62B-7E54B2DD8ED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640055" y="685701"/>
            <a:ext cx="3737669" cy="43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279375-C674-44C5-A100-963F5DF11B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8290" y="1318436"/>
            <a:ext cx="4926948" cy="358620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668671-1F91-4329-8B64-5D81691B600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987809" y="1318436"/>
            <a:ext cx="5583894" cy="358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75710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1862356"/>
            <a:ext cx="4126861" cy="3512229"/>
          </a:xfrm>
        </p:spPr>
        <p:txBody>
          <a:bodyPr>
            <a:normAutofit/>
          </a:bodyPr>
          <a:lstStyle/>
          <a:p>
            <a:r>
              <a:rPr lang="en-US" sz="6600" dirty="0"/>
              <a:t>The winner is </a:t>
            </a:r>
          </a:p>
        </p:txBody>
      </p:sp>
      <p:pic>
        <p:nvPicPr>
          <p:cNvPr id="1026" name="Picture 2" descr="Image result for star trek logo">
            <a:extLst>
              <a:ext uri="{FF2B5EF4-FFF2-40B4-BE49-F238E27FC236}">
                <a16:creationId xmlns:a16="http://schemas.microsoft.com/office/drawing/2014/main" id="{809ADF16-9905-4E73-981D-55DDF6BA4B6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975" y="2118049"/>
            <a:ext cx="5445844" cy="22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DA3B-A5C5-401A-924E-F44355D9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#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9305-F4C7-4C08-96EE-1E57F409DC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Sean </a:t>
            </a:r>
            <a:r>
              <a:rPr lang="en-US" dirty="0" err="1"/>
              <a:t>Carraher</a:t>
            </a:r>
            <a:endParaRPr lang="en-US" dirty="0"/>
          </a:p>
          <a:p>
            <a:r>
              <a:rPr lang="en-US" dirty="0"/>
              <a:t>Daniel Evans</a:t>
            </a:r>
          </a:p>
          <a:p>
            <a:r>
              <a:rPr lang="en-US" dirty="0"/>
              <a:t>Patricia Johsz</a:t>
            </a:r>
          </a:p>
          <a:p>
            <a:r>
              <a:rPr lang="en-US" dirty="0"/>
              <a:t>Karl </a:t>
            </a:r>
            <a:r>
              <a:rPr lang="en-US" dirty="0" err="1"/>
              <a:t>Suaco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4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Which is better?  Star wars Or Star trek?</a:t>
            </a:r>
          </a:p>
        </p:txBody>
      </p:sp>
      <p:pic>
        <p:nvPicPr>
          <p:cNvPr id="1026" name="Picture 2" descr="https://images-na.ssl-images-amazon.com/images/I/71cc9jJQifL._SL1196_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1" y="1843940"/>
            <a:ext cx="2258366" cy="33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3157004" y="1857807"/>
            <a:ext cx="5086538" cy="331118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Star Trek and Star Wars are both massive movie franchises each with their own devoted fan base. </a:t>
            </a:r>
          </a:p>
          <a:p>
            <a:r>
              <a:rPr lang="en-US" sz="1800" dirty="0">
                <a:latin typeface="+mj-lt"/>
              </a:rPr>
              <a:t>Both franchises present alternate scenarios of space adventure.  </a:t>
            </a:r>
          </a:p>
          <a:p>
            <a:r>
              <a:rPr lang="en-US" sz="1800" dirty="0">
                <a:latin typeface="+mj-lt"/>
              </a:rPr>
              <a:t>Using Data Analytics We will attempt to answer the great debate on which franchise is better.   </a:t>
            </a:r>
          </a:p>
        </p:txBody>
      </p:sp>
      <p:pic>
        <p:nvPicPr>
          <p:cNvPr id="1028" name="Picture 4" descr="http://1.bp.blogspot.com/-yIpL1qhLaXQ/UU9HXLKbjsI/AAAAAAAAMRs/Go45XCq6J7Y/s640/star+trek+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234" y="1857807"/>
            <a:ext cx="2374743" cy="331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5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45920"/>
            <a:ext cx="10394707" cy="3728665"/>
          </a:xfrm>
        </p:spPr>
        <p:txBody>
          <a:bodyPr>
            <a:normAutofit/>
          </a:bodyPr>
          <a:lstStyle/>
          <a:p>
            <a:r>
              <a:rPr lang="en-US" dirty="0"/>
              <a:t>financial comparison </a:t>
            </a:r>
          </a:p>
          <a:p>
            <a:pPr lvl="1"/>
            <a:r>
              <a:rPr lang="en-US" dirty="0"/>
              <a:t>Budget / gross earnings summary</a:t>
            </a:r>
          </a:p>
          <a:p>
            <a:r>
              <a:rPr lang="en-US" dirty="0"/>
              <a:t>Social Media Comparison</a:t>
            </a:r>
          </a:p>
          <a:p>
            <a:r>
              <a:rPr lang="en-US" dirty="0"/>
              <a:t>Use google trends (limited to 2004 and beyond)</a:t>
            </a:r>
          </a:p>
          <a:p>
            <a:pPr lvl="1"/>
            <a:r>
              <a:rPr lang="en-US" dirty="0"/>
              <a:t>interest over time </a:t>
            </a:r>
          </a:p>
          <a:p>
            <a:pPr lvl="1"/>
            <a:r>
              <a:rPr lang="en-US" dirty="0"/>
              <a:t>Interest by state</a:t>
            </a:r>
          </a:p>
          <a:p>
            <a:r>
              <a:rPr lang="en-US" dirty="0"/>
              <a:t>Sentiment Analysis using Twitter data</a:t>
            </a:r>
          </a:p>
          <a:p>
            <a:r>
              <a:rPr lang="en-US" dirty="0"/>
              <a:t>Sentiment analysis using critic reviews</a:t>
            </a:r>
          </a:p>
        </p:txBody>
      </p:sp>
    </p:spTree>
    <p:extLst>
      <p:ext uri="{BB962C8B-B14F-4D97-AF65-F5344CB8AC3E}">
        <p14:creationId xmlns:p14="http://schemas.microsoft.com/office/powerpoint/2010/main" val="5253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5" y="267015"/>
            <a:ext cx="10394707" cy="1158140"/>
          </a:xfrm>
        </p:spPr>
        <p:txBody>
          <a:bodyPr/>
          <a:lstStyle/>
          <a:p>
            <a:r>
              <a:rPr lang="en-US" dirty="0"/>
              <a:t>Star Wars Movie Titles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39376025"/>
              </p:ext>
            </p:extLst>
          </p:nvPr>
        </p:nvGraphicFramePr>
        <p:xfrm>
          <a:off x="864066" y="1256048"/>
          <a:ext cx="9757042" cy="3781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9294">
                  <a:extLst>
                    <a:ext uri="{9D8B030D-6E8A-4147-A177-3AD203B41FA5}">
                      <a16:colId xmlns:a16="http://schemas.microsoft.com/office/drawing/2014/main" val="3340823076"/>
                    </a:ext>
                  </a:extLst>
                </a:gridCol>
                <a:gridCol w="7507748">
                  <a:extLst>
                    <a:ext uri="{9D8B030D-6E8A-4147-A177-3AD203B41FA5}">
                      <a16:colId xmlns:a16="http://schemas.microsoft.com/office/drawing/2014/main" val="4272663036"/>
                    </a:ext>
                  </a:extLst>
                </a:gridCol>
              </a:tblGrid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25, 1977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Wars Ep. IV: A New Hope(Star Wars)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588381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20, 1980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Wars Ep. V: The Empire Strikes Back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211122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25, 1983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Star Wars Ep. VI: Return of the Jedi</a:t>
                      </a:r>
                      <a:endParaRPr lang="en-US" sz="1400" b="1" i="0" u="none" strike="noStrike" dirty="0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2322963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19, 1999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Star Wars Ep. I: The Phantom Menace</a:t>
                      </a:r>
                      <a:endParaRPr lang="en-US" sz="1400" b="1" i="0" u="none" strike="noStrike" dirty="0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483418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16, 2002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Wars Ep. II: Attack of the Clones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751151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19, 2005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Wars Ep. III: Revenge of the Sith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4316579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December 16, 2015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Star Wars Ep. VII: The Force Awakens</a:t>
                      </a:r>
                      <a:endParaRPr lang="en-US" sz="1400" b="1" i="0" u="none" strike="noStrike" dirty="0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5423621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December 14, 2016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Rogue One: A Star Wars Story(Star Wars Rogue One)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893883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December 13, 2017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Wars Ep. VIII: The Last Jedi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4382308"/>
                  </a:ext>
                </a:extLst>
              </a:tr>
              <a:tr h="3781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23, 2018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Solo: A Star Wars Story</a:t>
                      </a:r>
                      <a:endParaRPr lang="en-US" sz="1400" b="1" i="0" u="none" strike="noStrike" dirty="0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68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6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75" y="267015"/>
            <a:ext cx="10394707" cy="1158140"/>
          </a:xfrm>
        </p:spPr>
        <p:txBody>
          <a:bodyPr/>
          <a:lstStyle/>
          <a:p>
            <a:r>
              <a:rPr lang="en-US" dirty="0"/>
              <a:t>Star Trek Movie Titles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56620173"/>
              </p:ext>
            </p:extLst>
          </p:nvPr>
        </p:nvGraphicFramePr>
        <p:xfrm>
          <a:off x="773723" y="1296233"/>
          <a:ext cx="10058400" cy="3732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713">
                  <a:extLst>
                    <a:ext uri="{9D8B030D-6E8A-4147-A177-3AD203B41FA5}">
                      <a16:colId xmlns:a16="http://schemas.microsoft.com/office/drawing/2014/main" val="3588939185"/>
                    </a:ext>
                  </a:extLst>
                </a:gridCol>
                <a:gridCol w="7747687">
                  <a:extLst>
                    <a:ext uri="{9D8B030D-6E8A-4147-A177-3AD203B41FA5}">
                      <a16:colId xmlns:a16="http://schemas.microsoft.com/office/drawing/2014/main" val="1623305966"/>
                    </a:ext>
                  </a:extLst>
                </a:gridCol>
              </a:tblGrid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December 7, 1979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Trek: The Motion Picture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0830152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June 4, 1982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 II: The Wrath of Khan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0096799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June 1, 1984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 III: The Search for Spock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563761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November 26, 1986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 IV: The Voyage Home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638751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June 9, 1989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 V: The Final Frontier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2998400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December 6, 1991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 VI: The Undiscovered Country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0706558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November 18, 1994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Trek: Generations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674414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November 22, 1996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Trek: First Contact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5950559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December 11, 1998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Trek: Insurrection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9002437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December 13, 2002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Trek: Nemesis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6043338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May 8, 2009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Star Trek</a:t>
                      </a:r>
                      <a:endParaRPr lang="en-US" sz="1400" b="1" i="0" u="none" strike="noStrike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9748858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May 16, 2013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Star Trek Into Darkness</a:t>
                      </a:r>
                      <a:endParaRPr lang="en-US" sz="1400" b="1" i="0" u="none" strike="noStrike" dirty="0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0470480"/>
                  </a:ext>
                </a:extLst>
              </a:tr>
              <a:tr h="287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July 21, 2016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Star Trek Beyond</a:t>
                      </a:r>
                      <a:endParaRPr lang="en-US" sz="1400" b="1" i="0" u="none" strike="noStrike" dirty="0">
                        <a:solidFill>
                          <a:srgbClr val="1010D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354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41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IMDB .csv File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17458" b="17458"/>
          <a:stretch>
            <a:fillRect/>
          </a:stretch>
        </p:blipFill>
        <p:spPr>
          <a:xfrm>
            <a:off x="1257296" y="2235422"/>
            <a:ext cx="2209386" cy="102570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financial information</a:t>
            </a:r>
          </a:p>
          <a:p>
            <a:r>
              <a:rPr lang="en-US" dirty="0"/>
              <a:t>Social Media  Likes</a:t>
            </a:r>
          </a:p>
          <a:p>
            <a:r>
              <a:rPr lang="en-US" dirty="0"/>
              <a:t>Actor Likes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Twitter API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comment extraction  </a:t>
            </a:r>
          </a:p>
          <a:p>
            <a:r>
              <a:rPr lang="en-US" dirty="0" err="1"/>
              <a:t>vader</a:t>
            </a:r>
            <a:r>
              <a:rPr lang="en-US" dirty="0"/>
              <a:t> analysis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Rotten Tomatoes csv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Critic Review Extraction</a:t>
            </a:r>
          </a:p>
          <a:p>
            <a:r>
              <a:rPr lang="en-US" dirty="0"/>
              <a:t>Vader Analysis</a:t>
            </a: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idx="21"/>
          </p:nvPr>
        </p:nvPicPr>
        <p:blipFill>
          <a:blip r:embed="rId3"/>
          <a:stretch>
            <a:fillRect/>
          </a:stretch>
        </p:blipFill>
        <p:spPr>
          <a:xfrm>
            <a:off x="5123444" y="2063395"/>
            <a:ext cx="1535237" cy="1535237"/>
          </a:xfrm>
          <a:prstGeom prst="rect">
            <a:avLst/>
          </a:prstGeom>
        </p:spPr>
      </p:pic>
      <p:pic>
        <p:nvPicPr>
          <p:cNvPr id="22" name="Picture Placeholder 21"/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8768" b="8768"/>
          <a:stretch>
            <a:fillRect/>
          </a:stretch>
        </p:blipFill>
        <p:spPr>
          <a:xfrm>
            <a:off x="8206517" y="2235422"/>
            <a:ext cx="2550881" cy="11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5050" y="3645246"/>
            <a:ext cx="3009207" cy="576262"/>
          </a:xfrm>
        </p:spPr>
        <p:txBody>
          <a:bodyPr/>
          <a:lstStyle/>
          <a:p>
            <a:r>
              <a:rPr lang="en-US" dirty="0"/>
              <a:t>The Numbers Website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3015050" y="4221508"/>
            <a:ext cx="3009207" cy="985299"/>
          </a:xfrm>
        </p:spPr>
        <p:txBody>
          <a:bodyPr>
            <a:normAutofit/>
          </a:bodyPr>
          <a:lstStyle/>
          <a:p>
            <a:r>
              <a:rPr lang="en-US" dirty="0"/>
              <a:t>financial information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60620" y="3645246"/>
            <a:ext cx="3009207" cy="576262"/>
          </a:xfrm>
        </p:spPr>
        <p:txBody>
          <a:bodyPr/>
          <a:lstStyle/>
          <a:p>
            <a:r>
              <a:rPr lang="en-US" dirty="0"/>
              <a:t>Google Trends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6559209" y="4221507"/>
            <a:ext cx="3009207" cy="985300"/>
          </a:xfrm>
        </p:spPr>
        <p:txBody>
          <a:bodyPr>
            <a:normAutofit/>
          </a:bodyPr>
          <a:lstStyle/>
          <a:p>
            <a:r>
              <a:rPr lang="en-US" dirty="0"/>
              <a:t>Trend data From the Site</a:t>
            </a:r>
          </a:p>
        </p:txBody>
      </p:sp>
      <p:pic>
        <p:nvPicPr>
          <p:cNvPr id="15" name="Picture Placeholder 14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652" r="2652"/>
          <a:stretch>
            <a:fillRect/>
          </a:stretch>
        </p:blipFill>
        <p:spPr>
          <a:xfrm>
            <a:off x="7059350" y="2121914"/>
            <a:ext cx="1958866" cy="908522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idx="15"/>
          </p:nvPr>
        </p:nvPicPr>
        <p:blipFill>
          <a:blip r:embed="rId3"/>
          <a:stretch>
            <a:fillRect/>
          </a:stretch>
        </p:blipFill>
        <p:spPr>
          <a:xfrm>
            <a:off x="3008990" y="2400742"/>
            <a:ext cx="3009207" cy="52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the financial information compare based on time frame with adjustment</a:t>
            </a:r>
          </a:p>
          <a:p>
            <a:r>
              <a:rPr lang="en-US" dirty="0"/>
              <a:t>Only compare movies not TV </a:t>
            </a:r>
          </a:p>
          <a:p>
            <a:r>
              <a:rPr lang="en-US" dirty="0"/>
              <a:t>Geographic location </a:t>
            </a:r>
          </a:p>
          <a:p>
            <a:r>
              <a:rPr lang="en-US" dirty="0"/>
              <a:t>Use google trends </a:t>
            </a:r>
          </a:p>
          <a:p>
            <a:r>
              <a:rPr lang="en-US" dirty="0"/>
              <a:t>Gather tweets from day of last movie release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4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923</TotalTime>
  <Words>631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Main Event</vt:lpstr>
      <vt:lpstr>Star Wars vs  star trek</vt:lpstr>
      <vt:lpstr>Team # 2</vt:lpstr>
      <vt:lpstr>Which is better?  Star wars Or Star trek?</vt:lpstr>
      <vt:lpstr>Data Analytics Approach</vt:lpstr>
      <vt:lpstr>Star Wars Movie Titles</vt:lpstr>
      <vt:lpstr>Star Trek Movie Titles</vt:lpstr>
      <vt:lpstr>Data Sources</vt:lpstr>
      <vt:lpstr>Data Sources</vt:lpstr>
      <vt:lpstr>Analytical Approach</vt:lpstr>
      <vt:lpstr>Financial</vt:lpstr>
      <vt:lpstr>Google Trend</vt:lpstr>
      <vt:lpstr>Social Media</vt:lpstr>
      <vt:lpstr>Twitter (Vader) analysis</vt:lpstr>
      <vt:lpstr>Critics Review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Wars vs star trek</dc:title>
  <dc:creator>Johsz, Patricia</dc:creator>
  <cp:lastModifiedBy>Johsz, Patricia</cp:lastModifiedBy>
  <cp:revision>35</cp:revision>
  <dcterms:created xsi:type="dcterms:W3CDTF">2018-09-15T17:51:24Z</dcterms:created>
  <dcterms:modified xsi:type="dcterms:W3CDTF">2018-09-25T04:01:14Z</dcterms:modified>
</cp:coreProperties>
</file>