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20" r:id="rId3"/>
    <p:sldId id="421" r:id="rId4"/>
    <p:sldId id="422" r:id="rId5"/>
    <p:sldId id="419" r:id="rId6"/>
    <p:sldId id="424" r:id="rId7"/>
    <p:sldId id="427" r:id="rId8"/>
    <p:sldId id="425" r:id="rId9"/>
    <p:sldId id="429" r:id="rId10"/>
    <p:sldId id="428" r:id="rId11"/>
    <p:sldId id="42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80" d="100"/>
          <a:sy n="80" d="100"/>
        </p:scale>
        <p:origin x="9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Classifying White-Blood-Cells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Jonak, Paul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E-89 Deep Learning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4800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Adapt pre-existing models that are relevant to the case at hand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Model tuning is time consuming -&gt; plan ahead!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Lowest point in a validation loss plot may be more informative than the final point</a:t>
            </a:r>
          </a:p>
          <a:p>
            <a:pPr lvl="1"/>
            <a:r>
              <a:rPr lang="en-US" dirty="0" smtClean="0"/>
              <a:t>Acts as a proxy for expected validation loss after correcting for over-fitting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Approach taken to correct for over-fitting must be validated when moving from smaller test dataset to larger final dataset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pic>
        <p:nvPicPr>
          <p:cNvPr id="9" name="Content Placeholder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3" t="1" r="19367" b="1"/>
          <a:stretch/>
        </p:blipFill>
        <p:spPr bwMode="auto">
          <a:xfrm>
            <a:off x="5410200" y="1279167"/>
            <a:ext cx="3733800" cy="45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61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Acknowledgements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Prof. Zoran B.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Francois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Chollet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&amp; the TAs!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Youtube</a:t>
            </a:r>
            <a:r>
              <a:rPr lang="en-US" dirty="0" smtClean="0"/>
              <a:t> videos further describing this project</a:t>
            </a:r>
          </a:p>
          <a:p>
            <a:endParaRPr lang="en-US" sz="600" dirty="0"/>
          </a:p>
          <a:p>
            <a:pPr lvl="1"/>
            <a:r>
              <a:rPr lang="en-US" dirty="0" smtClean="0"/>
              <a:t>Two minute (short):</a:t>
            </a:r>
          </a:p>
          <a:p>
            <a:pPr lvl="1"/>
            <a:endParaRPr lang="en-US" sz="600" dirty="0" smtClean="0"/>
          </a:p>
          <a:p>
            <a:pPr lvl="1"/>
            <a:r>
              <a:rPr lang="en-US" dirty="0" smtClean="0"/>
              <a:t>15 minutes (long):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7" t="1" r="22500" b="61666"/>
          <a:stretch/>
        </p:blipFill>
        <p:spPr>
          <a:xfrm>
            <a:off x="1981200" y="4038600"/>
            <a:ext cx="2336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endParaRPr lang="en-US" dirty="0" smtClean="0"/>
          </a:p>
          <a:p>
            <a:r>
              <a:rPr lang="en-US" dirty="0" smtClean="0"/>
              <a:t>Why Is This Important?</a:t>
            </a:r>
          </a:p>
          <a:p>
            <a:endParaRPr lang="en-US" dirty="0" smtClean="0"/>
          </a:p>
          <a:p>
            <a:r>
              <a:rPr lang="en-US" dirty="0" smtClean="0"/>
              <a:t>The Data</a:t>
            </a:r>
          </a:p>
          <a:p>
            <a:endParaRPr lang="en-US" dirty="0" smtClean="0"/>
          </a:p>
          <a:p>
            <a:r>
              <a:rPr lang="en-US" dirty="0" smtClean="0"/>
              <a:t>System Configuration</a:t>
            </a:r>
          </a:p>
          <a:p>
            <a:endParaRPr lang="en-US" dirty="0"/>
          </a:p>
          <a:p>
            <a:r>
              <a:rPr lang="en-US" dirty="0" smtClean="0"/>
              <a:t>Building the Classifier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endParaRPr lang="en-US" dirty="0" smtClean="0"/>
          </a:p>
          <a:p>
            <a:r>
              <a:rPr lang="en-US" dirty="0" smtClean="0"/>
              <a:t>Lessons Learned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622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Images were taken of a patient’s blood sample to identify, characterize and count the various components present.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Given an image containing a single white-blood-cell, classify what type of white-blood-cell is shown.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1342" y="449579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Neutrophil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514600"/>
            <a:ext cx="4978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T</a:t>
            </a:r>
            <a:r>
              <a:rPr lang="en-US" dirty="0" smtClean="0"/>
              <a:t>his Important?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914400"/>
            <a:ext cx="6096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Knowing which white-blood-cells are over- or under- represented in your blood may identify your illness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 Basophil</a:t>
            </a:r>
          </a:p>
          <a:p>
            <a:pPr marL="914400" lvl="2" indent="0">
              <a:buNone/>
            </a:pPr>
            <a:r>
              <a:rPr lang="en-US" dirty="0" smtClean="0"/>
              <a:t>Warning system for allergic and antigen response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Eosinophil</a:t>
            </a:r>
          </a:p>
          <a:p>
            <a:pPr marL="914400" lvl="2" indent="0">
              <a:buNone/>
            </a:pPr>
            <a:r>
              <a:rPr lang="en-US" dirty="0" smtClean="0"/>
              <a:t>Fight parasitic infections and allergic reactions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Lymphocyte</a:t>
            </a:r>
          </a:p>
          <a:p>
            <a:pPr marL="914400" lvl="2" indent="0">
              <a:buNone/>
            </a:pPr>
            <a:r>
              <a:rPr lang="en-US" dirty="0" smtClean="0"/>
              <a:t>Make antibodies, </a:t>
            </a:r>
            <a:r>
              <a:rPr lang="en-US" dirty="0"/>
              <a:t>fight </a:t>
            </a:r>
            <a:r>
              <a:rPr lang="en-US" dirty="0" smtClean="0"/>
              <a:t>viruses,</a:t>
            </a:r>
            <a:r>
              <a:rPr lang="en-US" dirty="0"/>
              <a:t> fight cancer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Monocyte</a:t>
            </a:r>
          </a:p>
          <a:p>
            <a:pPr marL="914400" lvl="2" indent="0">
              <a:buNone/>
            </a:pPr>
            <a:r>
              <a:rPr lang="en-US" dirty="0" smtClean="0"/>
              <a:t>Eat things and can activate certain lymphocytes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/>
              <a:t>Neutrophil</a:t>
            </a:r>
          </a:p>
          <a:p>
            <a:pPr marL="914400" lvl="2" indent="0">
              <a:buNone/>
            </a:pPr>
            <a:r>
              <a:rPr lang="en-US" dirty="0"/>
              <a:t>Fight bacterial and fungal </a:t>
            </a:r>
            <a:r>
              <a:rPr lang="en-US" dirty="0" smtClean="0"/>
              <a:t>infections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27" y="3886200"/>
            <a:ext cx="1437068" cy="1437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05" y="4953000"/>
            <a:ext cx="1423395" cy="14233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63" y="2743200"/>
            <a:ext cx="1445933" cy="1445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27" y="1691425"/>
            <a:ext cx="1432775" cy="1432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17" y="472225"/>
            <a:ext cx="1432775" cy="14327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35213" y="4629834"/>
            <a:ext cx="138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Neutrophil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35212" y="160119"/>
            <a:ext cx="138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Basophil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56247" y="3596777"/>
            <a:ext cx="138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Monocyte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63405" y="2448952"/>
            <a:ext cx="165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Lymphocyte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99317" y="1368792"/>
            <a:ext cx="138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Eosinophil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5181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Found on </a:t>
            </a:r>
            <a:r>
              <a:rPr lang="en-US" dirty="0" err="1" smtClean="0"/>
              <a:t>Kaggle</a:t>
            </a:r>
            <a:endParaRPr lang="en-US" dirty="0" smtClean="0"/>
          </a:p>
          <a:p>
            <a:endParaRPr lang="en-US" sz="600" dirty="0" smtClean="0"/>
          </a:p>
          <a:p>
            <a:pPr lvl="1"/>
            <a:r>
              <a:rPr lang="en-US" dirty="0" smtClean="0"/>
              <a:t>kaggle.com/</a:t>
            </a:r>
            <a:r>
              <a:rPr lang="en-US" dirty="0" err="1" smtClean="0"/>
              <a:t>paultimothymooney</a:t>
            </a:r>
            <a:r>
              <a:rPr lang="en-US" dirty="0" smtClean="0"/>
              <a:t>/blood-cells</a:t>
            </a:r>
          </a:p>
          <a:p>
            <a:endParaRPr lang="en-US" u="sng" dirty="0" smtClean="0"/>
          </a:p>
          <a:p>
            <a:endParaRPr lang="en-US" u="sng" dirty="0"/>
          </a:p>
          <a:p>
            <a:pPr marL="0" indent="0">
              <a:buNone/>
            </a:pPr>
            <a:r>
              <a:rPr lang="en-US" dirty="0" smtClean="0"/>
              <a:t>Approximately 400 source images covering 5 classes of white-blood-cells</a:t>
            </a:r>
          </a:p>
          <a:p>
            <a:endParaRPr lang="en-US" sz="600" dirty="0" smtClean="0"/>
          </a:p>
          <a:p>
            <a:pPr lvl="1"/>
            <a:r>
              <a:rPr lang="en-US" dirty="0" smtClean="0"/>
              <a:t>480 x 640 x 3 images, </a:t>
            </a:r>
            <a:r>
              <a:rPr lang="en-US" dirty="0" err="1" smtClean="0"/>
              <a:t>dtype</a:t>
            </a:r>
            <a:r>
              <a:rPr lang="en-US" dirty="0" smtClean="0"/>
              <a:t> uint8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Augmentation expanded the dataset to 3,000 images per class</a:t>
            </a:r>
          </a:p>
          <a:p>
            <a:endParaRPr lang="en-US" sz="600" dirty="0" smtClean="0"/>
          </a:p>
          <a:p>
            <a:pPr lvl="1"/>
            <a:r>
              <a:rPr lang="en-US" dirty="0" smtClean="0"/>
              <a:t>120 x 160 x 3 images, </a:t>
            </a:r>
            <a:r>
              <a:rPr lang="en-US" dirty="0" err="1" smtClean="0"/>
              <a:t>dtype</a:t>
            </a:r>
            <a:r>
              <a:rPr lang="en-US" dirty="0" smtClean="0"/>
              <a:t> uint8</a:t>
            </a:r>
          </a:p>
          <a:p>
            <a:pPr lvl="1"/>
            <a:endParaRPr lang="en-US" sz="600" dirty="0" smtClean="0"/>
          </a:p>
          <a:p>
            <a:pPr lvl="1"/>
            <a:r>
              <a:rPr lang="en-US" dirty="0" smtClean="0"/>
              <a:t>4 classes -&gt; 12,000 images</a:t>
            </a:r>
          </a:p>
          <a:p>
            <a:pPr lvl="1"/>
            <a:endParaRPr lang="en-US" sz="600" dirty="0" smtClean="0"/>
          </a:p>
          <a:p>
            <a:pPr lvl="2"/>
            <a:r>
              <a:rPr lang="en-US" dirty="0" smtClean="0"/>
              <a:t>One class dropped due to lack of source images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3" r="52500"/>
          <a:stretch/>
        </p:blipFill>
        <p:spPr>
          <a:xfrm>
            <a:off x="5898524" y="2209800"/>
            <a:ext cx="2895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Developed within </a:t>
            </a:r>
            <a:r>
              <a:rPr lang="en-US" dirty="0" err="1" smtClean="0"/>
              <a:t>Jupyter</a:t>
            </a:r>
            <a:r>
              <a:rPr lang="en-US" dirty="0" smtClean="0"/>
              <a:t> Notebook using Python 3.6</a:t>
            </a:r>
          </a:p>
          <a:p>
            <a:pPr lvl="1"/>
            <a:r>
              <a:rPr lang="en-US" dirty="0" smtClean="0"/>
              <a:t>Modeling done with </a:t>
            </a:r>
            <a:r>
              <a:rPr lang="en-US" dirty="0" err="1" smtClean="0"/>
              <a:t>Keras</a:t>
            </a:r>
            <a:endParaRPr lang="en-US" dirty="0"/>
          </a:p>
          <a:p>
            <a:pPr lvl="2"/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pPr lvl="2"/>
            <a:r>
              <a:rPr lang="en-US" dirty="0" err="1" smtClean="0"/>
              <a:t>ImageDataGenerator</a:t>
            </a:r>
            <a:r>
              <a:rPr lang="en-US" dirty="0" smtClean="0"/>
              <a:t> was used for data augmentation and for model training</a:t>
            </a:r>
          </a:p>
          <a:p>
            <a:pPr lvl="1"/>
            <a:r>
              <a:rPr lang="en-US" dirty="0" smtClean="0"/>
              <a:t>Image handling performed with cv2 and PIL</a:t>
            </a:r>
          </a:p>
          <a:p>
            <a:pPr lvl="1"/>
            <a:r>
              <a:rPr lang="en-US" dirty="0" smtClean="0"/>
              <a:t>Non-image data manipulation done with </a:t>
            </a:r>
            <a:r>
              <a:rPr lang="en-US" dirty="0" err="1" smtClean="0"/>
              <a:t>Numpy</a:t>
            </a:r>
            <a:r>
              <a:rPr lang="en-US" dirty="0" smtClean="0"/>
              <a:t> and Pandas</a:t>
            </a:r>
          </a:p>
          <a:p>
            <a:pPr lvl="1"/>
            <a:r>
              <a:rPr lang="en-US" dirty="0" smtClean="0"/>
              <a:t>Visualization and plotting via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GPU requires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cuDNN</a:t>
            </a:r>
            <a:r>
              <a:rPr lang="en-US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OS:    Windows 10</a:t>
            </a:r>
          </a:p>
          <a:p>
            <a:pPr lvl="1"/>
            <a:r>
              <a:rPr lang="en-US" dirty="0" smtClean="0"/>
              <a:t>CPU:  AMD Ryzen 1950x (16-core, 3.4GHz)</a:t>
            </a:r>
          </a:p>
          <a:p>
            <a:pPr lvl="1"/>
            <a:r>
              <a:rPr lang="en-US" dirty="0" smtClean="0"/>
              <a:t>RAM: 64GB DDR4</a:t>
            </a:r>
          </a:p>
          <a:p>
            <a:pPr lvl="1"/>
            <a:r>
              <a:rPr lang="en-US" dirty="0" smtClean="0"/>
              <a:t>GPU: dual </a:t>
            </a:r>
            <a:r>
              <a:rPr lang="en-US" dirty="0" err="1" smtClean="0"/>
              <a:t>Nvidia</a:t>
            </a:r>
            <a:r>
              <a:rPr lang="en-US" dirty="0" smtClean="0"/>
              <a:t> GTX 1080 </a:t>
            </a:r>
            <a:r>
              <a:rPr lang="en-US" dirty="0" err="1" smtClean="0"/>
              <a:t>Ti</a:t>
            </a:r>
            <a:r>
              <a:rPr lang="en-US" dirty="0" smtClean="0"/>
              <a:t> (3854 CUDA cores, 11GB GDDR5X)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0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Began by adapting the dog-cat classification model from Week 6</a:t>
            </a:r>
          </a:p>
          <a:p>
            <a:pPr lvl="1"/>
            <a:r>
              <a:rPr lang="en-US" dirty="0" smtClean="0"/>
              <a:t>“5.2 – Using </a:t>
            </a:r>
            <a:r>
              <a:rPr lang="en-US" dirty="0" err="1" smtClean="0"/>
              <a:t>Convnets</a:t>
            </a:r>
            <a:r>
              <a:rPr lang="en-US" dirty="0" smtClean="0"/>
              <a:t> With Small Datasets” by Francois </a:t>
            </a:r>
            <a:r>
              <a:rPr lang="en-US" dirty="0" err="1" smtClean="0"/>
              <a:t>Chollet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Performed grid search for optimal number of Conv2D layers and their size parameter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15958"/>
            <a:ext cx="5538608" cy="38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Classifier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Tuning was also performed on</a:t>
            </a:r>
          </a:p>
          <a:p>
            <a:pPr lvl="1"/>
            <a:r>
              <a:rPr lang="en-US" dirty="0" smtClean="0"/>
              <a:t>Optimizer ( </a:t>
            </a:r>
            <a:r>
              <a:rPr lang="en-US" dirty="0" err="1" smtClean="0"/>
              <a:t>RMSPropr</a:t>
            </a:r>
            <a:r>
              <a:rPr lang="en-US" dirty="0" smtClean="0"/>
              <a:t> vs Adam vs </a:t>
            </a:r>
            <a:r>
              <a:rPr lang="en-US" dirty="0" err="1" smtClean="0"/>
              <a:t>Nadam</a:t>
            </a:r>
            <a:r>
              <a:rPr lang="en-US" dirty="0" smtClean="0"/>
              <a:t> 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ImageDataGenerator</a:t>
            </a:r>
            <a:r>
              <a:rPr lang="en-US" dirty="0" smtClean="0"/>
              <a:t> properties</a:t>
            </a:r>
            <a:r>
              <a:rPr lang="en-US" dirty="0"/>
              <a:t> </a:t>
            </a:r>
            <a:r>
              <a:rPr lang="en-US" dirty="0" smtClean="0"/>
              <a:t>( i.e. batch size and steps per epoch 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L2 Regularization vs Dropout vs combination of Dropout &amp; L2 Regularization</a:t>
            </a:r>
          </a:p>
          <a:p>
            <a:pPr lvl="2"/>
            <a:r>
              <a:rPr lang="en-US" dirty="0" smtClean="0"/>
              <a:t>Tuning Dropout requires a lot of time investment!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72" y="3360821"/>
            <a:ext cx="3076575" cy="2882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3352800"/>
            <a:ext cx="3076575" cy="28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5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L2 Regularization, we were able to correct for over-fitting and achieve 93% </a:t>
            </a:r>
            <a:r>
              <a:rPr lang="en-US" dirty="0" err="1" smtClean="0"/>
              <a:t>acc</a:t>
            </a:r>
            <a:endParaRPr lang="en-US" dirty="0"/>
          </a:p>
          <a:p>
            <a:pPr lvl="1"/>
            <a:r>
              <a:rPr lang="en-US" dirty="0" smtClean="0"/>
              <a:t>Dropout performed surprisingly poorly on the full dataset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Manual inspection confirmed predictions were accurate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Classifying White Bloods Cells	Jonak, Paul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 b="33333"/>
          <a:stretch/>
        </p:blipFill>
        <p:spPr>
          <a:xfrm>
            <a:off x="533400" y="1600200"/>
            <a:ext cx="6096000" cy="2819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0"/>
          <a:stretch/>
        </p:blipFill>
        <p:spPr>
          <a:xfrm>
            <a:off x="6570232" y="3950152"/>
            <a:ext cx="1735568" cy="24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6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10612</TotalTime>
  <Words>547</Words>
  <Application>Microsoft Office PowerPoint</Application>
  <PresentationFormat>On-screen Show (4:3)</PresentationFormat>
  <Paragraphs>155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 Final Project  Classifying White-Blood-Cells  </vt:lpstr>
      <vt:lpstr>Overview</vt:lpstr>
      <vt:lpstr>Problem Statement</vt:lpstr>
      <vt:lpstr>Why Is This Important?</vt:lpstr>
      <vt:lpstr>The Data</vt:lpstr>
      <vt:lpstr>Configuration</vt:lpstr>
      <vt:lpstr>Building The Classifier</vt:lpstr>
      <vt:lpstr>Building The Classifier</vt:lpstr>
      <vt:lpstr>Results</vt:lpstr>
      <vt:lpstr>Lessons Learned</vt:lpstr>
      <vt:lpstr>More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Paul Jonak</cp:lastModifiedBy>
  <cp:revision>901</cp:revision>
  <cp:lastPrinted>2012-11-30T20:59:45Z</cp:lastPrinted>
  <dcterms:created xsi:type="dcterms:W3CDTF">2006-08-16T00:00:00Z</dcterms:created>
  <dcterms:modified xsi:type="dcterms:W3CDTF">2018-05-08T00:06:04Z</dcterms:modified>
</cp:coreProperties>
</file>