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7.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421" r:id="rId3"/>
    <p:sldId id="422" r:id="rId4"/>
    <p:sldId id="419" r:id="rId5"/>
    <p:sldId id="424" r:id="rId6"/>
    <p:sldId id="427" r:id="rId7"/>
    <p:sldId id="425" r:id="rId8"/>
    <p:sldId id="429" r:id="rId9"/>
    <p:sldId id="430" r:id="rId10"/>
    <p:sldId id="428" r:id="rId11"/>
    <p:sldId id="423"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3" autoAdjust="0"/>
    <p:restoredTop sz="64577" autoAdjust="0"/>
  </p:normalViewPr>
  <p:slideViewPr>
    <p:cSldViewPr>
      <p:cViewPr varScale="1">
        <p:scale>
          <a:sx n="55" d="100"/>
          <a:sy n="55" d="100"/>
        </p:scale>
        <p:origin x="816" y="66"/>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5/7/2018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5/7/2018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err="1" smtClean="0"/>
              <a:t>Allo</a:t>
            </a:r>
            <a:r>
              <a:rPr lang="en-US" altLang="en-US" dirty="0" smtClean="0"/>
              <a:t>, my name is Paul Jonak and this video describes</a:t>
            </a:r>
            <a:r>
              <a:rPr lang="en-US" altLang="en-US" baseline="0" dirty="0" smtClean="0"/>
              <a:t> how I built a white blood cell classifier. This project was undertaken as the final project for the Deep Learning course at the Harvard Extension School. </a:t>
            </a:r>
            <a:endParaRPr lang="en-US" altLang="en-US" dirty="0"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131604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lessons learned from</a:t>
            </a:r>
            <a:r>
              <a:rPr lang="en-US" baseline="0" dirty="0" smtClean="0"/>
              <a:t> this project center around time and planning. Model building and model tuning can be time consuming, therefore one should try to build off past work where possible. You should also have a clear plan for your tuning, with an understanding of which parameters you want to focus on first.</a:t>
            </a:r>
          </a:p>
          <a:p>
            <a:endParaRPr lang="en-US" baseline="0" dirty="0" smtClean="0"/>
          </a:p>
          <a:p>
            <a:r>
              <a:rPr lang="en-US" baseline="0" dirty="0" smtClean="0"/>
              <a:t>It was found that over-fitting should be dealt with last. This is evident by the drastic performance difference seen with L2 regularization and dropout when moving from the medium dataset to the full dataset. With the larger dataset, L2 regularization performed perfectly while Dropout was disappointing. With that said, perhaps changing the dropout rate would have led to even better results.</a:t>
            </a:r>
          </a:p>
          <a:p>
            <a:endParaRPr lang="en-US" baseline="0" dirty="0" smtClean="0"/>
          </a:p>
          <a:p>
            <a:r>
              <a:rPr lang="en-US" baseline="0" dirty="0" smtClean="0"/>
              <a:t>This sort of reasoning could lead to excessive tuning. Be mindful of your time and have a general idea of when the model is good enough. For this project, the final model met and exceeded our expectations. It could be better, but we’re really happy with it as a first pass.</a:t>
            </a:r>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10</a:t>
            </a:fld>
            <a:endParaRPr lang="en-US"/>
          </a:p>
        </p:txBody>
      </p:sp>
    </p:spTree>
    <p:extLst>
      <p:ext uri="{BB962C8B-B14F-4D97-AF65-F5344CB8AC3E}">
        <p14:creationId xmlns:p14="http://schemas.microsoft.com/office/powerpoint/2010/main" val="772725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conclude by thanking our professor</a:t>
            </a:r>
            <a:r>
              <a:rPr lang="en-US" baseline="0" dirty="0" smtClean="0"/>
              <a:t> Zoran </a:t>
            </a:r>
            <a:r>
              <a:rPr lang="en-US" baseline="0" dirty="0" err="1" smtClean="0"/>
              <a:t>Djor</a:t>
            </a:r>
            <a:r>
              <a:rPr lang="en-US" baseline="0" dirty="0" smtClean="0"/>
              <a:t>-De-</a:t>
            </a:r>
            <a:r>
              <a:rPr lang="en-US" baseline="0" dirty="0" err="1" smtClean="0"/>
              <a:t>vch</a:t>
            </a:r>
            <a:r>
              <a:rPr lang="en-US" baseline="0" dirty="0" smtClean="0"/>
              <a:t>, Francois </a:t>
            </a:r>
            <a:r>
              <a:rPr lang="en-US" baseline="0" dirty="0" err="1" smtClean="0"/>
              <a:t>Chol</a:t>
            </a:r>
            <a:r>
              <a:rPr lang="en-US" baseline="0" dirty="0" smtClean="0"/>
              <a:t>-le, and all the other hard-working </a:t>
            </a:r>
            <a:r>
              <a:rPr lang="en-US" baseline="0" dirty="0" err="1" smtClean="0"/>
              <a:t>TAs.</a:t>
            </a:r>
            <a:r>
              <a:rPr lang="en-US" baseline="0" dirty="0" smtClean="0"/>
              <a:t> Thank you for a great course.</a:t>
            </a:r>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11</a:t>
            </a:fld>
            <a:endParaRPr lang="en-US"/>
          </a:p>
        </p:txBody>
      </p:sp>
    </p:spTree>
    <p:extLst>
      <p:ext uri="{BB962C8B-B14F-4D97-AF65-F5344CB8AC3E}">
        <p14:creationId xmlns:p14="http://schemas.microsoft.com/office/powerpoint/2010/main" val="3786526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Our blood is comprised of red blood cells, white bloods cells,</a:t>
            </a:r>
            <a:r>
              <a:rPr lang="en-US" baseline="0" dirty="0" smtClean="0"/>
              <a:t> platelets, and more. </a:t>
            </a:r>
            <a:r>
              <a:rPr lang="en-US" baseline="0" dirty="0" smtClean="0"/>
              <a:t>Doctors take blood samples to get approximate counts of these components to monitor your health or diagnose conditions. As an example, a bacterial infection will result in a high white blood cell count and a low count may indicate a viral infection.</a:t>
            </a:r>
          </a:p>
          <a:p>
            <a:endParaRPr lang="en-US" baseline="0" dirty="0" smtClean="0"/>
          </a:p>
          <a:p>
            <a:r>
              <a:rPr lang="en-US" baseline="0" dirty="0" smtClean="0"/>
              <a:t>Another way we could approach this is by identifying the class of white blood cells present. Each class has specialized roles as part of your immune system, therefore understanding which cell types are over- or under- represented could provide crucial diagnostic information.</a:t>
            </a:r>
          </a:p>
          <a:p>
            <a:endParaRPr lang="en-US" baseline="0" dirty="0" smtClean="0"/>
          </a:p>
          <a:p>
            <a:r>
              <a:rPr lang="en-US" baseline="0" dirty="0" smtClean="0"/>
              <a:t>For the task at hand, we assume a blood sample has been taken and we now have images of the white blood cells within that sample. The goal is to identify which class of white blood cells is present for each image.</a:t>
            </a:r>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2</a:t>
            </a:fld>
            <a:endParaRPr lang="en-US"/>
          </a:p>
        </p:txBody>
      </p:sp>
    </p:spTree>
    <p:extLst>
      <p:ext uri="{BB962C8B-B14F-4D97-AF65-F5344CB8AC3E}">
        <p14:creationId xmlns:p14="http://schemas.microsoft.com/office/powerpoint/2010/main" val="3539845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a:t>
            </a:r>
            <a:r>
              <a:rPr lang="en-US" baseline="0" dirty="0" smtClean="0"/>
              <a:t> a bit deeper into the background, we’d like to briefly cover the role played by each white blood cell and show a corresponding sample image from the dataset. Starting at the top right, we have Basophils. These cells act as a warning system by releasing chemicals to increase blood flow to a target area, which in turn results in more white blood cells arriving. Next are Eosinophils, which fight parasitic infections and allergic reactions. They also happen to look awesome. Lymphocytes are not nearly as photogenic but they are incredibly important in that they fight viruses and cancer. Second from the bottom are Monocytes which collect dead cell debris and present these remains to Lymphocytes. This information exchange allows Lymphocytes to make antibodies to help fight future infections. Last are the Neutrophils which are the most abundant white blood cell. These cells are responsible for fighting bacterial and fungal infections.</a:t>
            </a:r>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3</a:t>
            </a:fld>
            <a:endParaRPr lang="en-US"/>
          </a:p>
        </p:txBody>
      </p:sp>
    </p:spTree>
    <p:extLst>
      <p:ext uri="{BB962C8B-B14F-4D97-AF65-F5344CB8AC3E}">
        <p14:creationId xmlns:p14="http://schemas.microsoft.com/office/powerpoint/2010/main" val="160049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used for this project was found on </a:t>
            </a:r>
            <a:r>
              <a:rPr lang="en-US" dirty="0" err="1" smtClean="0"/>
              <a:t>Kaggle</a:t>
            </a:r>
            <a:r>
              <a:rPr lang="en-US" dirty="0" smtClean="0"/>
              <a:t> at</a:t>
            </a:r>
            <a:r>
              <a:rPr lang="en-US" baseline="0" dirty="0" smtClean="0"/>
              <a:t> the URL shown here. For the viewers not familiar with </a:t>
            </a:r>
            <a:r>
              <a:rPr lang="en-US" baseline="0" dirty="0" err="1" smtClean="0"/>
              <a:t>Kaggle</a:t>
            </a:r>
            <a:r>
              <a:rPr lang="en-US" baseline="0" dirty="0" smtClean="0"/>
              <a:t>, it is an online platform for data science competitions. These competitions involve prize money or the chance to interview at the company hosting the competition. Subsequently, it is a good place to find datasets to apply your machine learning skills.</a:t>
            </a:r>
          </a:p>
          <a:p>
            <a:endParaRPr lang="en-US" baseline="0" dirty="0" smtClean="0"/>
          </a:p>
          <a:p>
            <a:r>
              <a:rPr lang="en-US" baseline="0" dirty="0" smtClean="0"/>
              <a:t>The dataset used for this project consists of approximately 400 images covering 5 classes. Exploring the data revealed that one class, Basophils, had very few images. We dropped Basophils from analysis and then used augmentation on the remaining 4 classes to expand the dataset. We opted to generate a dataset with 3,000 images per class.</a:t>
            </a:r>
          </a:p>
          <a:p>
            <a:endParaRPr lang="en-US" baseline="0" dirty="0" smtClean="0"/>
          </a:p>
          <a:p>
            <a:r>
              <a:rPr lang="en-US" baseline="0" dirty="0" smtClean="0"/>
              <a:t>Additionally, the images were down-sampled by a factor of 4 and the pixel values were adjusted to be within the range of 0 to 1.</a:t>
            </a:r>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4</a:t>
            </a:fld>
            <a:endParaRPr lang="en-US"/>
          </a:p>
        </p:txBody>
      </p:sp>
    </p:spTree>
    <p:extLst>
      <p:ext uri="{BB962C8B-B14F-4D97-AF65-F5344CB8AC3E}">
        <p14:creationId xmlns:p14="http://schemas.microsoft.com/office/powerpoint/2010/main" val="131790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For this project, the code was developed with Python 3.</a:t>
            </a:r>
            <a:r>
              <a:rPr lang="en-US" baseline="0" dirty="0" smtClean="0"/>
              <a:t> The modeling was done with </a:t>
            </a:r>
            <a:r>
              <a:rPr lang="en-US" baseline="0" dirty="0" err="1" smtClean="0"/>
              <a:t>Keras</a:t>
            </a:r>
            <a:r>
              <a:rPr lang="en-US" baseline="0" dirty="0" smtClean="0"/>
              <a:t> using a </a:t>
            </a:r>
            <a:r>
              <a:rPr lang="en-US" baseline="0" dirty="0" err="1" smtClean="0"/>
              <a:t>Tensorflow</a:t>
            </a:r>
            <a:r>
              <a:rPr lang="en-US" baseline="0" dirty="0" smtClean="0"/>
              <a:t> backend. More specifically, the GPU variant of </a:t>
            </a:r>
            <a:r>
              <a:rPr lang="en-US" baseline="0" dirty="0" err="1" smtClean="0"/>
              <a:t>Tensorflow</a:t>
            </a:r>
            <a:r>
              <a:rPr lang="en-US" baseline="0" dirty="0" smtClean="0"/>
              <a:t> was used alongside </a:t>
            </a:r>
            <a:r>
              <a:rPr lang="en-US" baseline="0" dirty="0" err="1" smtClean="0"/>
              <a:t>Nvidia’s</a:t>
            </a:r>
            <a:r>
              <a:rPr lang="en-US" baseline="0" dirty="0" smtClean="0"/>
              <a:t> deep neural network libraries.  The other python packages include cv2 and PIL for image handling, </a:t>
            </a:r>
            <a:r>
              <a:rPr lang="en-US" baseline="0" dirty="0" err="1" smtClean="0"/>
              <a:t>Numpy</a:t>
            </a:r>
            <a:r>
              <a:rPr lang="en-US" baseline="0" dirty="0" smtClean="0"/>
              <a:t> and Pandas for general data handling, and </a:t>
            </a:r>
            <a:r>
              <a:rPr lang="en-US" baseline="0" dirty="0" err="1" smtClean="0"/>
              <a:t>Matplotlib</a:t>
            </a:r>
            <a:r>
              <a:rPr lang="en-US" baseline="0" dirty="0" smtClean="0"/>
              <a:t> for visualization.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I’m very lucky to have had a fairly powerful work computer to train these models on. In particular, the heavy-lifting was done by two 1080 Tis. </a:t>
            </a:r>
            <a:endParaRPr lang="en-US" dirty="0" smtClean="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5</a:t>
            </a:fld>
            <a:endParaRPr lang="en-US"/>
          </a:p>
        </p:txBody>
      </p:sp>
    </p:spTree>
    <p:extLst>
      <p:ext uri="{BB962C8B-B14F-4D97-AF65-F5344CB8AC3E}">
        <p14:creationId xmlns:p14="http://schemas.microsoft.com/office/powerpoint/2010/main" val="3698738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building any models, the course material was scanned for problems of a similar nature. As dogs and cats are merely a collection of cells, the dog-cat classifier built in Week 6 seemed like an appropriate place to start. The model provided was built by Francois </a:t>
            </a:r>
            <a:r>
              <a:rPr lang="en-US" baseline="0" dirty="0" err="1" smtClean="0"/>
              <a:t>Chollet</a:t>
            </a:r>
            <a:r>
              <a:rPr lang="en-US" baseline="0" dirty="0" smtClean="0"/>
              <a:t>. We adapted his model by changing important parameters into variables, and then performing a grid search to see which values would provide the best model. </a:t>
            </a:r>
            <a:r>
              <a:rPr lang="en-US" baseline="0" dirty="0" smtClean="0"/>
              <a:t>This was first done on a small subset of the data, followed by a narrower search on a medium-sized dataset.</a:t>
            </a:r>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6</a:t>
            </a:fld>
            <a:endParaRPr lang="en-US"/>
          </a:p>
        </p:txBody>
      </p:sp>
    </p:spTree>
    <p:extLst>
      <p:ext uri="{BB962C8B-B14F-4D97-AF65-F5344CB8AC3E}">
        <p14:creationId xmlns:p14="http://schemas.microsoft.com/office/powerpoint/2010/main" val="1544503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the optimal model structure was determined, we looked at other properties such as the optimizer, as well as options for dealing with over-fitting. We’d like to direct the viewers attention to the two plots showing accuracy across epochs when using L2 regularization on the left and dropout on the right. These charts were generated on the medium dataset. We see that dropout performs slightly better than L2 regularization, though neither appears to reach 90% validation accuracy.</a:t>
            </a:r>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7</a:t>
            </a:fld>
            <a:endParaRPr lang="en-US"/>
          </a:p>
        </p:txBody>
      </p:sp>
    </p:spTree>
    <p:extLst>
      <p:ext uri="{BB962C8B-B14F-4D97-AF65-F5344CB8AC3E}">
        <p14:creationId xmlns:p14="http://schemas.microsoft.com/office/powerpoint/2010/main" val="886270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move</a:t>
            </a:r>
            <a:r>
              <a:rPr lang="en-US" baseline="0" dirty="0" smtClean="0"/>
              <a:t> from the medium dataset to the full dataset, three things happen. First, dropout performs very poorly in comparison to L2 regularization, though this isn’t shown. Second, with L2 regularization, our validation accuracy passes 93% even before full convergence. Lastly, the validation loss plot on the right indicates that over-fitting has been thoroughly addressed.</a:t>
            </a:r>
          </a:p>
          <a:p>
            <a:endParaRPr lang="en-US" baseline="0" dirty="0" smtClean="0"/>
          </a:p>
          <a:p>
            <a:r>
              <a:rPr lang="en-US" baseline="0" dirty="0" smtClean="0"/>
              <a:t>We are quite pleased with these results as a first pass.</a:t>
            </a:r>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8</a:t>
            </a:fld>
            <a:endParaRPr lang="en-US"/>
          </a:p>
        </p:txBody>
      </p:sp>
    </p:spTree>
    <p:extLst>
      <p:ext uri="{BB962C8B-B14F-4D97-AF65-F5344CB8AC3E}">
        <p14:creationId xmlns:p14="http://schemas.microsoft.com/office/powerpoint/2010/main" val="243238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And now let’s</a:t>
            </a:r>
            <a:r>
              <a:rPr lang="en-US" baseline="0" dirty="0" smtClean="0"/>
              <a:t> run a prediction with the model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SWITCH TO JUPYTER NOTEBOOKS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We’ll start by loading our python packages. You can see here that </a:t>
            </a:r>
            <a:r>
              <a:rPr lang="en-US" baseline="0" dirty="0" err="1" smtClean="0"/>
              <a:t>Tensorflow</a:t>
            </a:r>
            <a:r>
              <a:rPr lang="en-US" baseline="0" dirty="0" smtClean="0"/>
              <a:t> is using the CPU and not the GPU as when training.</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Next we prepare file locations. Okay, now we’re ready to load our model. The summary output shows the model’s structure. We have an intermixing of 4 convolutional layers and 3 max pooling layers. This is followed by a flattening layer and then two dense layers. The last dense layer has output of 4, which corresponds to the 4 classes of white blood cells that we are targeting. This will be discussed further a littler later.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With the model loaded, we prepare the </a:t>
            </a:r>
            <a:r>
              <a:rPr lang="en-US" baseline="0" dirty="0" err="1" smtClean="0"/>
              <a:t>ImageDataGenerator</a:t>
            </a:r>
            <a:r>
              <a:rPr lang="en-US" baseline="0" dirty="0" smtClean="0"/>
              <a:t> object. This is from </a:t>
            </a:r>
            <a:r>
              <a:rPr lang="en-US" baseline="0" dirty="0" err="1" smtClean="0"/>
              <a:t>Keras’s</a:t>
            </a:r>
            <a:r>
              <a:rPr lang="en-US" baseline="0" dirty="0" smtClean="0"/>
              <a:t> preprocessing routines. We use the </a:t>
            </a:r>
            <a:r>
              <a:rPr lang="en-US" baseline="0" dirty="0" err="1" smtClean="0"/>
              <a:t>ImageDataGenerator</a:t>
            </a:r>
            <a:r>
              <a:rPr lang="en-US" baseline="0" dirty="0" smtClean="0"/>
              <a:t> object when augmenting the dataset and when we fed batches of input images into the model for training. With this approach, we don’t need to worry about having more training data than will fit in memory. This is an incredibly powerful tool. Here, we use </a:t>
            </a:r>
            <a:r>
              <a:rPr lang="en-US" baseline="0" dirty="0" err="1" smtClean="0"/>
              <a:t>ImageDataGenerator</a:t>
            </a:r>
            <a:r>
              <a:rPr lang="en-US" baseline="0" dirty="0" smtClean="0"/>
              <a:t> to prepare test images prior to making predictions, and to feed the images into the final model to generate those predictions.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Here we see a sample output from the model. For a given image, our model outputs a vector of 4 probabilities. The first position of the output vector refers to the probability the image is an Eosinophil, the second with Lymphocyte, and so forth. We can find the position of the largest probability to determine which class of white blood cell is shown. To do this, we’ve built a small function that will also tell us the true class for the image, and display the image itself.</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Okay we’re ready to inspect the results. We’ll randomly sample 5 images. Let’s see what the model found</a:t>
            </a:r>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9</a:t>
            </a:fld>
            <a:endParaRPr lang="en-US"/>
          </a:p>
        </p:txBody>
      </p:sp>
    </p:spTree>
    <p:extLst>
      <p:ext uri="{BB962C8B-B14F-4D97-AF65-F5344CB8AC3E}">
        <p14:creationId xmlns:p14="http://schemas.microsoft.com/office/powerpoint/2010/main" val="3157873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5/7/2018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5/7/2018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5/7/2018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990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990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657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657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5/7/2018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5/7/2018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5/7/2018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5/7/2018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5/7/2018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5/7/2018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5/7/2018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5/7/2018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5/7/2018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5/7/2018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r>
              <a:rPr lang="en-US" altLang="en-US" sz="3200" dirty="0" smtClean="0"/>
              <a:t/>
            </a:r>
            <a:br>
              <a:rPr lang="en-US" altLang="en-US" sz="3200" dirty="0" smtClean="0"/>
            </a:br>
            <a:r>
              <a:rPr lang="en-US" altLang="en-US" sz="2400" dirty="0" smtClean="0"/>
              <a:t>Final Project</a:t>
            </a:r>
            <a:r>
              <a:rPr lang="en-US" altLang="en-US" sz="3200" dirty="0" smtClean="0"/>
              <a:t/>
            </a:r>
            <a:br>
              <a:rPr lang="en-US" altLang="en-US" sz="3200" dirty="0" smtClean="0"/>
            </a:br>
            <a:r>
              <a:rPr lang="en-US" altLang="en-US" sz="3200" dirty="0" smtClean="0"/>
              <a:t> Classifying White-Blood-Cells</a:t>
            </a:r>
            <a:r>
              <a:rPr lang="en-US" altLang="en-US" sz="3200" b="1" dirty="0" smtClean="0"/>
              <a:t/>
            </a:r>
            <a:br>
              <a:rPr lang="en-US" altLang="en-US" sz="3200" b="1" dirty="0" smtClean="0"/>
            </a:br>
            <a:r>
              <a:rPr lang="en-US" altLang="en-US" sz="3200" b="1" dirty="0" smtClean="0"/>
              <a:t/>
            </a:r>
            <a:br>
              <a:rPr lang="en-US" altLang="en-US" sz="3200" b="1" dirty="0" smtClean="0"/>
            </a:br>
            <a:endParaRPr lang="en-US" altLang="en-US" sz="3200" b="1" dirty="0" smtClean="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smtClean="0">
                <a:solidFill>
                  <a:schemeClr val="tx2">
                    <a:lumMod val="75000"/>
                  </a:schemeClr>
                </a:solidFill>
              </a:rPr>
              <a:t>Jonak, Paul</a:t>
            </a:r>
          </a:p>
          <a:p>
            <a:pPr eaLnBrk="1" hangingPunct="1">
              <a:defRPr/>
            </a:pPr>
            <a:endParaRPr lang="en-US" sz="2400" b="1" dirty="0" smtClean="0">
              <a:solidFill>
                <a:schemeClr val="bg2">
                  <a:lumMod val="25000"/>
                </a:schemeClr>
              </a:solidFill>
            </a:endParaRP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34290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5813" y="5029200"/>
            <a:ext cx="4949825" cy="1200150"/>
          </a:xfrm>
          <a:prstGeom prst="rect">
            <a:avLst/>
          </a:prstGeom>
          <a:noFill/>
        </p:spPr>
        <p:txBody>
          <a:bodyPr>
            <a:spAutoFit/>
          </a:bodyPr>
          <a:lstStyle/>
          <a:p>
            <a:pPr algn="ctr">
              <a:defRPr/>
            </a:pPr>
            <a:r>
              <a:rPr lang="en-US" dirty="0" smtClean="0">
                <a:solidFill>
                  <a:schemeClr val="bg2">
                    <a:lumMod val="25000"/>
                  </a:schemeClr>
                </a:solidFill>
              </a:rPr>
              <a:t>CSCI E-89 Deep Learning</a:t>
            </a:r>
            <a:endParaRPr lang="en-US" dirty="0">
              <a:solidFill>
                <a:schemeClr val="bg2">
                  <a:lumMod val="25000"/>
                </a:schemeClr>
              </a:solidFill>
            </a:endParaRPr>
          </a:p>
          <a:p>
            <a:pPr algn="ctr">
              <a:defRPr/>
            </a:pPr>
            <a:r>
              <a:rPr lang="en-US" b="1" dirty="0">
                <a:solidFill>
                  <a:schemeClr val="bg2">
                    <a:lumMod val="25000"/>
                  </a:schemeClr>
                </a:solidFill>
              </a:rPr>
              <a:t>Harvard University Extension School</a:t>
            </a:r>
          </a:p>
          <a:p>
            <a:pPr algn="ctr">
              <a:defRPr/>
            </a:pPr>
            <a:r>
              <a:rPr lang="en-US" sz="1600" dirty="0">
                <a:solidFill>
                  <a:schemeClr val="bg2">
                    <a:lumMod val="25000"/>
                  </a:schemeClr>
                </a:solidFill>
              </a:rPr>
              <a:t>Prof.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Lessons Learned</a:t>
            </a:r>
          </a:p>
        </p:txBody>
      </p:sp>
      <p:sp>
        <p:nvSpPr>
          <p:cNvPr id="7" name="Content Placeholder 6"/>
          <p:cNvSpPr>
            <a:spLocks noGrp="1"/>
          </p:cNvSpPr>
          <p:nvPr>
            <p:ph idx="1"/>
          </p:nvPr>
        </p:nvSpPr>
        <p:spPr>
          <a:xfrm>
            <a:off x="457200" y="914400"/>
            <a:ext cx="4800600" cy="5334000"/>
          </a:xfrm>
        </p:spPr>
        <p:txBody>
          <a:bodyPr/>
          <a:lstStyle/>
          <a:p>
            <a:pPr marL="0" indent="0">
              <a:buNone/>
            </a:pPr>
            <a:r>
              <a:rPr lang="en-US" dirty="0" smtClean="0"/>
              <a:t>Adapt pre-existing models that are relevant to the case at hand</a:t>
            </a:r>
          </a:p>
          <a:p>
            <a:endParaRPr lang="en-US" dirty="0" smtClean="0"/>
          </a:p>
          <a:p>
            <a:pPr marL="0" indent="0">
              <a:buNone/>
            </a:pPr>
            <a:r>
              <a:rPr lang="en-US" dirty="0" smtClean="0"/>
              <a:t>Model tuning is time consuming -&gt; plan ahead!</a:t>
            </a:r>
          </a:p>
          <a:p>
            <a:endParaRPr lang="en-US" dirty="0" smtClean="0"/>
          </a:p>
          <a:p>
            <a:pPr marL="0" indent="0">
              <a:buNone/>
            </a:pPr>
            <a:r>
              <a:rPr lang="en-US" dirty="0" smtClean="0"/>
              <a:t>Lowest point in a validation loss plot may be more informative than the final point</a:t>
            </a:r>
          </a:p>
          <a:p>
            <a:pPr lvl="1"/>
            <a:r>
              <a:rPr lang="en-US" dirty="0" smtClean="0"/>
              <a:t>Acts as a proxy for expected validation loss after correcting for over-fitting</a:t>
            </a:r>
          </a:p>
          <a:p>
            <a:endParaRPr lang="en-US" dirty="0" smtClean="0"/>
          </a:p>
          <a:p>
            <a:pPr marL="0" indent="0">
              <a:buNone/>
            </a:pPr>
            <a:r>
              <a:rPr lang="en-US" dirty="0" smtClean="0"/>
              <a:t>Approach taken to correct for over-fitting must be validated when moving from smaller test dataset to larger final dataset</a:t>
            </a:r>
          </a:p>
          <a:p>
            <a:endParaRPr lang="en-US" dirty="0"/>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10</a:t>
            </a:fld>
            <a:endParaRPr lang="en-US" dirty="0"/>
          </a:p>
        </p:txBody>
      </p:sp>
      <p:sp>
        <p:nvSpPr>
          <p:cNvPr id="8" name="Footer Placeholder 3"/>
          <p:cNvSpPr>
            <a:spLocks noGrp="1"/>
          </p:cNvSpPr>
          <p:nvPr>
            <p:ph type="ftr" sz="quarter" idx="11"/>
          </p:nvPr>
        </p:nvSpPr>
        <p:spPr bwMode="auto">
          <a:xfrm>
            <a:off x="0" y="6356350"/>
            <a:ext cx="9144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Classifying White Bloods Cells	Jonak, Paul</a:t>
            </a:r>
          </a:p>
        </p:txBody>
      </p:sp>
      <p:pic>
        <p:nvPicPr>
          <p:cNvPr id="9" name="Content Placeholder 1"/>
          <p:cNvPicPr>
            <a:picLocks noChangeAspect="1"/>
          </p:cNvPicPr>
          <p:nvPr/>
        </p:nvPicPr>
        <p:blipFill rotWithShape="1">
          <a:blip r:embed="rId3">
            <a:extLst>
              <a:ext uri="{28A0092B-C50C-407E-A947-70E740481C1C}">
                <a14:useLocalDpi xmlns:a14="http://schemas.microsoft.com/office/drawing/2010/main" val="0"/>
              </a:ext>
            </a:extLst>
          </a:blip>
          <a:srcRect l="19383" t="1" r="19367" b="1"/>
          <a:stretch/>
        </p:blipFill>
        <p:spPr bwMode="auto">
          <a:xfrm>
            <a:off x="5410200" y="1279167"/>
            <a:ext cx="3733800" cy="457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061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More Info</a:t>
            </a:r>
            <a:endParaRPr lang="en-US" dirty="0"/>
          </a:p>
        </p:txBody>
      </p:sp>
      <p:sp>
        <p:nvSpPr>
          <p:cNvPr id="7" name="Content Placeholder 6"/>
          <p:cNvSpPr>
            <a:spLocks noGrp="1"/>
          </p:cNvSpPr>
          <p:nvPr>
            <p:ph idx="1"/>
          </p:nvPr>
        </p:nvSpPr>
        <p:spPr/>
        <p:txBody>
          <a:bodyPr/>
          <a:lstStyle/>
          <a:p>
            <a:pPr marL="0" indent="0">
              <a:buNone/>
            </a:pPr>
            <a:r>
              <a:rPr lang="en-US" dirty="0" smtClean="0"/>
              <a:t>Acknowledgements</a:t>
            </a:r>
          </a:p>
          <a:p>
            <a:pPr lvl="1"/>
            <a:r>
              <a:rPr lang="en-US" dirty="0">
                <a:solidFill>
                  <a:schemeClr val="bg2">
                    <a:lumMod val="25000"/>
                  </a:schemeClr>
                </a:solidFill>
              </a:rPr>
              <a:t>Prof. Zoran B. </a:t>
            </a:r>
            <a:r>
              <a:rPr lang="en-US" dirty="0" err="1" smtClean="0">
                <a:solidFill>
                  <a:schemeClr val="bg2">
                    <a:lumMod val="25000"/>
                  </a:schemeClr>
                </a:solidFill>
              </a:rPr>
              <a:t>Djordjević</a:t>
            </a:r>
            <a:endParaRPr lang="en-US" dirty="0" smtClean="0">
              <a:solidFill>
                <a:schemeClr val="bg2">
                  <a:lumMod val="25000"/>
                </a:schemeClr>
              </a:solidFill>
            </a:endParaRPr>
          </a:p>
          <a:p>
            <a:pPr lvl="1"/>
            <a:r>
              <a:rPr lang="en-US" dirty="0" smtClean="0">
                <a:solidFill>
                  <a:schemeClr val="bg2">
                    <a:lumMod val="25000"/>
                  </a:schemeClr>
                </a:solidFill>
              </a:rPr>
              <a:t>Francois </a:t>
            </a:r>
            <a:r>
              <a:rPr lang="en-US" dirty="0" err="1" smtClean="0">
                <a:solidFill>
                  <a:schemeClr val="bg2">
                    <a:lumMod val="25000"/>
                  </a:schemeClr>
                </a:solidFill>
              </a:rPr>
              <a:t>Chollet</a:t>
            </a:r>
            <a:r>
              <a:rPr lang="en-US" dirty="0" smtClean="0">
                <a:solidFill>
                  <a:schemeClr val="bg2">
                    <a:lumMod val="25000"/>
                  </a:schemeClr>
                </a:solidFill>
              </a:rPr>
              <a:t> &amp; the TAs!</a:t>
            </a:r>
            <a:endParaRPr lang="en-US" dirty="0"/>
          </a:p>
          <a:p>
            <a:pPr marL="0" indent="0">
              <a:buNone/>
            </a:pPr>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Lastly</a:t>
            </a:r>
            <a:r>
              <a:rPr lang="en-US" dirty="0"/>
              <a:t>, an awesome white blood cell from the dataset</a:t>
            </a:r>
            <a:endParaRPr lang="en-US" dirty="0"/>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11</a:t>
            </a:fld>
            <a:endParaRPr lang="en-US" dirty="0"/>
          </a:p>
        </p:txBody>
      </p:sp>
      <p:sp>
        <p:nvSpPr>
          <p:cNvPr id="8" name="Footer Placeholder 3"/>
          <p:cNvSpPr>
            <a:spLocks noGrp="1"/>
          </p:cNvSpPr>
          <p:nvPr>
            <p:ph type="ftr" sz="quarter" idx="11"/>
          </p:nvPr>
        </p:nvSpPr>
        <p:spPr bwMode="auto">
          <a:xfrm>
            <a:off x="0" y="6356350"/>
            <a:ext cx="9144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Classifying White Bloods Cells	Jonak, Paul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9167" t="1" r="22500" b="61666"/>
          <a:stretch/>
        </p:blipFill>
        <p:spPr>
          <a:xfrm>
            <a:off x="6096000" y="2971800"/>
            <a:ext cx="2336800" cy="1752600"/>
          </a:xfrm>
          <a:prstGeom prst="rect">
            <a:avLst/>
          </a:prstGeom>
        </p:spPr>
      </p:pic>
    </p:spTree>
    <p:extLst>
      <p:ext uri="{BB962C8B-B14F-4D97-AF65-F5344CB8AC3E}">
        <p14:creationId xmlns:p14="http://schemas.microsoft.com/office/powerpoint/2010/main" val="319860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Problem Statement</a:t>
            </a:r>
            <a:endParaRPr lang="en-US" dirty="0"/>
          </a:p>
        </p:txBody>
      </p:sp>
      <p:sp>
        <p:nvSpPr>
          <p:cNvPr id="7" name="Content Placeholder 6"/>
          <p:cNvSpPr>
            <a:spLocks noGrp="1"/>
          </p:cNvSpPr>
          <p:nvPr>
            <p:ph idx="1"/>
          </p:nvPr>
        </p:nvSpPr>
        <p:spPr/>
        <p:txBody>
          <a:bodyPr/>
          <a:lstStyle/>
          <a:p>
            <a:pPr marL="0" indent="0">
              <a:buNone/>
            </a:pPr>
            <a:r>
              <a:rPr lang="en-US" dirty="0" smtClean="0"/>
              <a:t>Images were taken of a patient’s blood sample to identify, characterize and count the various components present.</a:t>
            </a:r>
          </a:p>
          <a:p>
            <a:pPr marL="0" indent="0">
              <a:buNone/>
            </a:pPr>
            <a:endParaRPr lang="en-US" dirty="0"/>
          </a:p>
          <a:p>
            <a:pPr marL="0" indent="0">
              <a:buNone/>
            </a:pPr>
            <a:r>
              <a:rPr lang="en-US" dirty="0" smtClean="0"/>
              <a:t>Given an image containing a single white-blood-cell, classify what type of white-blood-cell is shown.</a:t>
            </a:r>
          </a:p>
        </p:txBody>
      </p:sp>
      <p:sp>
        <p:nvSpPr>
          <p:cNvPr id="4100" name="Footer Placeholder 3"/>
          <p:cNvSpPr>
            <a:spLocks noGrp="1"/>
          </p:cNvSpPr>
          <p:nvPr>
            <p:ph type="ftr" sz="quarter" idx="11"/>
          </p:nvPr>
        </p:nvSpPr>
        <p:spPr bwMode="auto">
          <a:xfrm>
            <a:off x="0" y="6356350"/>
            <a:ext cx="9144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Classifying White Bloods Cells	Jonak, Paul</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
        <p:nvSpPr>
          <p:cNvPr id="8" name="TextBox 7"/>
          <p:cNvSpPr txBox="1"/>
          <p:nvPr/>
        </p:nvSpPr>
        <p:spPr>
          <a:xfrm>
            <a:off x="2651342" y="4495799"/>
            <a:ext cx="2057400" cy="646331"/>
          </a:xfrm>
          <a:prstGeom prst="rect">
            <a:avLst/>
          </a:prstGeom>
          <a:noFill/>
        </p:spPr>
        <p:txBody>
          <a:bodyPr wrap="square" rtlCol="0">
            <a:spAutoFit/>
          </a:bodyPr>
          <a:lstStyle/>
          <a:p>
            <a:r>
              <a:rPr lang="en-US" dirty="0" smtClean="0"/>
              <a:t>Neutrophil</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800" y="2514600"/>
            <a:ext cx="4978400" cy="3733800"/>
          </a:xfrm>
          <a:prstGeom prst="rect">
            <a:avLst/>
          </a:prstGeom>
        </p:spPr>
      </p:pic>
    </p:spTree>
    <p:extLst>
      <p:ext uri="{BB962C8B-B14F-4D97-AF65-F5344CB8AC3E}">
        <p14:creationId xmlns:p14="http://schemas.microsoft.com/office/powerpoint/2010/main" val="343563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Why </a:t>
            </a:r>
            <a:r>
              <a:rPr lang="en-US" dirty="0"/>
              <a:t>I</a:t>
            </a:r>
            <a:r>
              <a:rPr lang="en-US" dirty="0" smtClean="0"/>
              <a:t>s </a:t>
            </a:r>
            <a:r>
              <a:rPr lang="en-US" dirty="0"/>
              <a:t>T</a:t>
            </a:r>
            <a:r>
              <a:rPr lang="en-US" dirty="0" smtClean="0"/>
              <a:t>his Important?</a:t>
            </a:r>
            <a:endParaRPr lang="en-US" dirty="0"/>
          </a:p>
        </p:txBody>
      </p:sp>
      <p:sp>
        <p:nvSpPr>
          <p:cNvPr id="7" name="Content Placeholder 6"/>
          <p:cNvSpPr>
            <a:spLocks noGrp="1"/>
          </p:cNvSpPr>
          <p:nvPr>
            <p:ph idx="1"/>
          </p:nvPr>
        </p:nvSpPr>
        <p:spPr>
          <a:xfrm>
            <a:off x="457201" y="914400"/>
            <a:ext cx="6096000" cy="5334000"/>
          </a:xfrm>
        </p:spPr>
        <p:txBody>
          <a:bodyPr/>
          <a:lstStyle/>
          <a:p>
            <a:pPr marL="0" indent="0">
              <a:buNone/>
            </a:pPr>
            <a:r>
              <a:rPr lang="en-US" dirty="0" smtClean="0"/>
              <a:t>Knowing which white-blood-cells are over- or under- represented in your blood may identify your illness</a:t>
            </a:r>
          </a:p>
          <a:p>
            <a:endParaRPr lang="en-US" dirty="0" smtClean="0"/>
          </a:p>
          <a:p>
            <a:pPr lvl="1"/>
            <a:r>
              <a:rPr lang="en-US" dirty="0" smtClean="0"/>
              <a:t> Basophil</a:t>
            </a:r>
          </a:p>
          <a:p>
            <a:pPr marL="914400" lvl="2" indent="0">
              <a:buNone/>
            </a:pPr>
            <a:r>
              <a:rPr lang="en-US" dirty="0" smtClean="0"/>
              <a:t>Warning system for allergic and antigen response</a:t>
            </a:r>
          </a:p>
          <a:p>
            <a:pPr marL="914400" lvl="2" indent="0">
              <a:buNone/>
            </a:pPr>
            <a:endParaRPr lang="en-US" dirty="0" smtClean="0"/>
          </a:p>
          <a:p>
            <a:pPr lvl="1"/>
            <a:r>
              <a:rPr lang="en-US" dirty="0" smtClean="0"/>
              <a:t>Eosinophil</a:t>
            </a:r>
          </a:p>
          <a:p>
            <a:pPr marL="914400" lvl="2" indent="0">
              <a:buNone/>
            </a:pPr>
            <a:r>
              <a:rPr lang="en-US" dirty="0" smtClean="0"/>
              <a:t>Fight parasitic infections and allergic reactions</a:t>
            </a:r>
          </a:p>
          <a:p>
            <a:pPr marL="914400" lvl="2" indent="0">
              <a:buNone/>
            </a:pPr>
            <a:endParaRPr lang="en-US" dirty="0"/>
          </a:p>
          <a:p>
            <a:pPr lvl="1"/>
            <a:r>
              <a:rPr lang="en-US" dirty="0" smtClean="0"/>
              <a:t>Lymphocyte</a:t>
            </a:r>
          </a:p>
          <a:p>
            <a:pPr marL="914400" lvl="2" indent="0">
              <a:buNone/>
            </a:pPr>
            <a:r>
              <a:rPr lang="en-US" dirty="0" smtClean="0"/>
              <a:t>Make antibodies, </a:t>
            </a:r>
            <a:r>
              <a:rPr lang="en-US" dirty="0"/>
              <a:t>fight </a:t>
            </a:r>
            <a:r>
              <a:rPr lang="en-US" dirty="0" smtClean="0"/>
              <a:t>viruses,</a:t>
            </a:r>
            <a:r>
              <a:rPr lang="en-US" dirty="0"/>
              <a:t> fight cancer</a:t>
            </a:r>
            <a:endParaRPr lang="en-US" dirty="0" smtClean="0"/>
          </a:p>
          <a:p>
            <a:pPr marL="914400" lvl="2" indent="0">
              <a:buNone/>
            </a:pPr>
            <a:endParaRPr lang="en-US" dirty="0" smtClean="0"/>
          </a:p>
          <a:p>
            <a:pPr lvl="1"/>
            <a:r>
              <a:rPr lang="en-US" dirty="0" smtClean="0"/>
              <a:t>Monocyte</a:t>
            </a:r>
          </a:p>
          <a:p>
            <a:pPr marL="914400" lvl="2" indent="0">
              <a:buNone/>
            </a:pPr>
            <a:r>
              <a:rPr lang="en-US" dirty="0" smtClean="0"/>
              <a:t>Eat things and can activate certain lymphocytes</a:t>
            </a:r>
          </a:p>
          <a:p>
            <a:pPr marL="914400" lvl="2" indent="0">
              <a:buNone/>
            </a:pPr>
            <a:endParaRPr lang="en-US" dirty="0" smtClean="0"/>
          </a:p>
          <a:p>
            <a:pPr lvl="1"/>
            <a:r>
              <a:rPr lang="en-US" dirty="0"/>
              <a:t>Neutrophil</a:t>
            </a:r>
          </a:p>
          <a:p>
            <a:pPr marL="914400" lvl="2" indent="0">
              <a:buNone/>
            </a:pPr>
            <a:r>
              <a:rPr lang="en-US" dirty="0"/>
              <a:t>Fight bacterial and fungal </a:t>
            </a:r>
            <a:r>
              <a:rPr lang="en-US" dirty="0" smtClean="0"/>
              <a:t>infections</a:t>
            </a:r>
          </a:p>
          <a:p>
            <a:pPr marL="914400" lvl="2" indent="0">
              <a:buNone/>
            </a:pPr>
            <a:endParaRPr lang="en-US" dirty="0" smtClean="0"/>
          </a:p>
          <a:p>
            <a:pPr lvl="1"/>
            <a:endParaRPr lang="en-US" dirty="0"/>
          </a:p>
          <a:p>
            <a:pPr lvl="1"/>
            <a:endParaRPr lang="en-US" dirty="0"/>
          </a:p>
          <a:p>
            <a:endParaRPr lang="en-US" dirty="0" smtClean="0"/>
          </a:p>
          <a:p>
            <a:endParaRPr lang="en-US" dirty="0"/>
          </a:p>
        </p:txBody>
      </p:sp>
      <p:sp>
        <p:nvSpPr>
          <p:cNvPr id="4100" name="Footer Placeholder 3"/>
          <p:cNvSpPr>
            <a:spLocks noGrp="1"/>
          </p:cNvSpPr>
          <p:nvPr>
            <p:ph type="ftr" sz="quarter" idx="11"/>
          </p:nvPr>
        </p:nvSpPr>
        <p:spPr bwMode="auto">
          <a:xfrm>
            <a:off x="0" y="6356350"/>
            <a:ext cx="9144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Classifying White Bloods Cells	Jonak, Paul</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3</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127" y="3886200"/>
            <a:ext cx="1437068" cy="143706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3405" y="4953000"/>
            <a:ext cx="1423395" cy="142339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2963" y="2743200"/>
            <a:ext cx="1445933" cy="144593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25127" y="1691425"/>
            <a:ext cx="1432775" cy="1432775"/>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0817" y="472225"/>
            <a:ext cx="1432775" cy="1432775"/>
          </a:xfrm>
          <a:prstGeom prst="rect">
            <a:avLst/>
          </a:prstGeom>
        </p:spPr>
      </p:pic>
      <p:sp>
        <p:nvSpPr>
          <p:cNvPr id="15" name="TextBox 14"/>
          <p:cNvSpPr txBox="1"/>
          <p:nvPr/>
        </p:nvSpPr>
        <p:spPr>
          <a:xfrm>
            <a:off x="7535213" y="4629834"/>
            <a:ext cx="1380187" cy="646331"/>
          </a:xfrm>
          <a:prstGeom prst="rect">
            <a:avLst/>
          </a:prstGeom>
          <a:noFill/>
        </p:spPr>
        <p:txBody>
          <a:bodyPr wrap="square" rtlCol="0">
            <a:spAutoFit/>
          </a:bodyPr>
          <a:lstStyle/>
          <a:p>
            <a:r>
              <a:rPr lang="en-US" dirty="0" smtClean="0">
                <a:solidFill>
                  <a:schemeClr val="bg1">
                    <a:lumMod val="65000"/>
                  </a:schemeClr>
                </a:solidFill>
              </a:rPr>
              <a:t>Neutrophil</a:t>
            </a:r>
          </a:p>
          <a:p>
            <a:endParaRPr lang="en-US" dirty="0"/>
          </a:p>
        </p:txBody>
      </p:sp>
      <p:sp>
        <p:nvSpPr>
          <p:cNvPr id="16" name="TextBox 15"/>
          <p:cNvSpPr txBox="1"/>
          <p:nvPr/>
        </p:nvSpPr>
        <p:spPr>
          <a:xfrm>
            <a:off x="7535212" y="160119"/>
            <a:ext cx="1380187" cy="646331"/>
          </a:xfrm>
          <a:prstGeom prst="rect">
            <a:avLst/>
          </a:prstGeom>
          <a:noFill/>
        </p:spPr>
        <p:txBody>
          <a:bodyPr wrap="square" rtlCol="0">
            <a:spAutoFit/>
          </a:bodyPr>
          <a:lstStyle/>
          <a:p>
            <a:r>
              <a:rPr lang="en-US" dirty="0" smtClean="0">
                <a:solidFill>
                  <a:schemeClr val="bg1">
                    <a:lumMod val="65000"/>
                  </a:schemeClr>
                </a:solidFill>
              </a:rPr>
              <a:t>Basophil</a:t>
            </a:r>
          </a:p>
          <a:p>
            <a:endParaRPr lang="en-US" dirty="0"/>
          </a:p>
        </p:txBody>
      </p:sp>
      <p:sp>
        <p:nvSpPr>
          <p:cNvPr id="17" name="TextBox 16"/>
          <p:cNvSpPr txBox="1"/>
          <p:nvPr/>
        </p:nvSpPr>
        <p:spPr>
          <a:xfrm>
            <a:off x="5856247" y="3596777"/>
            <a:ext cx="1380187" cy="646331"/>
          </a:xfrm>
          <a:prstGeom prst="rect">
            <a:avLst/>
          </a:prstGeom>
          <a:noFill/>
        </p:spPr>
        <p:txBody>
          <a:bodyPr wrap="square" rtlCol="0">
            <a:spAutoFit/>
          </a:bodyPr>
          <a:lstStyle/>
          <a:p>
            <a:r>
              <a:rPr lang="en-US" dirty="0" smtClean="0">
                <a:solidFill>
                  <a:schemeClr val="bg1">
                    <a:lumMod val="65000"/>
                  </a:schemeClr>
                </a:solidFill>
              </a:rPr>
              <a:t>Monocyte</a:t>
            </a:r>
          </a:p>
          <a:p>
            <a:endParaRPr lang="en-US" dirty="0"/>
          </a:p>
        </p:txBody>
      </p:sp>
      <p:sp>
        <p:nvSpPr>
          <p:cNvPr id="18" name="TextBox 17"/>
          <p:cNvSpPr txBox="1"/>
          <p:nvPr/>
        </p:nvSpPr>
        <p:spPr>
          <a:xfrm>
            <a:off x="7263405" y="2448952"/>
            <a:ext cx="1651993" cy="646331"/>
          </a:xfrm>
          <a:prstGeom prst="rect">
            <a:avLst/>
          </a:prstGeom>
          <a:noFill/>
        </p:spPr>
        <p:txBody>
          <a:bodyPr wrap="square" rtlCol="0">
            <a:spAutoFit/>
          </a:bodyPr>
          <a:lstStyle/>
          <a:p>
            <a:r>
              <a:rPr lang="en-US" dirty="0" smtClean="0">
                <a:solidFill>
                  <a:schemeClr val="bg1">
                    <a:lumMod val="65000"/>
                  </a:schemeClr>
                </a:solidFill>
              </a:rPr>
              <a:t>Lymphocyte</a:t>
            </a:r>
          </a:p>
          <a:p>
            <a:endParaRPr lang="en-US" dirty="0"/>
          </a:p>
        </p:txBody>
      </p:sp>
      <p:sp>
        <p:nvSpPr>
          <p:cNvPr id="19" name="TextBox 18"/>
          <p:cNvSpPr txBox="1"/>
          <p:nvPr/>
        </p:nvSpPr>
        <p:spPr>
          <a:xfrm>
            <a:off x="5899317" y="1368792"/>
            <a:ext cx="1380187" cy="646331"/>
          </a:xfrm>
          <a:prstGeom prst="rect">
            <a:avLst/>
          </a:prstGeom>
          <a:noFill/>
        </p:spPr>
        <p:txBody>
          <a:bodyPr wrap="square" rtlCol="0">
            <a:spAutoFit/>
          </a:bodyPr>
          <a:lstStyle/>
          <a:p>
            <a:r>
              <a:rPr lang="en-US" dirty="0" smtClean="0">
                <a:solidFill>
                  <a:schemeClr val="bg1">
                    <a:lumMod val="65000"/>
                  </a:schemeClr>
                </a:solidFill>
              </a:rPr>
              <a:t>Eosinophil</a:t>
            </a:r>
          </a:p>
          <a:p>
            <a:endParaRPr lang="en-US" dirty="0"/>
          </a:p>
        </p:txBody>
      </p:sp>
    </p:spTree>
    <p:extLst>
      <p:ext uri="{BB962C8B-B14F-4D97-AF65-F5344CB8AC3E}">
        <p14:creationId xmlns:p14="http://schemas.microsoft.com/office/powerpoint/2010/main" val="142407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The Data</a:t>
            </a:r>
            <a:endParaRPr lang="en-US" dirty="0"/>
          </a:p>
        </p:txBody>
      </p:sp>
      <p:sp>
        <p:nvSpPr>
          <p:cNvPr id="7" name="Content Placeholder 6"/>
          <p:cNvSpPr>
            <a:spLocks noGrp="1"/>
          </p:cNvSpPr>
          <p:nvPr>
            <p:ph idx="1"/>
          </p:nvPr>
        </p:nvSpPr>
        <p:spPr>
          <a:xfrm>
            <a:off x="457200" y="914400"/>
            <a:ext cx="5181600" cy="5334000"/>
          </a:xfrm>
        </p:spPr>
        <p:txBody>
          <a:bodyPr/>
          <a:lstStyle/>
          <a:p>
            <a:pPr marL="0" indent="0">
              <a:buNone/>
            </a:pPr>
            <a:r>
              <a:rPr lang="en-US" dirty="0" smtClean="0"/>
              <a:t>Found on </a:t>
            </a:r>
            <a:r>
              <a:rPr lang="en-US" dirty="0" err="1" smtClean="0"/>
              <a:t>Kaggle</a:t>
            </a:r>
            <a:endParaRPr lang="en-US" dirty="0" smtClean="0"/>
          </a:p>
          <a:p>
            <a:endParaRPr lang="en-US" sz="600" dirty="0" smtClean="0"/>
          </a:p>
          <a:p>
            <a:pPr lvl="1"/>
            <a:r>
              <a:rPr lang="en-US" dirty="0" smtClean="0"/>
              <a:t>kaggle.com/</a:t>
            </a:r>
            <a:r>
              <a:rPr lang="en-US" dirty="0" err="1" smtClean="0"/>
              <a:t>paultimothymooney</a:t>
            </a:r>
            <a:r>
              <a:rPr lang="en-US" dirty="0" smtClean="0"/>
              <a:t>/blood-cells</a:t>
            </a:r>
          </a:p>
          <a:p>
            <a:endParaRPr lang="en-US" u="sng" dirty="0" smtClean="0"/>
          </a:p>
          <a:p>
            <a:endParaRPr lang="en-US" u="sng" dirty="0"/>
          </a:p>
          <a:p>
            <a:pPr marL="0" indent="0">
              <a:buNone/>
            </a:pPr>
            <a:r>
              <a:rPr lang="en-US" dirty="0" smtClean="0"/>
              <a:t>Approximately 400 source images covering 5 classes of white-blood-cells</a:t>
            </a:r>
          </a:p>
          <a:p>
            <a:endParaRPr lang="en-US" sz="600" dirty="0" smtClean="0"/>
          </a:p>
          <a:p>
            <a:pPr lvl="1"/>
            <a:r>
              <a:rPr lang="en-US" dirty="0" smtClean="0"/>
              <a:t>480 x 640 x 3 images, </a:t>
            </a:r>
            <a:r>
              <a:rPr lang="en-US" dirty="0" err="1" smtClean="0"/>
              <a:t>dtype</a:t>
            </a:r>
            <a:r>
              <a:rPr lang="en-US" dirty="0" smtClean="0"/>
              <a:t> uint8</a:t>
            </a:r>
            <a:endParaRPr lang="en-US" dirty="0"/>
          </a:p>
          <a:p>
            <a:pPr marL="457200" lvl="1" indent="0">
              <a:buNone/>
            </a:pPr>
            <a:endParaRPr lang="en-US" dirty="0"/>
          </a:p>
          <a:p>
            <a:pPr marL="457200" lvl="1" indent="0">
              <a:buNone/>
            </a:pPr>
            <a:endParaRPr lang="en-US" dirty="0"/>
          </a:p>
          <a:p>
            <a:pPr marL="0" indent="0">
              <a:buNone/>
            </a:pPr>
            <a:r>
              <a:rPr lang="en-US" dirty="0" smtClean="0"/>
              <a:t>Augmentation expanded the dataset to 3,000 images per class</a:t>
            </a:r>
          </a:p>
          <a:p>
            <a:endParaRPr lang="en-US" sz="600" dirty="0" smtClean="0"/>
          </a:p>
          <a:p>
            <a:pPr lvl="1"/>
            <a:r>
              <a:rPr lang="en-US" dirty="0" smtClean="0"/>
              <a:t>120 x 160 x 3 images, </a:t>
            </a:r>
            <a:r>
              <a:rPr lang="en-US" dirty="0" err="1" smtClean="0"/>
              <a:t>dtype</a:t>
            </a:r>
            <a:r>
              <a:rPr lang="en-US" dirty="0" smtClean="0"/>
              <a:t> uint8</a:t>
            </a:r>
          </a:p>
          <a:p>
            <a:pPr lvl="1"/>
            <a:endParaRPr lang="en-US" sz="600" dirty="0" smtClean="0"/>
          </a:p>
          <a:p>
            <a:pPr lvl="1"/>
            <a:r>
              <a:rPr lang="en-US" dirty="0" smtClean="0"/>
              <a:t>4 classes -&gt; 12,000 images</a:t>
            </a:r>
          </a:p>
          <a:p>
            <a:pPr lvl="1"/>
            <a:endParaRPr lang="en-US" sz="600" dirty="0" smtClean="0"/>
          </a:p>
          <a:p>
            <a:pPr lvl="2"/>
            <a:r>
              <a:rPr lang="en-US" dirty="0" smtClean="0"/>
              <a:t>One class dropped due to lack of source images</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4</a:t>
            </a:fld>
            <a:endParaRPr lang="en-US" dirty="0"/>
          </a:p>
        </p:txBody>
      </p:sp>
      <p:sp>
        <p:nvSpPr>
          <p:cNvPr id="8" name="Footer Placeholder 3"/>
          <p:cNvSpPr>
            <a:spLocks noGrp="1"/>
          </p:cNvSpPr>
          <p:nvPr>
            <p:ph type="ftr" sz="quarter" idx="11"/>
          </p:nvPr>
        </p:nvSpPr>
        <p:spPr bwMode="auto">
          <a:xfrm>
            <a:off x="0" y="6356350"/>
            <a:ext cx="9144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Classifying White Bloods Cells	Jonak, Paul</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18333" r="52500"/>
          <a:stretch/>
        </p:blipFill>
        <p:spPr>
          <a:xfrm>
            <a:off x="5898524" y="2209800"/>
            <a:ext cx="2895600" cy="3733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Configuration</a:t>
            </a:r>
            <a:endParaRPr lang="en-US" dirty="0"/>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5</a:t>
            </a:fld>
            <a:endParaRPr lang="en-US" dirty="0"/>
          </a:p>
        </p:txBody>
      </p:sp>
      <p:sp>
        <p:nvSpPr>
          <p:cNvPr id="8" name="Footer Placeholder 3"/>
          <p:cNvSpPr>
            <a:spLocks noGrp="1"/>
          </p:cNvSpPr>
          <p:nvPr>
            <p:ph type="ftr" sz="quarter" idx="11"/>
          </p:nvPr>
        </p:nvSpPr>
        <p:spPr bwMode="auto">
          <a:xfrm>
            <a:off x="0" y="6356350"/>
            <a:ext cx="9144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Classifying White Bloods Cells	Jonak, Paul</a:t>
            </a:r>
          </a:p>
        </p:txBody>
      </p:sp>
      <p:sp>
        <p:nvSpPr>
          <p:cNvPr id="3" name="Content Placeholder 2"/>
          <p:cNvSpPr>
            <a:spLocks noGrp="1"/>
          </p:cNvSpPr>
          <p:nvPr>
            <p:ph idx="1"/>
          </p:nvPr>
        </p:nvSpPr>
        <p:spPr/>
        <p:txBody>
          <a:bodyPr/>
          <a:lstStyle/>
          <a:p>
            <a:pPr marL="0" indent="0">
              <a:buNone/>
            </a:pPr>
            <a:r>
              <a:rPr lang="en-US" dirty="0" smtClean="0"/>
              <a:t>Technology</a:t>
            </a:r>
          </a:p>
          <a:p>
            <a:pPr lvl="1"/>
            <a:r>
              <a:rPr lang="en-US" dirty="0" smtClean="0"/>
              <a:t>Developed within </a:t>
            </a:r>
            <a:r>
              <a:rPr lang="en-US" dirty="0" err="1" smtClean="0"/>
              <a:t>Jupyter</a:t>
            </a:r>
            <a:r>
              <a:rPr lang="en-US" dirty="0" smtClean="0"/>
              <a:t> Notebook using Python 3.6</a:t>
            </a:r>
          </a:p>
          <a:p>
            <a:pPr lvl="1"/>
            <a:r>
              <a:rPr lang="en-US" dirty="0" smtClean="0"/>
              <a:t>Modeling done with </a:t>
            </a:r>
            <a:r>
              <a:rPr lang="en-US" dirty="0" err="1" smtClean="0"/>
              <a:t>Keras</a:t>
            </a:r>
            <a:endParaRPr lang="en-US" dirty="0"/>
          </a:p>
          <a:p>
            <a:pPr lvl="2"/>
            <a:r>
              <a:rPr lang="en-US" dirty="0" err="1" smtClean="0"/>
              <a:t>Tensorflow</a:t>
            </a:r>
            <a:r>
              <a:rPr lang="en-US" dirty="0" smtClean="0"/>
              <a:t> backend</a:t>
            </a:r>
          </a:p>
          <a:p>
            <a:pPr lvl="2"/>
            <a:r>
              <a:rPr lang="en-US" dirty="0" err="1" smtClean="0"/>
              <a:t>ImageDataGenerator</a:t>
            </a:r>
            <a:r>
              <a:rPr lang="en-US" dirty="0" smtClean="0"/>
              <a:t> was used for data augmentation and for model training</a:t>
            </a:r>
          </a:p>
          <a:p>
            <a:pPr lvl="1"/>
            <a:r>
              <a:rPr lang="en-US" dirty="0" smtClean="0"/>
              <a:t>Image handling performed with cv2 and PIL</a:t>
            </a:r>
          </a:p>
          <a:p>
            <a:pPr lvl="1"/>
            <a:r>
              <a:rPr lang="en-US" dirty="0" smtClean="0"/>
              <a:t>Non-image data manipulation done with </a:t>
            </a:r>
            <a:r>
              <a:rPr lang="en-US" dirty="0" err="1" smtClean="0"/>
              <a:t>Numpy</a:t>
            </a:r>
            <a:r>
              <a:rPr lang="en-US" dirty="0" smtClean="0"/>
              <a:t> and Pandas</a:t>
            </a:r>
          </a:p>
          <a:p>
            <a:pPr lvl="1"/>
            <a:r>
              <a:rPr lang="en-US" dirty="0" smtClean="0"/>
              <a:t>Visualization and plotting via </a:t>
            </a:r>
            <a:r>
              <a:rPr lang="en-US" dirty="0" err="1" smtClean="0"/>
              <a:t>Matplotlib</a:t>
            </a:r>
            <a:endParaRPr lang="en-US" dirty="0" smtClean="0"/>
          </a:p>
          <a:p>
            <a:pPr lvl="1"/>
            <a:r>
              <a:rPr lang="en-US" dirty="0" err="1"/>
              <a:t>Tensorflow</a:t>
            </a:r>
            <a:r>
              <a:rPr lang="en-US" dirty="0"/>
              <a:t> GPU requires </a:t>
            </a:r>
            <a:r>
              <a:rPr lang="en-US" dirty="0" err="1"/>
              <a:t>Nvidia</a:t>
            </a:r>
            <a:r>
              <a:rPr lang="en-US" dirty="0"/>
              <a:t> </a:t>
            </a:r>
            <a:r>
              <a:rPr lang="en-US" dirty="0" err="1"/>
              <a:t>cuDNN</a:t>
            </a:r>
            <a:r>
              <a:rPr lang="en-US" dirty="0"/>
              <a:t> </a:t>
            </a:r>
            <a:endParaRPr lang="en-US" dirty="0"/>
          </a:p>
          <a:p>
            <a:pPr marL="0" indent="0">
              <a:buNone/>
            </a:pPr>
            <a:endParaRPr lang="en-US" dirty="0" smtClean="0"/>
          </a:p>
          <a:p>
            <a:pPr marL="0" indent="0">
              <a:buNone/>
            </a:pPr>
            <a:r>
              <a:rPr lang="en-US" dirty="0" smtClean="0"/>
              <a:t>Hardware</a:t>
            </a:r>
          </a:p>
          <a:p>
            <a:pPr lvl="1"/>
            <a:r>
              <a:rPr lang="en-US" dirty="0" smtClean="0"/>
              <a:t>OS:    Windows 10</a:t>
            </a:r>
          </a:p>
          <a:p>
            <a:pPr lvl="1"/>
            <a:r>
              <a:rPr lang="en-US" dirty="0" smtClean="0"/>
              <a:t>CPU:  AMD Ryzen 1950x (16-core, 3.4GHz)</a:t>
            </a:r>
          </a:p>
          <a:p>
            <a:pPr lvl="1"/>
            <a:r>
              <a:rPr lang="en-US" dirty="0" smtClean="0"/>
              <a:t>RAM: 64GB DDR4</a:t>
            </a:r>
          </a:p>
          <a:p>
            <a:pPr lvl="1"/>
            <a:r>
              <a:rPr lang="en-US" dirty="0" smtClean="0"/>
              <a:t>GPU: dual </a:t>
            </a:r>
            <a:r>
              <a:rPr lang="en-US" dirty="0" err="1" smtClean="0"/>
              <a:t>Nvidia</a:t>
            </a:r>
            <a:r>
              <a:rPr lang="en-US" dirty="0" smtClean="0"/>
              <a:t> GTX 1080 </a:t>
            </a:r>
            <a:r>
              <a:rPr lang="en-US" dirty="0" err="1" smtClean="0"/>
              <a:t>Ti</a:t>
            </a:r>
            <a:r>
              <a:rPr lang="en-US" dirty="0" smtClean="0"/>
              <a:t> (3854 CUDA cores, 11GB GDDR5X)</a:t>
            </a:r>
            <a:endParaRPr lang="en-US" dirty="0"/>
          </a:p>
        </p:txBody>
      </p:sp>
    </p:spTree>
    <p:extLst>
      <p:ext uri="{BB962C8B-B14F-4D97-AF65-F5344CB8AC3E}">
        <p14:creationId xmlns:p14="http://schemas.microsoft.com/office/powerpoint/2010/main" val="379940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Building The Classifier</a:t>
            </a:r>
            <a:endParaRPr lang="en-US" dirty="0"/>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6</a:t>
            </a:fld>
            <a:endParaRPr lang="en-US" dirty="0"/>
          </a:p>
        </p:txBody>
      </p:sp>
      <p:sp>
        <p:nvSpPr>
          <p:cNvPr id="8" name="Footer Placeholder 3"/>
          <p:cNvSpPr>
            <a:spLocks noGrp="1"/>
          </p:cNvSpPr>
          <p:nvPr>
            <p:ph type="ftr" sz="quarter" idx="11"/>
          </p:nvPr>
        </p:nvSpPr>
        <p:spPr bwMode="auto">
          <a:xfrm>
            <a:off x="0" y="6356350"/>
            <a:ext cx="9144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Classifying White Bloods Cells	Jonak, Paul</a:t>
            </a:r>
          </a:p>
        </p:txBody>
      </p:sp>
      <p:sp>
        <p:nvSpPr>
          <p:cNvPr id="3" name="Content Placeholder 2"/>
          <p:cNvSpPr>
            <a:spLocks noGrp="1"/>
          </p:cNvSpPr>
          <p:nvPr>
            <p:ph idx="1"/>
          </p:nvPr>
        </p:nvSpPr>
        <p:spPr/>
        <p:txBody>
          <a:bodyPr/>
          <a:lstStyle/>
          <a:p>
            <a:pPr marL="0" indent="0">
              <a:buNone/>
            </a:pPr>
            <a:r>
              <a:rPr lang="en-US" dirty="0" smtClean="0"/>
              <a:t>Began by adapting the dog-cat classification model from Week 6</a:t>
            </a:r>
          </a:p>
          <a:p>
            <a:pPr lvl="1"/>
            <a:r>
              <a:rPr lang="en-US" dirty="0" smtClean="0"/>
              <a:t>“5.2 – Using </a:t>
            </a:r>
            <a:r>
              <a:rPr lang="en-US" dirty="0" err="1" smtClean="0"/>
              <a:t>Convnets</a:t>
            </a:r>
            <a:r>
              <a:rPr lang="en-US" dirty="0" smtClean="0"/>
              <a:t> With Small Datasets” by Francois </a:t>
            </a:r>
            <a:r>
              <a:rPr lang="en-US" dirty="0" err="1" smtClean="0"/>
              <a:t>Chollet</a:t>
            </a:r>
            <a:endParaRPr lang="en-US" dirty="0" smtClean="0"/>
          </a:p>
          <a:p>
            <a:endParaRPr lang="en-US" dirty="0"/>
          </a:p>
          <a:p>
            <a:pPr marL="0" indent="0">
              <a:buNone/>
            </a:pPr>
            <a:r>
              <a:rPr lang="en-US" dirty="0" smtClean="0"/>
              <a:t>Performed grid search for optimal number of Conv2D layers and their size parameter</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415958"/>
            <a:ext cx="5538608" cy="3832442"/>
          </a:xfrm>
          <a:prstGeom prst="rect">
            <a:avLst/>
          </a:prstGeom>
        </p:spPr>
      </p:pic>
    </p:spTree>
    <p:extLst>
      <p:ext uri="{BB962C8B-B14F-4D97-AF65-F5344CB8AC3E}">
        <p14:creationId xmlns:p14="http://schemas.microsoft.com/office/powerpoint/2010/main" val="285457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Building The Classifier</a:t>
            </a:r>
          </a:p>
        </p:txBody>
      </p:sp>
      <p:sp>
        <p:nvSpPr>
          <p:cNvPr id="7" name="Content Placeholder 6"/>
          <p:cNvSpPr>
            <a:spLocks noGrp="1"/>
          </p:cNvSpPr>
          <p:nvPr>
            <p:ph idx="1"/>
          </p:nvPr>
        </p:nvSpPr>
        <p:spPr/>
        <p:txBody>
          <a:bodyPr/>
          <a:lstStyle/>
          <a:p>
            <a:pPr marL="0" indent="0">
              <a:buNone/>
            </a:pPr>
            <a:r>
              <a:rPr lang="en-US" dirty="0" smtClean="0"/>
              <a:t>Tuning was also performed on</a:t>
            </a:r>
          </a:p>
          <a:p>
            <a:pPr lvl="1"/>
            <a:r>
              <a:rPr lang="en-US" dirty="0" smtClean="0"/>
              <a:t>Optimizer ( </a:t>
            </a:r>
            <a:r>
              <a:rPr lang="en-US" dirty="0" err="1" smtClean="0"/>
              <a:t>RMSPropr</a:t>
            </a:r>
            <a:r>
              <a:rPr lang="en-US" dirty="0" smtClean="0"/>
              <a:t> vs Adam vs </a:t>
            </a:r>
            <a:r>
              <a:rPr lang="en-US" dirty="0" err="1" smtClean="0"/>
              <a:t>Nadam</a:t>
            </a:r>
            <a:r>
              <a:rPr lang="en-US" dirty="0" smtClean="0"/>
              <a:t> )</a:t>
            </a:r>
          </a:p>
          <a:p>
            <a:pPr lvl="1"/>
            <a:endParaRPr lang="en-US" dirty="0"/>
          </a:p>
          <a:p>
            <a:pPr lvl="1"/>
            <a:r>
              <a:rPr lang="en-US" dirty="0" err="1" smtClean="0"/>
              <a:t>ImageDataGenerator</a:t>
            </a:r>
            <a:r>
              <a:rPr lang="en-US" dirty="0" smtClean="0"/>
              <a:t> properties</a:t>
            </a:r>
            <a:r>
              <a:rPr lang="en-US" dirty="0"/>
              <a:t> </a:t>
            </a:r>
            <a:r>
              <a:rPr lang="en-US" dirty="0" smtClean="0"/>
              <a:t>( i.e. batch size and steps per epoch )</a:t>
            </a:r>
          </a:p>
          <a:p>
            <a:pPr lvl="1"/>
            <a:endParaRPr lang="en-US" dirty="0"/>
          </a:p>
          <a:p>
            <a:pPr lvl="1"/>
            <a:r>
              <a:rPr lang="en-US" dirty="0" smtClean="0"/>
              <a:t>L2 Regularization vs Dropout vs combination of Dropout &amp; L2 Regularization</a:t>
            </a:r>
          </a:p>
          <a:p>
            <a:pPr lvl="2"/>
            <a:r>
              <a:rPr lang="en-US" dirty="0" smtClean="0"/>
              <a:t>Tuning Dropout requires a lot of time investment!</a:t>
            </a:r>
          </a:p>
          <a:p>
            <a:pPr lvl="1"/>
            <a:endParaRPr lang="en-US" dirty="0" smtClean="0"/>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7</a:t>
            </a:fld>
            <a:endParaRPr lang="en-US" dirty="0"/>
          </a:p>
        </p:txBody>
      </p:sp>
      <p:sp>
        <p:nvSpPr>
          <p:cNvPr id="8" name="Footer Placeholder 3"/>
          <p:cNvSpPr>
            <a:spLocks noGrp="1"/>
          </p:cNvSpPr>
          <p:nvPr>
            <p:ph type="ftr" sz="quarter" idx="11"/>
          </p:nvPr>
        </p:nvSpPr>
        <p:spPr bwMode="auto">
          <a:xfrm>
            <a:off x="0" y="6356350"/>
            <a:ext cx="9144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Classifying White Bloods Cells	Jonak, Paul</a:t>
            </a:r>
          </a:p>
        </p:txBody>
      </p:sp>
      <p:pic>
        <p:nvPicPr>
          <p:cNvPr id="2" name="Picture 1"/>
          <p:cNvPicPr>
            <a:picLocks noChangeAspect="1"/>
          </p:cNvPicPr>
          <p:nvPr/>
        </p:nvPicPr>
        <p:blipFill>
          <a:blip r:embed="rId3"/>
          <a:stretch>
            <a:fillRect/>
          </a:stretch>
        </p:blipFill>
        <p:spPr>
          <a:xfrm>
            <a:off x="1170572" y="3360821"/>
            <a:ext cx="3076575" cy="2882265"/>
          </a:xfrm>
          <a:prstGeom prst="rect">
            <a:avLst/>
          </a:prstGeom>
        </p:spPr>
      </p:pic>
      <p:pic>
        <p:nvPicPr>
          <p:cNvPr id="3" name="Picture 2"/>
          <p:cNvPicPr>
            <a:picLocks noChangeAspect="1"/>
          </p:cNvPicPr>
          <p:nvPr/>
        </p:nvPicPr>
        <p:blipFill>
          <a:blip r:embed="rId4"/>
          <a:stretch>
            <a:fillRect/>
          </a:stretch>
        </p:blipFill>
        <p:spPr>
          <a:xfrm>
            <a:off x="4924425" y="3352800"/>
            <a:ext cx="3076575" cy="2874169"/>
          </a:xfrm>
          <a:prstGeom prst="rect">
            <a:avLst/>
          </a:prstGeom>
        </p:spPr>
      </p:pic>
    </p:spTree>
    <p:extLst>
      <p:ext uri="{BB962C8B-B14F-4D97-AF65-F5344CB8AC3E}">
        <p14:creationId xmlns:p14="http://schemas.microsoft.com/office/powerpoint/2010/main" val="117135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Results</a:t>
            </a:r>
            <a:endParaRPr lang="en-US" dirty="0"/>
          </a:p>
        </p:txBody>
      </p:sp>
      <p:sp>
        <p:nvSpPr>
          <p:cNvPr id="7" name="Content Placeholder 6"/>
          <p:cNvSpPr>
            <a:spLocks noGrp="1"/>
          </p:cNvSpPr>
          <p:nvPr>
            <p:ph idx="1"/>
          </p:nvPr>
        </p:nvSpPr>
        <p:spPr/>
        <p:txBody>
          <a:bodyPr/>
          <a:lstStyle/>
          <a:p>
            <a:pPr marL="0" indent="0">
              <a:buNone/>
            </a:pPr>
            <a:r>
              <a:rPr lang="en-US" dirty="0" smtClean="0"/>
              <a:t>With L2 Regularization, we were able to correct for over-fitting and achieve 93% </a:t>
            </a:r>
            <a:r>
              <a:rPr lang="en-US" dirty="0" err="1" smtClean="0"/>
              <a:t>acc</a:t>
            </a:r>
            <a:endParaRPr lang="en-US" dirty="0"/>
          </a:p>
          <a:p>
            <a:pPr lvl="1"/>
            <a:r>
              <a:rPr lang="en-US" dirty="0" smtClean="0"/>
              <a:t>Dropout performed surprisingly poorly on the full dataset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8</a:t>
            </a:fld>
            <a:endParaRPr lang="en-US" dirty="0"/>
          </a:p>
        </p:txBody>
      </p:sp>
      <p:sp>
        <p:nvSpPr>
          <p:cNvPr id="8" name="Footer Placeholder 3"/>
          <p:cNvSpPr>
            <a:spLocks noGrp="1"/>
          </p:cNvSpPr>
          <p:nvPr>
            <p:ph type="ftr" sz="quarter" idx="11"/>
          </p:nvPr>
        </p:nvSpPr>
        <p:spPr bwMode="auto">
          <a:xfrm>
            <a:off x="0" y="6356350"/>
            <a:ext cx="9144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Classifying White Bloods Cells	Jonak, Paul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8889" b="33333"/>
          <a:stretch/>
        </p:blipFill>
        <p:spPr>
          <a:xfrm>
            <a:off x="1524000" y="2171689"/>
            <a:ext cx="6096000" cy="2819422"/>
          </a:xfrm>
          <a:prstGeom prst="rect">
            <a:avLst/>
          </a:prstGeom>
        </p:spPr>
      </p:pic>
    </p:spTree>
    <p:extLst>
      <p:ext uri="{BB962C8B-B14F-4D97-AF65-F5344CB8AC3E}">
        <p14:creationId xmlns:p14="http://schemas.microsoft.com/office/powerpoint/2010/main" val="304776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DEMO</a:t>
            </a:r>
            <a:endParaRPr lang="en-US" dirty="0"/>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9</a:t>
            </a:fld>
            <a:endParaRPr lang="en-US" dirty="0"/>
          </a:p>
        </p:txBody>
      </p:sp>
      <p:sp>
        <p:nvSpPr>
          <p:cNvPr id="8" name="Footer Placeholder 3"/>
          <p:cNvSpPr>
            <a:spLocks noGrp="1"/>
          </p:cNvSpPr>
          <p:nvPr>
            <p:ph type="ftr" sz="quarter" idx="11"/>
          </p:nvPr>
        </p:nvSpPr>
        <p:spPr bwMode="auto">
          <a:xfrm>
            <a:off x="0" y="6356350"/>
            <a:ext cx="9144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Classifying White Bloods Cells	Jonak, Paul</a:t>
            </a:r>
          </a:p>
        </p:txBody>
      </p:sp>
      <p:sp>
        <p:nvSpPr>
          <p:cNvPr id="3" name="Content Placeholder 2"/>
          <p:cNvSpPr>
            <a:spLocks noGrp="1"/>
          </p:cNvSpPr>
          <p:nvPr>
            <p:ph idx="1"/>
          </p:nvPr>
        </p:nvSpPr>
        <p:spPr/>
        <p:txBody>
          <a:bodyPr/>
          <a:lstStyle/>
          <a:p>
            <a:pPr marL="0" indent="0">
              <a:buNone/>
            </a:pPr>
            <a:r>
              <a:rPr lang="en-US" dirty="0">
                <a:solidFill>
                  <a:schemeClr val="bg2">
                    <a:lumMod val="25000"/>
                  </a:schemeClr>
                </a:solidFill>
              </a:rPr>
              <a:t>Let’s try to make predictions with the </a:t>
            </a:r>
            <a:r>
              <a:rPr lang="en-US" dirty="0" smtClean="0">
                <a:solidFill>
                  <a:schemeClr val="bg2">
                    <a:lumMod val="25000"/>
                  </a:schemeClr>
                </a:solidFill>
              </a:rPr>
              <a:t>model</a:t>
            </a:r>
            <a:endParaRPr lang="en-US" dirty="0" smtClean="0"/>
          </a:p>
          <a:p>
            <a:pPr lvl="1"/>
            <a:r>
              <a:rPr lang="en-US" dirty="0" smtClean="0"/>
              <a:t>Hopefully you’ll see this:</a:t>
            </a:r>
            <a:endParaRPr 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4680"/>
          <a:stretch/>
        </p:blipFill>
        <p:spPr>
          <a:xfrm>
            <a:off x="3414955" y="1947634"/>
            <a:ext cx="2314090" cy="3267531"/>
          </a:xfrm>
          <a:prstGeom prst="rect">
            <a:avLst/>
          </a:prstGeom>
        </p:spPr>
      </p:pic>
    </p:spTree>
    <p:extLst>
      <p:ext uri="{BB962C8B-B14F-4D97-AF65-F5344CB8AC3E}">
        <p14:creationId xmlns:p14="http://schemas.microsoft.com/office/powerpoint/2010/main" val="672522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10907</TotalTime>
  <Words>1957</Words>
  <Application>Microsoft Office PowerPoint</Application>
  <PresentationFormat>On-screen Show (4:3)</PresentationFormat>
  <Paragraphs>187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 Final Project  Classifying White-Blood-Cells  </vt:lpstr>
      <vt:lpstr>Problem Statement</vt:lpstr>
      <vt:lpstr>Why Is This Important?</vt:lpstr>
      <vt:lpstr>The Data</vt:lpstr>
      <vt:lpstr>Configuration</vt:lpstr>
      <vt:lpstr>Building The Classifier</vt:lpstr>
      <vt:lpstr>Building The Classifier</vt:lpstr>
      <vt:lpstr>Results</vt:lpstr>
      <vt:lpstr>DEMO</vt:lpstr>
      <vt:lpstr>Lessons Learned</vt:lpstr>
      <vt:lpstr>More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Paul Jonak</cp:lastModifiedBy>
  <cp:revision>938</cp:revision>
  <cp:lastPrinted>2012-11-30T20:59:45Z</cp:lastPrinted>
  <dcterms:created xsi:type="dcterms:W3CDTF">2006-08-16T00:00:00Z</dcterms:created>
  <dcterms:modified xsi:type="dcterms:W3CDTF">2018-05-08T03:37:51Z</dcterms:modified>
</cp:coreProperties>
</file>