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421" r:id="rId3"/>
    <p:sldId id="419" r:id="rId4"/>
    <p:sldId id="427" r:id="rId5"/>
    <p:sldId id="429" r:id="rId6"/>
    <p:sldId id="423" r:id="rId7"/>
    <p:sldId id="430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3" autoAdjust="0"/>
    <p:restoredTop sz="71231" autoAdjust="0"/>
  </p:normalViewPr>
  <p:slideViewPr>
    <p:cSldViewPr>
      <p:cViewPr varScale="1">
        <p:scale>
          <a:sx n="83" d="100"/>
          <a:sy n="83" d="100"/>
        </p:scale>
        <p:origin x="244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5/7/2018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err="1" smtClean="0"/>
              <a:t>Allo</a:t>
            </a:r>
            <a:r>
              <a:rPr lang="en-US" altLang="en-US" dirty="0" smtClean="0"/>
              <a:t>, my name is Paul Jonak and this is a short video summarizing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my attempt to build a white blood cell classifier. </a:t>
            </a:r>
            <a:endParaRPr lang="en-US" altLang="en-US" dirty="0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blood is comprised of several components.</a:t>
            </a:r>
            <a:r>
              <a:rPr lang="en-US" baseline="0" dirty="0" smtClean="0"/>
              <a:t> Doctors take blood samples to get approximate counts of these components to monitor your health or diagnose conditions. With white blood cells, there are 5 main classes, each playing a specific role. A more targeted approach would therefore identify and count the classes of white blood cells present. For instance, high levels of neutrophils might suggest a bacterial infection, and high levels of lymphocytes could indicate a viral infection.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that end, our task is to take an image from a blood sample and identify what class of white blood cell is shown.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92987E-3A66-4994-9BE4-8BDBBB69D16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02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data used for this project was found on </a:t>
            </a:r>
            <a:r>
              <a:rPr lang="en-US" dirty="0" err="1" smtClean="0"/>
              <a:t>Kaggle</a:t>
            </a:r>
            <a:r>
              <a:rPr lang="en-US" baseline="0" dirty="0" smtClean="0"/>
              <a:t> at the URL shown here. This dataset has approximately 400 images covering the 5 main classes. Due to lack of data, one class was dropped. </a:t>
            </a:r>
            <a:r>
              <a:rPr lang="en-US" baseline="0" dirty="0" smtClean="0"/>
              <a:t>For the remaining 4 classes, augmentation was performed to expand the dataset to hold 3,000 images per class.</a:t>
            </a:r>
          </a:p>
          <a:p>
            <a:endParaRPr lang="en-US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Additionally, the images were down-sampled and the pixel values were adjusted to be within the range of 0 to 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92987E-3A66-4994-9BE4-8BDBBB69D16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99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tackle this problem, a convolutional network was built by adapting </a:t>
            </a:r>
            <a:r>
              <a:rPr lang="en-US" baseline="0" dirty="0" smtClean="0"/>
              <a:t>Francois </a:t>
            </a:r>
            <a:r>
              <a:rPr lang="en-US" baseline="0" dirty="0" err="1" smtClean="0"/>
              <a:t>Chollet’s</a:t>
            </a:r>
            <a:r>
              <a:rPr lang="en-US" baseline="0" dirty="0" smtClean="0"/>
              <a:t> dog-cat classifier from Week 6 of this course. Rather than hard-coding layer properties, we made use of variables and grid searched for optimal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92987E-3A66-4994-9BE4-8BDBBB69D16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</a:t>
            </a:r>
            <a:r>
              <a:rPr lang="en-US" baseline="0" dirty="0" smtClean="0"/>
              <a:t> the optimal model structure was determined, we corrected for over-fitting with L2 regularization. The final model was able to achieve 93% validation accuracy even before full convergence.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92987E-3A66-4994-9BE4-8BDBBB69D16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87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now let’s</a:t>
            </a:r>
            <a:r>
              <a:rPr lang="en-US" baseline="0" dirty="0" smtClean="0"/>
              <a:t> run a prediction with the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92987E-3A66-4994-9BE4-8BDBBB69D16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14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 for listening</a:t>
            </a:r>
            <a:r>
              <a:rPr lang="en-US" baseline="0" dirty="0" smtClean="0"/>
              <a:t> to this short </a:t>
            </a:r>
            <a:r>
              <a:rPr lang="en-US" baseline="0" smtClean="0"/>
              <a:t>summary.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92987E-3A66-4994-9BE4-8BDBBB69D16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9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5/7/2018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5/7/2018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5/7/2018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5/7/2018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5/7/2018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5/7/2018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5/7/2018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2400" dirty="0" smtClean="0"/>
              <a:t>Final Project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 Classifying White-Blood-Cells</a:t>
            </a: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endParaRPr lang="en-US" altLang="en-US" sz="3200" b="1" dirty="0" smtClean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Jonak, Paul</a:t>
            </a:r>
          </a:p>
          <a:p>
            <a:pPr eaLnBrk="1" hangingPunct="1">
              <a:defRPr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34290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5813" y="5029200"/>
            <a:ext cx="494982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CSCI E-89 Deep Learning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Harvard University Extension School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Prof.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Zoran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Djordjević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Images were taken of a patient’s blood sample to identify, characterize and count the various components present.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Given an image containing a single white-blood-cell, classify what type of white-blood-cell is shown.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9144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Classifying White Bloods Cells	Jonak, Paul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51342" y="4495799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Neutrophil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2514600"/>
            <a:ext cx="4978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3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51816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Found on </a:t>
            </a:r>
            <a:r>
              <a:rPr lang="en-US" dirty="0" err="1" smtClean="0"/>
              <a:t>Kaggle</a:t>
            </a:r>
            <a:endParaRPr lang="en-US" dirty="0" smtClean="0"/>
          </a:p>
          <a:p>
            <a:endParaRPr lang="en-US" sz="600" dirty="0" smtClean="0"/>
          </a:p>
          <a:p>
            <a:pPr lvl="1"/>
            <a:r>
              <a:rPr lang="en-US" dirty="0" smtClean="0"/>
              <a:t>kaggle.com/</a:t>
            </a:r>
            <a:r>
              <a:rPr lang="en-US" dirty="0" err="1" smtClean="0"/>
              <a:t>paultimothymooney</a:t>
            </a:r>
            <a:r>
              <a:rPr lang="en-US" dirty="0" smtClean="0"/>
              <a:t>/blood-cells</a:t>
            </a:r>
          </a:p>
          <a:p>
            <a:endParaRPr lang="en-US" u="sng" dirty="0" smtClean="0"/>
          </a:p>
          <a:p>
            <a:endParaRPr lang="en-US" u="sng" dirty="0"/>
          </a:p>
          <a:p>
            <a:pPr marL="0" indent="0">
              <a:buNone/>
            </a:pPr>
            <a:r>
              <a:rPr lang="en-US" dirty="0" smtClean="0"/>
              <a:t>Approximately 400 source images covering 5 classes of white-blood-cells</a:t>
            </a:r>
          </a:p>
          <a:p>
            <a:endParaRPr lang="en-US" sz="600" dirty="0" smtClean="0"/>
          </a:p>
          <a:p>
            <a:pPr lvl="1"/>
            <a:r>
              <a:rPr lang="en-US" dirty="0" smtClean="0"/>
              <a:t>480 x 640 x 3 images, </a:t>
            </a:r>
            <a:r>
              <a:rPr lang="en-US" dirty="0" err="1" smtClean="0"/>
              <a:t>dtype</a:t>
            </a:r>
            <a:r>
              <a:rPr lang="en-US" dirty="0" smtClean="0"/>
              <a:t> uint8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Augmentation expanded the dataset to 3,000 images per class</a:t>
            </a:r>
          </a:p>
          <a:p>
            <a:endParaRPr lang="en-US" sz="600" dirty="0" smtClean="0"/>
          </a:p>
          <a:p>
            <a:pPr lvl="1"/>
            <a:r>
              <a:rPr lang="en-US" dirty="0" smtClean="0"/>
              <a:t>120 x 160 x 3 images, </a:t>
            </a:r>
            <a:r>
              <a:rPr lang="en-US" dirty="0" err="1" smtClean="0"/>
              <a:t>dtype</a:t>
            </a:r>
            <a:r>
              <a:rPr lang="en-US" dirty="0" smtClean="0"/>
              <a:t> uint8</a:t>
            </a:r>
          </a:p>
          <a:p>
            <a:pPr lvl="1"/>
            <a:endParaRPr lang="en-US" sz="600" dirty="0" smtClean="0"/>
          </a:p>
          <a:p>
            <a:pPr lvl="1"/>
            <a:r>
              <a:rPr lang="en-US" dirty="0" smtClean="0"/>
              <a:t>4 classes -&gt; 12,000 images</a:t>
            </a:r>
          </a:p>
          <a:p>
            <a:pPr lvl="1"/>
            <a:endParaRPr lang="en-US" sz="600" dirty="0" smtClean="0"/>
          </a:p>
          <a:p>
            <a:pPr lvl="2"/>
            <a:r>
              <a:rPr lang="en-US" dirty="0" smtClean="0"/>
              <a:t>One class dropped due to lack of source images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9144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Classifying White Bloods Cells	Jonak, Paul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3" r="52500"/>
          <a:stretch/>
        </p:blipFill>
        <p:spPr>
          <a:xfrm>
            <a:off x="5898524" y="2209800"/>
            <a:ext cx="2895600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The Classifier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9144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Classifying White Bloods Cells	Jonak, Paul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Began by adapting the dog-cat classification model from Week 6</a:t>
            </a:r>
          </a:p>
          <a:p>
            <a:pPr lvl="1"/>
            <a:r>
              <a:rPr lang="en-US" dirty="0" smtClean="0"/>
              <a:t>“5.2 – Using </a:t>
            </a:r>
            <a:r>
              <a:rPr lang="en-US" dirty="0" err="1" smtClean="0"/>
              <a:t>Convnets</a:t>
            </a:r>
            <a:r>
              <a:rPr lang="en-US" dirty="0" smtClean="0"/>
              <a:t> With Small Datasets” by Francois </a:t>
            </a:r>
            <a:r>
              <a:rPr lang="en-US" dirty="0" err="1" smtClean="0"/>
              <a:t>Chollet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Performed grid search for optimal number of Conv2D layers and their size parameter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415958"/>
            <a:ext cx="5538608" cy="383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7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 L2 Regularization, we were able to correct for over-fitting and achieve 93% </a:t>
            </a:r>
            <a:r>
              <a:rPr lang="en-US" dirty="0" err="1" smtClean="0"/>
              <a:t>acc</a:t>
            </a:r>
            <a:endParaRPr lang="en-US" dirty="0"/>
          </a:p>
          <a:p>
            <a:pPr lvl="1"/>
            <a:r>
              <a:rPr lang="en-US" dirty="0" smtClean="0"/>
              <a:t>Dropout performed surprisingly poorly on the full dataset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9144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Classifying White Bloods Cells	Jonak, Paul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89" b="33333"/>
          <a:stretch/>
        </p:blipFill>
        <p:spPr>
          <a:xfrm>
            <a:off x="1524000" y="2438400"/>
            <a:ext cx="6096000" cy="281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6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Let’s try to make predictions with the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model</a:t>
            </a:r>
          </a:p>
          <a:p>
            <a:pPr lvl="1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Hopefully you’ll see this: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9144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Classifying White Bloods Cells	Jonak, Paul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80"/>
          <a:stretch/>
        </p:blipFill>
        <p:spPr>
          <a:xfrm>
            <a:off x="3414955" y="1947634"/>
            <a:ext cx="2314090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0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Info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Acknowledgements</a:t>
            </a: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Prof. Zoran B.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Djordjević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Francois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Chollet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&amp; the TAs!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Lastly, an awesome white blood cell from the dataset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9144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Classifying White Bloods Cells	Jonak, Paul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7" t="1" r="22500" b="61666"/>
          <a:stretch/>
        </p:blipFill>
        <p:spPr>
          <a:xfrm>
            <a:off x="6096000" y="3276600"/>
            <a:ext cx="23368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1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10908</TotalTime>
  <Words>558</Words>
  <Application>Microsoft Office PowerPoint</Application>
  <PresentationFormat>On-screen Show (4:3)</PresentationFormat>
  <Paragraphs>88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 Final Project  Classifying White-Blood-Cells  </vt:lpstr>
      <vt:lpstr>Problem Statement</vt:lpstr>
      <vt:lpstr>The Data</vt:lpstr>
      <vt:lpstr>Building The Classifier</vt:lpstr>
      <vt:lpstr>Results</vt:lpstr>
      <vt:lpstr>DEMO</vt:lpstr>
      <vt:lpstr>More Info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Paul Jonak</cp:lastModifiedBy>
  <cp:revision>925</cp:revision>
  <cp:lastPrinted>2012-11-30T20:59:45Z</cp:lastPrinted>
  <dcterms:created xsi:type="dcterms:W3CDTF">2006-08-16T00:00:00Z</dcterms:created>
  <dcterms:modified xsi:type="dcterms:W3CDTF">2018-05-08T03:36:40Z</dcterms:modified>
</cp:coreProperties>
</file>