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74" r:id="rId6"/>
    <p:sldId id="260" r:id="rId7"/>
    <p:sldId id="269" r:id="rId8"/>
    <p:sldId id="27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109"/>
  </p:normalViewPr>
  <p:slideViewPr>
    <p:cSldViewPr snapToGrid="0">
      <p:cViewPr>
        <p:scale>
          <a:sx n="90" d="100"/>
          <a:sy n="90" d="100"/>
        </p:scale>
        <p:origin x="-192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555A9-6BA5-814F-B227-A80FFF56C1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A5C0-05AE-FF4C-B89B-BC522712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from</a:t>
            </a:r>
            <a:r>
              <a:rPr lang="en-US" baseline="0" dirty="0" smtClean="0"/>
              <a:t> : https://</a:t>
            </a:r>
            <a:r>
              <a:rPr lang="en-US" baseline="0" dirty="0" err="1" smtClean="0"/>
              <a:t>commons.wikimedia.org</a:t>
            </a:r>
            <a:r>
              <a:rPr lang="en-US" baseline="0" dirty="0" smtClean="0"/>
              <a:t>/wiki/File:Tor_logo-1.png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A5C0-05AE-FF4C-B89B-BC522712F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A5C0-05AE-FF4C-B89B-BC522712FA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4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8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17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34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13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99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384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1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2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ADBD469-EAC8-453C-8C83-8FF200690CA1}" type="datetimeFigureOut">
              <a:rPr lang="en-SG" smtClean="0"/>
              <a:t>17/10/17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E3F2F96-A197-43DD-8D85-2ECB8F08E910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2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/>
          </a:blip>
          <a:srcRect t="19270" r="-1" b="230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30000">
                <a:schemeClr val="bg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2" title="Verticle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1" y="1143293"/>
            <a:ext cx="9765355" cy="4268965"/>
          </a:xfrm>
        </p:spPr>
        <p:txBody>
          <a:bodyPr>
            <a:normAutofit/>
          </a:bodyPr>
          <a:lstStyle/>
          <a:p>
            <a:r>
              <a:rPr lang="en-GB" i="0" dirty="0" smtClean="0"/>
              <a:t>Fingerprinting </a:t>
            </a:r>
            <a:r>
              <a:rPr lang="en-GB" i="0" dirty="0"/>
              <a:t>on the Web</a:t>
            </a:r>
            <a:endParaRPr lang="en-SG" i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5537925"/>
            <a:ext cx="7635985" cy="706355"/>
          </a:xfrm>
        </p:spPr>
        <p:txBody>
          <a:bodyPr>
            <a:normAutofit/>
          </a:bodyPr>
          <a:lstStyle/>
          <a:p>
            <a:r>
              <a:rPr lang="en-SG" dirty="0" err="1" smtClean="0"/>
              <a:t>Preethi</a:t>
            </a:r>
            <a:r>
              <a:rPr lang="en-SG" dirty="0" smtClean="0"/>
              <a:t> </a:t>
            </a:r>
            <a:r>
              <a:rPr lang="en-SG" dirty="0"/>
              <a:t>Josephina </a:t>
            </a:r>
            <a:r>
              <a:rPr lang="en-SG" dirty="0" err="1"/>
              <a:t>Mudialba</a:t>
            </a:r>
            <a:r>
              <a:rPr lang="en-SG" dirty="0"/>
              <a:t>, </a:t>
            </a:r>
            <a:r>
              <a:rPr lang="en-SG" dirty="0" err="1"/>
              <a:t>Siddharth</a:t>
            </a:r>
            <a:r>
              <a:rPr lang="en-SG" dirty="0"/>
              <a:t> Nair, Jun Ma </a:t>
            </a:r>
          </a:p>
        </p:txBody>
      </p:sp>
    </p:spTree>
    <p:extLst>
      <p:ext uri="{BB962C8B-B14F-4D97-AF65-F5344CB8AC3E}">
        <p14:creationId xmlns:p14="http://schemas.microsoft.com/office/powerpoint/2010/main" val="22024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859" r="-1" b="-1"/>
          <a:stretch/>
        </p:blipFill>
        <p:spPr>
          <a:xfrm>
            <a:off x="5181601" y="555478"/>
            <a:ext cx="3261167" cy="3307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26" r="9059" b="-2"/>
          <a:stretch/>
        </p:blipFill>
        <p:spPr>
          <a:xfrm>
            <a:off x="8603635" y="2684989"/>
            <a:ext cx="2617650" cy="351505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635" y="555478"/>
            <a:ext cx="2627790" cy="1965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1" y="4023863"/>
            <a:ext cx="3242395" cy="21761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>
            <a:normAutofit/>
          </a:bodyPr>
          <a:lstStyle/>
          <a:p>
            <a:r>
              <a:rPr lang="en-SG" sz="4000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08557"/>
            <a:ext cx="3833906" cy="3324204"/>
          </a:xfrm>
        </p:spPr>
        <p:txBody>
          <a:bodyPr>
            <a:normAutofit/>
          </a:bodyPr>
          <a:lstStyle/>
          <a:p>
            <a:r>
              <a:rPr lang="en-US" sz="1600" dirty="0"/>
              <a:t>Combine </a:t>
            </a:r>
            <a:r>
              <a:rPr lang="en-US" sz="1600" dirty="0" err="1"/>
              <a:t>FPBlock</a:t>
            </a:r>
            <a:r>
              <a:rPr lang="en-US" sz="1600" dirty="0"/>
              <a:t> and </a:t>
            </a:r>
            <a:r>
              <a:rPr lang="en-US" sz="1600" dirty="0" err="1"/>
              <a:t>AdFisher</a:t>
            </a:r>
            <a:r>
              <a:rPr lang="en-US" sz="1600" dirty="0"/>
              <a:t> </a:t>
            </a:r>
          </a:p>
          <a:p>
            <a:r>
              <a:rPr lang="en-US" sz="1600" dirty="0"/>
              <a:t> Determine: significant evidence that fingerprinting occurs on web services. </a:t>
            </a:r>
            <a:endParaRPr lang="en-SG" sz="1600" dirty="0"/>
          </a:p>
          <a:p>
            <a:pPr algn="r"/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89313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64" y="111866"/>
            <a:ext cx="4656668" cy="4952492"/>
          </a:xfrm>
        </p:spPr>
        <p:txBody>
          <a:bodyPr/>
          <a:lstStyle/>
          <a:p>
            <a:pPr algn="ctr"/>
            <a:r>
              <a:rPr lang="en-SG" dirty="0"/>
              <a:t/>
            </a:r>
            <a:br>
              <a:rPr lang="en-SG" dirty="0"/>
            </a:br>
            <a:r>
              <a:rPr lang="en-SG" dirty="0"/>
              <a:t>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Fingerprinting </a:t>
            </a:r>
            <a:r>
              <a:rPr lang="en-US" dirty="0"/>
              <a:t>:  exploits the difference in the </a:t>
            </a:r>
            <a:r>
              <a:rPr lang="en-US" dirty="0" smtClean="0"/>
              <a:t>browser characteristics rendered</a:t>
            </a:r>
            <a:r>
              <a:rPr lang="en-US" dirty="0"/>
              <a:t>.</a:t>
            </a:r>
          </a:p>
          <a:p>
            <a:r>
              <a:rPr lang="en-US" dirty="0" smtClean="0"/>
              <a:t>Brower </a:t>
            </a:r>
            <a:r>
              <a:rPr lang="en-US" dirty="0"/>
              <a:t>characteristics which may seem trivial such as screen dimensions, installed fonts, browser plugins, browser version number </a:t>
            </a:r>
            <a:r>
              <a:rPr lang="en-US" dirty="0" err="1"/>
              <a:t>etc</a:t>
            </a:r>
            <a:r>
              <a:rPr lang="en-US" dirty="0"/>
              <a:t>, can be combined to create a unique ID, which can be used to track a user, in other words a browser fingerprint is created and used to uniquely identify a user. </a:t>
            </a:r>
          </a:p>
          <a:p>
            <a:endParaRPr lang="en-SG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8790">
            <a:off x="1427639" y="2170466"/>
            <a:ext cx="3007566" cy="40100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61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SG" dirty="0"/>
              <a:t>Related Work:</a:t>
            </a:r>
            <a:br>
              <a:rPr lang="en-SG" dirty="0"/>
            </a:b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987" y="1303047"/>
            <a:ext cx="5128880" cy="3801533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</a:pPr>
            <a:r>
              <a:rPr lang="en-US" dirty="0"/>
              <a:t>Mowery and </a:t>
            </a:r>
            <a:r>
              <a:rPr lang="en-US" dirty="0" err="1"/>
              <a:t>Shacham's</a:t>
            </a:r>
            <a:r>
              <a:rPr lang="en-US" dirty="0"/>
              <a:t> paper </a:t>
            </a:r>
          </a:p>
          <a:p>
            <a:pPr>
              <a:lnSpc>
                <a:spcPct val="92000"/>
              </a:lnSpc>
            </a:pPr>
            <a:r>
              <a:rPr lang="en-US" dirty="0"/>
              <a:t>Possible methods by which the occurrence of finger printing can be prevented :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Addition of noise to the pixel data or production of the same pixel for every single system – Not faultless. 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Best solution : ask user permission for each canvas read attempt.</a:t>
            </a:r>
          </a:p>
          <a:p>
            <a:pPr>
              <a:lnSpc>
                <a:spcPct val="92000"/>
              </a:lnSpc>
            </a:pPr>
            <a:r>
              <a:rPr lang="en-US" dirty="0" err="1" smtClean="0"/>
              <a:t>Ghostery</a:t>
            </a:r>
            <a:r>
              <a:rPr lang="en-US" dirty="0" smtClean="0"/>
              <a:t>, </a:t>
            </a:r>
            <a:r>
              <a:rPr lang="en-US" dirty="0" err="1" smtClean="0"/>
              <a:t>PrivacyBAdger</a:t>
            </a:r>
            <a:r>
              <a:rPr lang="en-US" dirty="0"/>
              <a:t>, </a:t>
            </a:r>
            <a:r>
              <a:rPr lang="en-US" dirty="0" err="1"/>
              <a:t>AdBlock</a:t>
            </a:r>
            <a:r>
              <a:rPr lang="en-US" dirty="0"/>
              <a:t> </a:t>
            </a:r>
            <a:r>
              <a:rPr lang="en-US" dirty="0" smtClean="0"/>
              <a:t>Plus,</a:t>
            </a:r>
            <a:r>
              <a:rPr lang="en-US" dirty="0"/>
              <a:t> DuckDuckGo </a:t>
            </a:r>
          </a:p>
          <a:p>
            <a:pPr>
              <a:lnSpc>
                <a:spcPct val="92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2000"/>
              </a:lnSpc>
              <a:buNone/>
            </a:pPr>
            <a:endParaRPr lang="en-SG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5668">
            <a:off x="621866" y="337974"/>
            <a:ext cx="4298759" cy="5731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79" y="163750"/>
            <a:ext cx="5624134" cy="56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7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Fisher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automated </a:t>
            </a:r>
            <a:r>
              <a:rPr lang="en-US" dirty="0"/>
              <a:t>tool that works by sending out hundreds or thousands of automated Web browsers on carefully chosen trails across the Web </a:t>
            </a:r>
            <a:endParaRPr lang="en-US" dirty="0" smtClean="0"/>
          </a:p>
          <a:p>
            <a:r>
              <a:rPr lang="en-US" dirty="0" smtClean="0"/>
              <a:t>Allows ad-targeting </a:t>
            </a:r>
            <a:r>
              <a:rPr lang="en-US" dirty="0"/>
              <a:t>networks to infer certain interests or </a:t>
            </a:r>
            <a:r>
              <a:rPr lang="en-US" dirty="0" smtClean="0"/>
              <a:t>activities. [10</a:t>
            </a:r>
            <a:r>
              <a:rPr lang="en-US" dirty="0"/>
              <a:t>].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3413" y="3873491"/>
            <a:ext cx="3833906" cy="175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 smtClean="0"/>
              <a:t>FP Block</a:t>
            </a:r>
            <a:endParaRPr lang="en-SG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9" y="3681586"/>
            <a:ext cx="6119813" cy="332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</a:pPr>
            <a:r>
              <a:rPr lang="en-US" sz="1800" dirty="0" smtClean="0"/>
              <a:t>Prototype browser extension that detects and prevents the occurrence of web-based device fingerprinting.[11].</a:t>
            </a:r>
          </a:p>
          <a:p>
            <a:pPr>
              <a:lnSpc>
                <a:spcPct val="102000"/>
              </a:lnSpc>
            </a:pPr>
            <a:r>
              <a:rPr lang="en-US" sz="1800" dirty="0" smtClean="0"/>
              <a:t> Currently FP-Block just runs on version 45 of Mozilla Firefox. </a:t>
            </a:r>
          </a:p>
          <a:p>
            <a:pPr>
              <a:lnSpc>
                <a:spcPct val="102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164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4196863" cy="4952492"/>
          </a:xfrm>
        </p:spPr>
        <p:txBody>
          <a:bodyPr/>
          <a:lstStyle/>
          <a:p>
            <a:r>
              <a:rPr lang="en-SG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FP-Block runs only on Mozilla Firefox 45. </a:t>
            </a:r>
          </a:p>
          <a:p>
            <a:r>
              <a:rPr lang="en-US" dirty="0"/>
              <a:t>Integrated FP-Block with the </a:t>
            </a:r>
            <a:r>
              <a:rPr lang="en-US" dirty="0" err="1"/>
              <a:t>AdFisher</a:t>
            </a:r>
            <a:r>
              <a:rPr lang="en-US" dirty="0"/>
              <a:t> tool.</a:t>
            </a:r>
          </a:p>
          <a:p>
            <a:r>
              <a:rPr lang="en-US" dirty="0"/>
              <a:t>Data collected by FP-Block is fed to </a:t>
            </a:r>
            <a:r>
              <a:rPr lang="en-US" dirty="0" err="1"/>
              <a:t>AdFisher</a:t>
            </a:r>
            <a:r>
              <a:rPr lang="en-US" dirty="0"/>
              <a:t> for analysis.</a:t>
            </a:r>
          </a:p>
          <a:p>
            <a:r>
              <a:rPr lang="en-US" dirty="0"/>
              <a:t>Analyzed the code of Ad Fisher and compiled the FP Block into an extension file that can be installed on Mozilla Firefox 45. </a:t>
            </a:r>
          </a:p>
          <a:p>
            <a:r>
              <a:rPr lang="en-US" dirty="0"/>
              <a:t>Successfully modified the existing Ad Fisher script so that we could control the instances in which FP Block would launch as a part of the browser with the help of Selenium. 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5668">
            <a:off x="-1192647" y="1141208"/>
            <a:ext cx="4298759" cy="57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5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25935"/>
          <a:stretch/>
        </p:blipFill>
        <p:spPr>
          <a:xfrm>
            <a:off x="5181601" y="555479"/>
            <a:ext cx="6248400" cy="5631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94014"/>
            <a:ext cx="4724401" cy="17593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Integration: </a:t>
            </a:r>
            <a:br>
              <a:rPr lang="en-US" sz="4000" dirty="0"/>
            </a:br>
            <a:r>
              <a:rPr lang="en-US" sz="4000" dirty="0"/>
              <a:t>Ad Fisher + FP Block  </a:t>
            </a:r>
            <a:r>
              <a:rPr lang="en-SG" sz="4000" dirty="0"/>
              <a:t/>
            </a:r>
            <a:br>
              <a:rPr lang="en-SG" sz="4000" dirty="0"/>
            </a:br>
            <a:endParaRPr lang="en-SG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7134" y="1752605"/>
            <a:ext cx="4453466" cy="3776133"/>
          </a:xfrm>
        </p:spPr>
        <p:txBody>
          <a:bodyPr>
            <a:noAutofit/>
          </a:bodyPr>
          <a:lstStyle/>
          <a:p>
            <a:r>
              <a:rPr lang="en-US" sz="1800" dirty="0"/>
              <a:t>Modified the test_substance.py script, so that in the Control and Experimental groups, two units of the browser instance without FP Block and two units with FP Block would be launched. </a:t>
            </a:r>
          </a:p>
          <a:p>
            <a:r>
              <a:rPr lang="en-US" sz="1800" dirty="0"/>
              <a:t>Collected ads from both the groups and </a:t>
            </a:r>
            <a:r>
              <a:rPr lang="en-US" sz="1800" dirty="0" err="1"/>
              <a:t>analysed</a:t>
            </a:r>
            <a:r>
              <a:rPr lang="en-US" sz="1800" dirty="0"/>
              <a:t> them, and received a </a:t>
            </a:r>
            <a:r>
              <a:rPr lang="en-US" sz="1800" b="1" dirty="0"/>
              <a:t>significant p-value(0.0068)</a:t>
            </a:r>
            <a:r>
              <a:rPr lang="en-US" sz="1800" dirty="0"/>
              <a:t>, indicating that the ads served were indeed different for the same websites. </a:t>
            </a:r>
          </a:p>
        </p:txBody>
      </p:sp>
    </p:spTree>
    <p:extLst>
      <p:ext uri="{BB962C8B-B14F-4D97-AF65-F5344CB8AC3E}">
        <p14:creationId xmlns:p14="http://schemas.microsoft.com/office/powerpoint/2010/main" val="11721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133" y="449612"/>
            <a:ext cx="3833906" cy="4952492"/>
          </a:xfrm>
        </p:spPr>
        <p:txBody>
          <a:bodyPr/>
          <a:lstStyle/>
          <a:p>
            <a:r>
              <a:rPr lang="en-SG" dirty="0"/>
              <a:t>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80086"/>
              </p:ext>
            </p:extLst>
          </p:nvPr>
        </p:nvGraphicFramePr>
        <p:xfrm>
          <a:off x="1202267" y="1490133"/>
          <a:ext cx="10117667" cy="4312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6278">
                  <a:extLst>
                    <a:ext uri="{9D8B030D-6E8A-4147-A177-3AD203B41FA5}">
                      <a16:colId xmlns="" xmlns:a16="http://schemas.microsoft.com/office/drawing/2014/main" val="2163217920"/>
                    </a:ext>
                  </a:extLst>
                </a:gridCol>
                <a:gridCol w="1686278">
                  <a:extLst>
                    <a:ext uri="{9D8B030D-6E8A-4147-A177-3AD203B41FA5}">
                      <a16:colId xmlns="" xmlns:a16="http://schemas.microsoft.com/office/drawing/2014/main" val="2773321694"/>
                    </a:ext>
                  </a:extLst>
                </a:gridCol>
                <a:gridCol w="1686278">
                  <a:extLst>
                    <a:ext uri="{9D8B030D-6E8A-4147-A177-3AD203B41FA5}">
                      <a16:colId xmlns="" xmlns:a16="http://schemas.microsoft.com/office/drawing/2014/main" val="1661502534"/>
                    </a:ext>
                  </a:extLst>
                </a:gridCol>
                <a:gridCol w="1981374">
                  <a:extLst>
                    <a:ext uri="{9D8B030D-6E8A-4147-A177-3AD203B41FA5}">
                      <a16:colId xmlns="" xmlns:a16="http://schemas.microsoft.com/office/drawing/2014/main" val="1636183556"/>
                    </a:ext>
                  </a:extLst>
                </a:gridCol>
                <a:gridCol w="1391181">
                  <a:extLst>
                    <a:ext uri="{9D8B030D-6E8A-4147-A177-3AD203B41FA5}">
                      <a16:colId xmlns="" xmlns:a16="http://schemas.microsoft.com/office/drawing/2014/main" val="540048958"/>
                    </a:ext>
                  </a:extLst>
                </a:gridCol>
                <a:gridCol w="1686278">
                  <a:extLst>
                    <a:ext uri="{9D8B030D-6E8A-4147-A177-3AD203B41FA5}">
                      <a16:colId xmlns="" xmlns:a16="http://schemas.microsoft.com/office/drawing/2014/main" val="292774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With/Without</a:t>
                      </a:r>
                      <a:r>
                        <a:rPr lang="en-SG" baseline="0" dirty="0"/>
                        <a:t> FP Block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 of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Site Category 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Site</a:t>
                      </a:r>
                      <a:r>
                        <a:rPr lang="en-SG" baseline="0" dirty="0"/>
                        <a:t> Collected Ads from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673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Electronic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bbc.com/news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218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Drugs &amp;</a:t>
                      </a:r>
                      <a:r>
                        <a:rPr lang="en-SG" baseline="0" dirty="0"/>
                        <a:t> Medications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usatoday.com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0.0405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235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usatoday.com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550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bbc.com/news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263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usatoday.com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403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Substance Abuse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bbc.com/news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414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Substance Abuse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bbc.com/news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835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85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0" b="112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100000">
                <a:schemeClr val="bg2">
                  <a:alpha val="75000"/>
                </a:schemeClr>
              </a:gs>
              <a:gs pos="20000">
                <a:schemeClr val="bg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SG"/>
              <a:t>Future Work</a:t>
            </a:r>
            <a:br>
              <a:rPr lang="en-SG"/>
            </a:br>
            <a:r>
              <a:rPr lang="en-SG"/>
              <a:t> &amp;</a:t>
            </a:r>
            <a:br>
              <a:rPr lang="en-SG"/>
            </a:br>
            <a:r>
              <a:rPr lang="en-SG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Future Work:</a:t>
            </a:r>
          </a:p>
          <a:p>
            <a:r>
              <a:rPr lang="en-SG" dirty="0"/>
              <a:t>Use </a:t>
            </a:r>
            <a:r>
              <a:rPr lang="en-SG" dirty="0" err="1"/>
              <a:t>Ghostery</a:t>
            </a:r>
            <a:r>
              <a:rPr lang="en-SG" dirty="0"/>
              <a:t> to block individual trackers. </a:t>
            </a:r>
          </a:p>
          <a:p>
            <a:r>
              <a:rPr lang="en-SG" dirty="0"/>
              <a:t>Test it between websites with common trackers.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Conclusion:</a:t>
            </a:r>
          </a:p>
          <a:p>
            <a:r>
              <a:rPr lang="en-SG" dirty="0"/>
              <a:t>From the results obtained we conclude that there is </a:t>
            </a:r>
            <a:r>
              <a:rPr lang="en-US" dirty="0"/>
              <a:t>statistically significant evidence that fingerprinting occurs on certain major web services.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 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04979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1617</TotalTime>
  <Words>490</Words>
  <Application>Microsoft Macintosh PowerPoint</Application>
  <PresentationFormat>Widescreen</PresentationFormat>
  <Paragraphs>92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Headlines</vt:lpstr>
      <vt:lpstr>Fingerprinting on the Web</vt:lpstr>
      <vt:lpstr>Problem Statement </vt:lpstr>
      <vt:lpstr> Fingerprinting</vt:lpstr>
      <vt:lpstr>Related Work: </vt:lpstr>
      <vt:lpstr>Ad Fisher</vt:lpstr>
      <vt:lpstr>Experimental results</vt:lpstr>
      <vt:lpstr>Integration:  Ad Fisher + FP Block   </vt:lpstr>
      <vt:lpstr>Analysis</vt:lpstr>
      <vt:lpstr>Future Work  &amp; Conclusion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josephina</dc:creator>
  <cp:lastModifiedBy>pjosephi</cp:lastModifiedBy>
  <cp:revision>33</cp:revision>
  <dcterms:created xsi:type="dcterms:W3CDTF">2016-12-04T18:20:05Z</dcterms:created>
  <dcterms:modified xsi:type="dcterms:W3CDTF">2017-10-17T16:27:36Z</dcterms:modified>
</cp:coreProperties>
</file>