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3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0C949-D1B7-86EF-E29B-704D7EA88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6B6F2D-241A-BA1A-6C92-8C394F7C1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79444-C4B6-06CD-D7EE-EB621F66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CF898-1AFB-8BF7-5BA4-9B647DFE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BE0FF8-5014-5D10-FDE6-4239568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0D593-A39D-1ECE-7EA6-FDBF34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A7BFA-849F-0E0E-8489-C16F1ECF8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C4536-403D-6BF1-C4A3-BE05FEB2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62CAF-9D8D-529B-A2DE-D108FD50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A4F957-2AFF-B576-0ED9-DB9AEEC2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ACC4B7-B13E-6DF2-8EE0-467C769F4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AEC8F-2D70-3A8A-31E7-988FA308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681D5-95FC-39A9-D159-CA571B84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BC6C05-5C2A-3DD4-F9DC-40E8F1BD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B9562-3C63-C724-5BF5-5A83ED2F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CB059-8C2E-CD52-4737-C3643E3D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91CFC-144A-E04D-8D35-745A3A85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FEE2B-AD67-3D8D-743F-99CB2B2E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0D151-0010-3A57-1CC0-00EAEA90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ABB96-5F36-86A0-BAC6-C0A6D8FB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A4-308B-87F8-6362-0505B62F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6E478-97E1-8EE2-4706-80919ECD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58230-FA58-0F13-73C1-0C5C1C18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FA063-365F-49A0-AFA9-8697FBCA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72A84-DBC4-BF5C-DFED-90CE4106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673DE-1403-6F4B-7891-3CAC7DE5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D3703-6DF3-DBE7-D1FA-7313E4150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63968-A81E-F4B5-96C2-AE6082A0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1B4B24-D677-89C5-4C02-2D0ED9B8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70879-03A3-4F21-0580-64898A02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E9B791-6572-79B2-D197-750CB1E0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42D02-3FF2-91BA-3ACE-BBA028A7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4ABBD3-C872-08C2-6506-FB39F5A2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1648DE-817B-0455-2AA2-E04171BB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415E66-47A9-CFD4-1D76-07290849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6A6F6E-A7CA-AD18-6116-78126995D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6CB94E-AB0A-F18E-9E38-9956A65C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55AE96-B2C8-6D25-532F-92D2D5F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62A06C-D07D-ECB1-67CB-2790945B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81FE5-C339-77EB-7233-8A04D01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C7CF0F-766D-7F4A-D29D-37F26870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6A2F4C-9C9A-415D-FD78-C91C8967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16B251-A81A-FAC4-8B5F-7133A35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06ABBD-9B78-A24B-9BAC-19167680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1E9F04-997E-BE3E-057C-8647B646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9DB4ED-830F-091E-5042-6C83B480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21DAF-8C1F-ADF1-2FAD-934F7FE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DC952-A352-780A-D2D9-A7991B85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8AF584-2B9A-DB09-F4F3-24556EC3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9B0020-13B1-2A2E-4883-5D25EE9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68FC52-ECE1-8151-EC49-F737E54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DC762-62A1-8C3F-5B4B-8229DE39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7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0C457-B07A-947B-9493-2F6EFE4B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EBFE69-C6A4-9F59-2F9E-7F751174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78D1D-2201-63CB-0DEF-5448C9E5E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7E9E0-98FB-7E87-BC0B-6D3C13C1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D1FF1-264D-676C-E052-AD7B4ECB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855707-095C-6EBC-5B03-C7FEE8F3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447C2-C53A-B626-52BB-9A7C780D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B5DB1E-2225-2C09-6488-67305E9D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F4E63-996E-4901-DC0C-C9F79A30F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238A-1509-4005-A42A-7799E869A8E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8D926-A32F-A55B-3AD0-4C22F1F7C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46578E-591E-B47F-AADE-8A0D84A7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1A58-3156-4FD8-9D29-95495390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CEE15-4DB5-5661-AB89-228296DD3F27}"/>
              </a:ext>
            </a:extLst>
          </p:cNvPr>
          <p:cNvSpPr>
            <a:spLocks/>
          </p:cNvSpPr>
          <p:nvPr/>
        </p:nvSpPr>
        <p:spPr>
          <a:xfrm>
            <a:off x="7825785" y="4891775"/>
            <a:ext cx="3677920" cy="1655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E8F26E-0FE0-8B33-2D2C-AE7FEC55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94" y="5461031"/>
            <a:ext cx="276159" cy="258625"/>
          </a:xfrm>
          <a:prstGeom prst="rect">
            <a:avLst/>
          </a:prstGeom>
        </p:spPr>
      </p:pic>
      <p:grpSp>
        <p:nvGrpSpPr>
          <p:cNvPr id="8" name="Group 199">
            <a:extLst>
              <a:ext uri="{FF2B5EF4-FFF2-40B4-BE49-F238E27FC236}">
                <a16:creationId xmlns:a16="http://schemas.microsoft.com/office/drawing/2014/main" id="{F6D1D4E1-B9ED-AF03-1C11-D3DE70F3EE99}"/>
              </a:ext>
            </a:extLst>
          </p:cNvPr>
          <p:cNvGrpSpPr>
            <a:grpSpLocks/>
          </p:cNvGrpSpPr>
          <p:nvPr/>
        </p:nvGrpSpPr>
        <p:grpSpPr>
          <a:xfrm>
            <a:off x="11342088" y="6132111"/>
            <a:ext cx="425064" cy="360680"/>
            <a:chOff x="0" y="0"/>
            <a:chExt cx="425064" cy="360680"/>
          </a:xfrm>
        </p:grpSpPr>
        <p:pic>
          <p:nvPicPr>
            <p:cNvPr id="9" name="Image 200">
              <a:extLst>
                <a:ext uri="{FF2B5EF4-FFF2-40B4-BE49-F238E27FC236}">
                  <a16:creationId xmlns:a16="http://schemas.microsoft.com/office/drawing/2014/main" id="{284FBC0C-0017-E93F-098F-D2620B647C3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10" name="Image 201">
              <a:extLst>
                <a:ext uri="{FF2B5EF4-FFF2-40B4-BE49-F238E27FC236}">
                  <a16:creationId xmlns:a16="http://schemas.microsoft.com/office/drawing/2014/main" id="{BEA311C7-8D59-77D1-50E4-FE48CDA818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11" name="Graphic 202">
              <a:extLst>
                <a:ext uri="{FF2B5EF4-FFF2-40B4-BE49-F238E27FC236}">
                  <a16:creationId xmlns:a16="http://schemas.microsoft.com/office/drawing/2014/main" id="{F6D70E13-DEF9-AE46-DD67-F1A05F313667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2" name="Image 203">
              <a:extLst>
                <a:ext uri="{FF2B5EF4-FFF2-40B4-BE49-F238E27FC236}">
                  <a16:creationId xmlns:a16="http://schemas.microsoft.com/office/drawing/2014/main" id="{55CB6C51-8E09-1D12-DD6E-A661F41F77C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13" name="Image 204">
            <a:extLst>
              <a:ext uri="{FF2B5EF4-FFF2-40B4-BE49-F238E27FC236}">
                <a16:creationId xmlns:a16="http://schemas.microsoft.com/office/drawing/2014/main" id="{6644A9F1-7369-E733-65D5-9BB05E0494B6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87172" y="6228080"/>
            <a:ext cx="1447165" cy="209550"/>
          </a:xfrm>
          <a:prstGeom prst="rect">
            <a:avLst/>
          </a:prstGeom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106D20D-2888-788C-F974-C89D6B118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896" y="5146833"/>
            <a:ext cx="3755923" cy="165576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Алади П.Ч.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НФИБД-04-22</a:t>
            </a:r>
          </a:p>
          <a:p>
            <a:pPr algn="l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Студ. билет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1032225007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51FDE9-BFC5-3646-18A4-86DC70FC7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7"/>
          <a:stretch/>
        </p:blipFill>
        <p:spPr bwMode="auto">
          <a:xfrm>
            <a:off x="4190155" y="1917706"/>
            <a:ext cx="7367425" cy="26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C85234-EDAD-B69B-2BB7-C757DE5EE3D8}"/>
              </a:ext>
            </a:extLst>
          </p:cNvPr>
          <p:cNvSpPr txBox="1"/>
          <p:nvPr/>
        </p:nvSpPr>
        <p:spPr>
          <a:xfrm>
            <a:off x="2087004" y="136619"/>
            <a:ext cx="763017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5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427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1898F-8843-0CDD-ECA2-467D764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  PGP </a:t>
            </a:r>
            <a:r>
              <a:rPr lang="ru-RU" sz="3200" dirty="0"/>
              <a:t>– это? 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C983D-23C3-796A-37AC-0E33E6B9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748536"/>
            <a:ext cx="5444382" cy="3591207"/>
          </a:xfrm>
        </p:spPr>
        <p:txBody>
          <a:bodyPr>
            <a:norm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Pretty Good Privacy (PGP) - это криптографический программный комплекс, используемый для обеспечения безопасности электронной коммуникации. Разработанный Филом Циммерманном в 1991 году, PGP стал основой цифровой конфиденциальности и безопасности, предлагая надежное шифрование, цифровые подписи и функции управления ключами. В данном отчете предоставляется глубокий анализ системы PGP, включая ее историю, технические компоненты, применения, сильные и слабые стороны, а также перспективы на будущее.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grpSp>
        <p:nvGrpSpPr>
          <p:cNvPr id="4" name="Group 199">
            <a:extLst>
              <a:ext uri="{FF2B5EF4-FFF2-40B4-BE49-F238E27FC236}">
                <a16:creationId xmlns:a16="http://schemas.microsoft.com/office/drawing/2014/main" id="{F3EA8E55-D20C-61AE-3587-7648608A00F5}"/>
              </a:ext>
            </a:extLst>
          </p:cNvPr>
          <p:cNvGrpSpPr>
            <a:grpSpLocks/>
          </p:cNvGrpSpPr>
          <p:nvPr/>
        </p:nvGrpSpPr>
        <p:grpSpPr>
          <a:xfrm>
            <a:off x="11342088" y="6132111"/>
            <a:ext cx="425064" cy="360680"/>
            <a:chOff x="0" y="0"/>
            <a:chExt cx="425064" cy="360680"/>
          </a:xfrm>
        </p:grpSpPr>
        <p:pic>
          <p:nvPicPr>
            <p:cNvPr id="6" name="Image 200">
              <a:extLst>
                <a:ext uri="{FF2B5EF4-FFF2-40B4-BE49-F238E27FC236}">
                  <a16:creationId xmlns:a16="http://schemas.microsoft.com/office/drawing/2014/main" id="{E6B4D2EA-2E6C-3852-E6D0-D111CC275D3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7" name="Image 201">
              <a:extLst>
                <a:ext uri="{FF2B5EF4-FFF2-40B4-BE49-F238E27FC236}">
                  <a16:creationId xmlns:a16="http://schemas.microsoft.com/office/drawing/2014/main" id="{02F83CE2-3F6C-D032-8642-E95ADAC933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8" name="Graphic 202">
              <a:extLst>
                <a:ext uri="{FF2B5EF4-FFF2-40B4-BE49-F238E27FC236}">
                  <a16:creationId xmlns:a16="http://schemas.microsoft.com/office/drawing/2014/main" id="{6E61FA97-EA8C-F60F-49DE-454758C749E6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0" name="Image 203">
              <a:extLst>
                <a:ext uri="{FF2B5EF4-FFF2-40B4-BE49-F238E27FC236}">
                  <a16:creationId xmlns:a16="http://schemas.microsoft.com/office/drawing/2014/main" id="{D5E5C3A1-7B6F-DE0B-0108-5BBD8EB450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11" name="Image 204">
            <a:extLst>
              <a:ext uri="{FF2B5EF4-FFF2-40B4-BE49-F238E27FC236}">
                <a16:creationId xmlns:a16="http://schemas.microsoft.com/office/drawing/2014/main" id="{C9C2AC86-BDEE-4506-D583-C395E8349DD3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7172" y="6228080"/>
            <a:ext cx="1447165" cy="2095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7B9614-3EAF-D363-66A8-46435B63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175" y="357855"/>
            <a:ext cx="6322373" cy="632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076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16764-A011-25EF-044E-87A60615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 dirty="0"/>
              <a:t>Технический обзор </a:t>
            </a:r>
            <a:r>
              <a:rPr lang="en-US" sz="4200" dirty="0"/>
              <a:t>PGP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CC10A-21BD-9764-E073-66972B3A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71" y="3002429"/>
            <a:ext cx="5059680" cy="328350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шифрования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Управление ключами</a:t>
            </a:r>
            <a:endParaRPr lang="en-US" sz="3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Цифровые подписи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199">
            <a:extLst>
              <a:ext uri="{FF2B5EF4-FFF2-40B4-BE49-F238E27FC236}">
                <a16:creationId xmlns:a16="http://schemas.microsoft.com/office/drawing/2014/main" id="{1BADC9E9-6E96-A67A-E414-56E63319E936}"/>
              </a:ext>
            </a:extLst>
          </p:cNvPr>
          <p:cNvGrpSpPr>
            <a:grpSpLocks/>
          </p:cNvGrpSpPr>
          <p:nvPr/>
        </p:nvGrpSpPr>
        <p:grpSpPr>
          <a:xfrm>
            <a:off x="136507" y="6301248"/>
            <a:ext cx="425064" cy="360680"/>
            <a:chOff x="0" y="0"/>
            <a:chExt cx="425064" cy="360680"/>
          </a:xfrm>
        </p:grpSpPr>
        <p:pic>
          <p:nvPicPr>
            <p:cNvPr id="11" name="Image 200">
              <a:extLst>
                <a:ext uri="{FF2B5EF4-FFF2-40B4-BE49-F238E27FC236}">
                  <a16:creationId xmlns:a16="http://schemas.microsoft.com/office/drawing/2014/main" id="{DD25EDB0-B888-460D-E3DC-2ACBFCBDEA3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12" name="Image 201">
              <a:extLst>
                <a:ext uri="{FF2B5EF4-FFF2-40B4-BE49-F238E27FC236}">
                  <a16:creationId xmlns:a16="http://schemas.microsoft.com/office/drawing/2014/main" id="{3A6E3A6E-8EE0-73B6-36D3-C70B776D55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13" name="Graphic 202">
              <a:extLst>
                <a:ext uri="{FF2B5EF4-FFF2-40B4-BE49-F238E27FC236}">
                  <a16:creationId xmlns:a16="http://schemas.microsoft.com/office/drawing/2014/main" id="{7FAF9E72-5F8A-4CE2-FBCA-6220F0D4FA92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4" name="Image 203">
              <a:extLst>
                <a:ext uri="{FF2B5EF4-FFF2-40B4-BE49-F238E27FC236}">
                  <a16:creationId xmlns:a16="http://schemas.microsoft.com/office/drawing/2014/main" id="{7CCEE567-756A-115D-C0DC-72DD156C9D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15" name="Image 204">
            <a:extLst>
              <a:ext uri="{FF2B5EF4-FFF2-40B4-BE49-F238E27FC236}">
                <a16:creationId xmlns:a16="http://schemas.microsoft.com/office/drawing/2014/main" id="{E637810F-A453-39B1-948B-ED1B882053A0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46" y="6396607"/>
            <a:ext cx="1447165" cy="209550"/>
          </a:xfrm>
          <a:prstGeom prst="rect">
            <a:avLst/>
          </a:prstGeom>
        </p:spPr>
      </p:pic>
      <p:pic>
        <p:nvPicPr>
          <p:cNvPr id="3076" name="Picture 4" descr="Информационная безопасность - красивые картинки (92 фото) * Прикольные картинки ">
            <a:extLst>
              <a:ext uri="{FF2B5EF4-FFF2-40B4-BE49-F238E27FC236}">
                <a16:creationId xmlns:a16="http://schemas.microsoft.com/office/drawing/2014/main" id="{CB2BAD55-27CA-5D56-6A86-5C185CD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81" y="1494162"/>
            <a:ext cx="6819552" cy="454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56A44-4BA7-1E13-E42E-7F4B20F9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/>
              <a:t>Применения </a:t>
            </a:r>
            <a:r>
              <a:rPr lang="en-US" sz="4000" dirty="0"/>
              <a:t>PGP</a:t>
            </a:r>
            <a:r>
              <a:rPr lang="ru-RU" sz="4000" dirty="0"/>
              <a:t>: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2B891-76F3-5E86-57D5-7328E2FB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46" y="1966841"/>
            <a:ext cx="3822189" cy="3742762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электронной почты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файлов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Безопасная передача сообщений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199">
            <a:extLst>
              <a:ext uri="{FF2B5EF4-FFF2-40B4-BE49-F238E27FC236}">
                <a16:creationId xmlns:a16="http://schemas.microsoft.com/office/drawing/2014/main" id="{56598F29-D27A-606F-67AD-9854F060B1E0}"/>
              </a:ext>
            </a:extLst>
          </p:cNvPr>
          <p:cNvGrpSpPr>
            <a:grpSpLocks/>
          </p:cNvGrpSpPr>
          <p:nvPr/>
        </p:nvGrpSpPr>
        <p:grpSpPr>
          <a:xfrm>
            <a:off x="136507" y="6301248"/>
            <a:ext cx="425064" cy="360680"/>
            <a:chOff x="0" y="0"/>
            <a:chExt cx="425064" cy="360680"/>
          </a:xfrm>
        </p:grpSpPr>
        <p:pic>
          <p:nvPicPr>
            <p:cNvPr id="5" name="Image 200">
              <a:extLst>
                <a:ext uri="{FF2B5EF4-FFF2-40B4-BE49-F238E27FC236}">
                  <a16:creationId xmlns:a16="http://schemas.microsoft.com/office/drawing/2014/main" id="{33A1C7C0-F8C9-DB8D-985C-53B2367F1E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6" name="Image 201">
              <a:extLst>
                <a:ext uri="{FF2B5EF4-FFF2-40B4-BE49-F238E27FC236}">
                  <a16:creationId xmlns:a16="http://schemas.microsoft.com/office/drawing/2014/main" id="{53F29B0D-81CF-523F-2BE7-1D524BFAC56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7" name="Graphic 202">
              <a:extLst>
                <a:ext uri="{FF2B5EF4-FFF2-40B4-BE49-F238E27FC236}">
                  <a16:creationId xmlns:a16="http://schemas.microsoft.com/office/drawing/2014/main" id="{EC2EDE13-5393-7142-CD0C-77738DD2A982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Image 203">
              <a:extLst>
                <a:ext uri="{FF2B5EF4-FFF2-40B4-BE49-F238E27FC236}">
                  <a16:creationId xmlns:a16="http://schemas.microsoft.com/office/drawing/2014/main" id="{79349C7D-9165-D878-F9A4-C1D38711096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9" name="Image 204">
            <a:extLst>
              <a:ext uri="{FF2B5EF4-FFF2-40B4-BE49-F238E27FC236}">
                <a16:creationId xmlns:a16="http://schemas.microsoft.com/office/drawing/2014/main" id="{89BEA962-0A04-2D8C-1231-1E8A23DB6023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46" y="6396607"/>
            <a:ext cx="1447165" cy="20955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227F956-B9E7-59D3-34A6-98BE71E9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88" y="1054768"/>
            <a:ext cx="7062450" cy="49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фиолетовый, Фиолетовый, Красочность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D5293291-B706-BF64-916D-7F42302A1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FE8FE-AE9A-9055-B352-7C8ECB1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600" dirty="0">
                <a:solidFill>
                  <a:schemeClr val="bg1"/>
                </a:solidFill>
              </a:rPr>
              <a:t>Преимущества и недостатки </a:t>
            </a:r>
            <a:r>
              <a:rPr lang="en-US" sz="4600" dirty="0">
                <a:solidFill>
                  <a:schemeClr val="bg1"/>
                </a:solidFill>
              </a:rPr>
              <a:t>PGP</a:t>
            </a: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99">
            <a:extLst>
              <a:ext uri="{FF2B5EF4-FFF2-40B4-BE49-F238E27FC236}">
                <a16:creationId xmlns:a16="http://schemas.microsoft.com/office/drawing/2014/main" id="{16FBAB1C-8ADE-7EDF-F2BC-2187CAA7C966}"/>
              </a:ext>
            </a:extLst>
          </p:cNvPr>
          <p:cNvGrpSpPr>
            <a:grpSpLocks/>
          </p:cNvGrpSpPr>
          <p:nvPr/>
        </p:nvGrpSpPr>
        <p:grpSpPr>
          <a:xfrm>
            <a:off x="136507" y="6301248"/>
            <a:ext cx="425064" cy="360680"/>
            <a:chOff x="0" y="0"/>
            <a:chExt cx="425064" cy="360680"/>
          </a:xfrm>
        </p:grpSpPr>
        <p:pic>
          <p:nvPicPr>
            <p:cNvPr id="4" name="Image 200">
              <a:extLst>
                <a:ext uri="{FF2B5EF4-FFF2-40B4-BE49-F238E27FC236}">
                  <a16:creationId xmlns:a16="http://schemas.microsoft.com/office/drawing/2014/main" id="{AB6E8CF1-0541-4FC7-6557-A4EB8EE8DB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5" name="Image 201">
              <a:extLst>
                <a:ext uri="{FF2B5EF4-FFF2-40B4-BE49-F238E27FC236}">
                  <a16:creationId xmlns:a16="http://schemas.microsoft.com/office/drawing/2014/main" id="{09956681-8497-047B-1F84-CE7175ED160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6" name="Graphic 202">
              <a:extLst>
                <a:ext uri="{FF2B5EF4-FFF2-40B4-BE49-F238E27FC236}">
                  <a16:creationId xmlns:a16="http://schemas.microsoft.com/office/drawing/2014/main" id="{ADDD73F8-723C-C120-294E-AC7F3050832E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" name="Image 203">
              <a:extLst>
                <a:ext uri="{FF2B5EF4-FFF2-40B4-BE49-F238E27FC236}">
                  <a16:creationId xmlns:a16="http://schemas.microsoft.com/office/drawing/2014/main" id="{D85234C1-614B-4EF7-7A19-A6ACD3F6A9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9" name="Image 204">
            <a:extLst>
              <a:ext uri="{FF2B5EF4-FFF2-40B4-BE49-F238E27FC236}">
                <a16:creationId xmlns:a16="http://schemas.microsoft.com/office/drawing/2014/main" id="{4A1AD689-401F-1326-43BF-86AD445C10CE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946" y="6396607"/>
            <a:ext cx="1447165" cy="20955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F4413E-1F54-E6FC-596A-D6F42290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Преимущества: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Надежное шифрование: PGP предлагает надежные механизмы шифрования, защищая коммуникацию от несанкционированного доступа.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Цифровые подписи: PGP обеспечивает аутентификацию и проверку целостности с помощью цифровых подписей, укрепляя доверие к коммуникации.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ключами: Инфраструктура открытых ключей PGP облегчает безопасный обмен и управление ключами, обеспечивая конфиденциальность каналов связи.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использования: сложные процессы управления ключами и пользовательские интерфейсы PGP могут быть сложными для неспециалистов.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Уязвимости: реализации PGP могут содержать уязвимости, которые могут быть использованы злоумышленниками.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Метаданные и слежение: PGP не защищает от слежения за метаданными, которое может раскрывать информацию о коммуникационных шаблонах и участниках.</a:t>
            </a:r>
            <a:endParaRPr lang="en-AE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6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100AE-1F48-7274-1921-9D863B7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2" y="196072"/>
            <a:ext cx="9596155" cy="1027434"/>
          </a:xfrm>
        </p:spPr>
        <p:txBody>
          <a:bodyPr>
            <a:normAutofit/>
          </a:bodyPr>
          <a:lstStyle/>
          <a:p>
            <a:r>
              <a:rPr lang="ru-RU" sz="4100" dirty="0">
                <a:solidFill>
                  <a:srgbClr val="FFFFFF"/>
                </a:solidFill>
              </a:rPr>
              <a:t> Перспективы на будущее и альтернативы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6010A460-530F-2A33-D796-075E1B2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59" y="1302583"/>
            <a:ext cx="8003098" cy="408343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Перспективы на будущее: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Улучшение удобства использования: усилия по упрощению опыта использования PGP и процессов управления ключами могут сделать его доступнее для более широкой аудитории.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Улучшенная безопасность: дальнейшие исследования и разработки в области криптографических алгоритмов и протоколов могут дальше укрепить безопасность PGP.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Интеграция с новыми технологиями: PGP может извлечь выгоду из интеграции с новыми технологиями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" name="Group 199">
            <a:extLst>
              <a:ext uri="{FF2B5EF4-FFF2-40B4-BE49-F238E27FC236}">
                <a16:creationId xmlns:a16="http://schemas.microsoft.com/office/drawing/2014/main" id="{C5C4026A-ECF3-146A-FAB9-90EB2D9905DD}"/>
              </a:ext>
            </a:extLst>
          </p:cNvPr>
          <p:cNvGrpSpPr>
            <a:grpSpLocks/>
          </p:cNvGrpSpPr>
          <p:nvPr/>
        </p:nvGrpSpPr>
        <p:grpSpPr>
          <a:xfrm>
            <a:off x="136507" y="6301248"/>
            <a:ext cx="425064" cy="360680"/>
            <a:chOff x="0" y="0"/>
            <a:chExt cx="425064" cy="360680"/>
          </a:xfrm>
        </p:grpSpPr>
        <p:pic>
          <p:nvPicPr>
            <p:cNvPr id="6" name="Image 200">
              <a:extLst>
                <a:ext uri="{FF2B5EF4-FFF2-40B4-BE49-F238E27FC236}">
                  <a16:creationId xmlns:a16="http://schemas.microsoft.com/office/drawing/2014/main" id="{8FC11DF4-767E-416A-DA1E-53A3ED0F32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7" name="Image 201">
              <a:extLst>
                <a:ext uri="{FF2B5EF4-FFF2-40B4-BE49-F238E27FC236}">
                  <a16:creationId xmlns:a16="http://schemas.microsoft.com/office/drawing/2014/main" id="{2BF83D43-82AB-FFB6-CEE2-D2A514876E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8" name="Graphic 202">
              <a:extLst>
                <a:ext uri="{FF2B5EF4-FFF2-40B4-BE49-F238E27FC236}">
                  <a16:creationId xmlns:a16="http://schemas.microsoft.com/office/drawing/2014/main" id="{C549E2FB-9925-175E-39B3-B83159396CB1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0" name="Image 203">
              <a:extLst>
                <a:ext uri="{FF2B5EF4-FFF2-40B4-BE49-F238E27FC236}">
                  <a16:creationId xmlns:a16="http://schemas.microsoft.com/office/drawing/2014/main" id="{4DADF7E6-4E78-13C9-44C1-78D21DCB3F0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18" name="Image 204">
            <a:extLst>
              <a:ext uri="{FF2B5EF4-FFF2-40B4-BE49-F238E27FC236}">
                <a16:creationId xmlns:a16="http://schemas.microsoft.com/office/drawing/2014/main" id="{3E48A6AD-88A2-21A1-85C2-1A48CCAC7BDA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46" y="6396607"/>
            <a:ext cx="1447165" cy="20955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DF4D653-6A11-529D-4A1C-47A0B034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28" y="142804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34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100AE-1F48-7274-1921-9D863B7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2" y="196072"/>
            <a:ext cx="9596155" cy="1027434"/>
          </a:xfrm>
        </p:spPr>
        <p:txBody>
          <a:bodyPr>
            <a:normAutofit/>
          </a:bodyPr>
          <a:lstStyle/>
          <a:p>
            <a:r>
              <a:rPr lang="ru-RU" sz="4100" dirty="0">
                <a:solidFill>
                  <a:srgbClr val="FFFFFF"/>
                </a:solidFill>
              </a:rPr>
              <a:t> Перспективы на будущее и альтернативы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6010A460-530F-2A33-D796-075E1B2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59" y="1302583"/>
            <a:ext cx="8003098" cy="4083433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Альтернативы:</a:t>
            </a: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Signal Protocol: Signal Protocol предлагает конечное шифрование для мгновенных сообщений и голосовых вызовов, с акцентом на удобство использования и безопасность.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S/MIME: S/MIME предоставляет шифрование электронной почты и цифровые подписи с использованием сертификатов X.509, обеспечивая совместимость с существующей электронной инфраструктурой.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Pretty Easy Privacy (p≡p): p≡p стремится упростить шифрование электронной почты и управление ключами, сохраняя при этом надежные гарантии безопасности, что делает его более доступным для неспециалистов.</a:t>
            </a:r>
          </a:p>
        </p:txBody>
      </p:sp>
      <p:grpSp>
        <p:nvGrpSpPr>
          <p:cNvPr id="4" name="Group 199">
            <a:extLst>
              <a:ext uri="{FF2B5EF4-FFF2-40B4-BE49-F238E27FC236}">
                <a16:creationId xmlns:a16="http://schemas.microsoft.com/office/drawing/2014/main" id="{C5C4026A-ECF3-146A-FAB9-90EB2D9905DD}"/>
              </a:ext>
            </a:extLst>
          </p:cNvPr>
          <p:cNvGrpSpPr>
            <a:grpSpLocks/>
          </p:cNvGrpSpPr>
          <p:nvPr/>
        </p:nvGrpSpPr>
        <p:grpSpPr>
          <a:xfrm>
            <a:off x="136507" y="6301248"/>
            <a:ext cx="425064" cy="360680"/>
            <a:chOff x="0" y="0"/>
            <a:chExt cx="425064" cy="360680"/>
          </a:xfrm>
        </p:grpSpPr>
        <p:pic>
          <p:nvPicPr>
            <p:cNvPr id="6" name="Image 200">
              <a:extLst>
                <a:ext uri="{FF2B5EF4-FFF2-40B4-BE49-F238E27FC236}">
                  <a16:creationId xmlns:a16="http://schemas.microsoft.com/office/drawing/2014/main" id="{8FC11DF4-767E-416A-DA1E-53A3ED0F32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7" name="Image 201">
              <a:extLst>
                <a:ext uri="{FF2B5EF4-FFF2-40B4-BE49-F238E27FC236}">
                  <a16:creationId xmlns:a16="http://schemas.microsoft.com/office/drawing/2014/main" id="{2BF83D43-82AB-FFB6-CEE2-D2A514876E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8" name="Graphic 202">
              <a:extLst>
                <a:ext uri="{FF2B5EF4-FFF2-40B4-BE49-F238E27FC236}">
                  <a16:creationId xmlns:a16="http://schemas.microsoft.com/office/drawing/2014/main" id="{C549E2FB-9925-175E-39B3-B83159396CB1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0" name="Image 203">
              <a:extLst>
                <a:ext uri="{FF2B5EF4-FFF2-40B4-BE49-F238E27FC236}">
                  <a16:creationId xmlns:a16="http://schemas.microsoft.com/office/drawing/2014/main" id="{4DADF7E6-4E78-13C9-44C1-78D21DCB3F0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18" name="Image 204">
            <a:extLst>
              <a:ext uri="{FF2B5EF4-FFF2-40B4-BE49-F238E27FC236}">
                <a16:creationId xmlns:a16="http://schemas.microsoft.com/office/drawing/2014/main" id="{3E48A6AD-88A2-21A1-85C2-1A48CCAC7BDA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46" y="6396607"/>
            <a:ext cx="1447165" cy="209550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093E5D9-03EF-4ACC-8E21-03A2978C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849" y="2245489"/>
            <a:ext cx="2571986" cy="19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84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100AE-1F48-7274-1921-9D863B7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2" y="196072"/>
            <a:ext cx="9596155" cy="102743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Заключение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6010A460-530F-2A33-D796-075E1B2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59" y="1302583"/>
            <a:ext cx="8003098" cy="408343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ru-RU" sz="24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rgbClr val="FFFFFF"/>
                </a:solidFill>
              </a:rPr>
              <a:t>PGP остается важным инструментом для обеспечения безопасности электронной коммуникации, предлагая надежное шифрование, цифровые подписи и функции управления ключами. Несмотря на определенные недостатки, усилия по улучшению удобства использования и безопасности, а также появление альтернативных систем шифрования, представляют собой возможности для дальнейшего развития PGP и широкого спектра цифровой конфиденциальности и безопасности.</a:t>
            </a:r>
          </a:p>
        </p:txBody>
      </p:sp>
      <p:grpSp>
        <p:nvGrpSpPr>
          <p:cNvPr id="4" name="Group 199">
            <a:extLst>
              <a:ext uri="{FF2B5EF4-FFF2-40B4-BE49-F238E27FC236}">
                <a16:creationId xmlns:a16="http://schemas.microsoft.com/office/drawing/2014/main" id="{C5C4026A-ECF3-146A-FAB9-90EB2D9905DD}"/>
              </a:ext>
            </a:extLst>
          </p:cNvPr>
          <p:cNvGrpSpPr>
            <a:grpSpLocks/>
          </p:cNvGrpSpPr>
          <p:nvPr/>
        </p:nvGrpSpPr>
        <p:grpSpPr>
          <a:xfrm>
            <a:off x="136507" y="6301248"/>
            <a:ext cx="425064" cy="360680"/>
            <a:chOff x="0" y="0"/>
            <a:chExt cx="425064" cy="360680"/>
          </a:xfrm>
        </p:grpSpPr>
        <p:pic>
          <p:nvPicPr>
            <p:cNvPr id="6" name="Image 200">
              <a:extLst>
                <a:ext uri="{FF2B5EF4-FFF2-40B4-BE49-F238E27FC236}">
                  <a16:creationId xmlns:a16="http://schemas.microsoft.com/office/drawing/2014/main" id="{8FC11DF4-767E-416A-DA1E-53A3ED0F32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02" y="218685"/>
              <a:ext cx="74904" cy="82257"/>
            </a:xfrm>
            <a:prstGeom prst="rect">
              <a:avLst/>
            </a:prstGeom>
          </p:spPr>
        </p:pic>
        <p:pic>
          <p:nvPicPr>
            <p:cNvPr id="7" name="Image 201">
              <a:extLst>
                <a:ext uri="{FF2B5EF4-FFF2-40B4-BE49-F238E27FC236}">
                  <a16:creationId xmlns:a16="http://schemas.microsoft.com/office/drawing/2014/main" id="{2BF83D43-82AB-FFB6-CEE2-D2A514876E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01" y="2"/>
              <a:ext cx="169297" cy="151875"/>
            </a:xfrm>
            <a:prstGeom prst="rect">
              <a:avLst/>
            </a:prstGeom>
          </p:spPr>
        </p:pic>
        <p:sp>
          <p:nvSpPr>
            <p:cNvPr id="8" name="Graphic 202">
              <a:extLst>
                <a:ext uri="{FF2B5EF4-FFF2-40B4-BE49-F238E27FC236}">
                  <a16:creationId xmlns:a16="http://schemas.microsoft.com/office/drawing/2014/main" id="{C549E2FB-9925-175E-39B3-B83159396CB1}"/>
                </a:ext>
              </a:extLst>
            </p:cNvPr>
            <p:cNvSpPr/>
            <p:nvPr/>
          </p:nvSpPr>
          <p:spPr>
            <a:xfrm>
              <a:off x="0" y="0"/>
              <a:ext cx="382905" cy="360680"/>
            </a:xfrm>
            <a:custGeom>
              <a:avLst/>
              <a:gdLst/>
              <a:ahLst/>
              <a:cxnLst/>
              <a:rect l="l" t="t" r="r" b="b"/>
              <a:pathLst>
                <a:path w="382905" h="360680">
                  <a:moveTo>
                    <a:pt x="113067" y="284949"/>
                  </a:moveTo>
                  <a:lnTo>
                    <a:pt x="101485" y="284949"/>
                  </a:lnTo>
                  <a:lnTo>
                    <a:pt x="119218" y="315323"/>
                  </a:lnTo>
                  <a:lnTo>
                    <a:pt x="144792" y="339153"/>
                  </a:lnTo>
                  <a:lnTo>
                    <a:pt x="176491" y="354715"/>
                  </a:lnTo>
                  <a:lnTo>
                    <a:pt x="212598" y="360286"/>
                  </a:lnTo>
                  <a:lnTo>
                    <a:pt x="215430" y="360286"/>
                  </a:lnTo>
                  <a:lnTo>
                    <a:pt x="248764" y="355047"/>
                  </a:lnTo>
                  <a:lnTo>
                    <a:pt x="258907" y="349973"/>
                  </a:lnTo>
                  <a:lnTo>
                    <a:pt x="212598" y="349973"/>
                  </a:lnTo>
                  <a:lnTo>
                    <a:pt x="170071" y="341366"/>
                  </a:lnTo>
                  <a:lnTo>
                    <a:pt x="135305" y="317906"/>
                  </a:lnTo>
                  <a:lnTo>
                    <a:pt x="113067" y="284949"/>
                  </a:lnTo>
                  <a:close/>
                </a:path>
                <a:path w="382905" h="360680">
                  <a:moveTo>
                    <a:pt x="316331" y="291020"/>
                  </a:moveTo>
                  <a:lnTo>
                    <a:pt x="305752" y="291020"/>
                  </a:lnTo>
                  <a:lnTo>
                    <a:pt x="290568" y="315223"/>
                  </a:lnTo>
                  <a:lnTo>
                    <a:pt x="269459" y="333822"/>
                  </a:lnTo>
                  <a:lnTo>
                    <a:pt x="243916" y="345759"/>
                  </a:lnTo>
                  <a:lnTo>
                    <a:pt x="215430" y="349973"/>
                  </a:lnTo>
                  <a:lnTo>
                    <a:pt x="258907" y="349973"/>
                  </a:lnTo>
                  <a:lnTo>
                    <a:pt x="278314" y="340266"/>
                  </a:lnTo>
                  <a:lnTo>
                    <a:pt x="302101" y="317343"/>
                  </a:lnTo>
                  <a:lnTo>
                    <a:pt x="316331" y="291020"/>
                  </a:lnTo>
                  <a:close/>
                </a:path>
                <a:path w="382905" h="360680">
                  <a:moveTo>
                    <a:pt x="115145" y="31191"/>
                  </a:moveTo>
                  <a:lnTo>
                    <a:pt x="99161" y="31191"/>
                  </a:lnTo>
                  <a:lnTo>
                    <a:pt x="111755" y="33706"/>
                  </a:lnTo>
                  <a:lnTo>
                    <a:pt x="122096" y="40571"/>
                  </a:lnTo>
                  <a:lnTo>
                    <a:pt x="129167" y="50763"/>
                  </a:lnTo>
                  <a:lnTo>
                    <a:pt x="131953" y="63258"/>
                  </a:lnTo>
                  <a:lnTo>
                    <a:pt x="131991" y="256806"/>
                  </a:lnTo>
                  <a:lnTo>
                    <a:pt x="138927" y="291075"/>
                  </a:lnTo>
                  <a:lnTo>
                    <a:pt x="157832" y="319090"/>
                  </a:lnTo>
                  <a:lnTo>
                    <a:pt x="185847" y="337995"/>
                  </a:lnTo>
                  <a:lnTo>
                    <a:pt x="220116" y="344931"/>
                  </a:lnTo>
                  <a:lnTo>
                    <a:pt x="221856" y="344931"/>
                  </a:lnTo>
                  <a:lnTo>
                    <a:pt x="247469" y="341182"/>
                  </a:lnTo>
                  <a:lnTo>
                    <a:pt x="248278" y="340804"/>
                  </a:lnTo>
                  <a:lnTo>
                    <a:pt x="220116" y="340804"/>
                  </a:lnTo>
                  <a:lnTo>
                    <a:pt x="187449" y="334193"/>
                  </a:lnTo>
                  <a:lnTo>
                    <a:pt x="160742" y="316174"/>
                  </a:lnTo>
                  <a:lnTo>
                    <a:pt x="142719" y="289471"/>
                  </a:lnTo>
                  <a:lnTo>
                    <a:pt x="136105" y="256806"/>
                  </a:lnTo>
                  <a:lnTo>
                    <a:pt x="136067" y="63258"/>
                  </a:lnTo>
                  <a:lnTo>
                    <a:pt x="138610" y="51854"/>
                  </a:lnTo>
                  <a:lnTo>
                    <a:pt x="134010" y="51854"/>
                  </a:lnTo>
                  <a:lnTo>
                    <a:pt x="128702" y="41899"/>
                  </a:lnTo>
                  <a:lnTo>
                    <a:pt x="120734" y="34053"/>
                  </a:lnTo>
                  <a:lnTo>
                    <a:pt x="115145" y="31191"/>
                  </a:lnTo>
                  <a:close/>
                </a:path>
                <a:path w="382905" h="360680">
                  <a:moveTo>
                    <a:pt x="301937" y="293115"/>
                  </a:moveTo>
                  <a:lnTo>
                    <a:pt x="297611" y="293115"/>
                  </a:lnTo>
                  <a:lnTo>
                    <a:pt x="284492" y="312863"/>
                  </a:lnTo>
                  <a:lnTo>
                    <a:pt x="266763" y="327890"/>
                  </a:lnTo>
                  <a:lnTo>
                    <a:pt x="245519" y="337451"/>
                  </a:lnTo>
                  <a:lnTo>
                    <a:pt x="221856" y="340804"/>
                  </a:lnTo>
                  <a:lnTo>
                    <a:pt x="248278" y="340804"/>
                  </a:lnTo>
                  <a:lnTo>
                    <a:pt x="270332" y="330507"/>
                  </a:lnTo>
                  <a:lnTo>
                    <a:pt x="289175" y="313770"/>
                  </a:lnTo>
                  <a:lnTo>
                    <a:pt x="301937" y="293115"/>
                  </a:lnTo>
                  <a:close/>
                </a:path>
                <a:path w="382905" h="360680">
                  <a:moveTo>
                    <a:pt x="214210" y="31191"/>
                  </a:moveTo>
                  <a:lnTo>
                    <a:pt x="180822" y="31191"/>
                  </a:lnTo>
                  <a:lnTo>
                    <a:pt x="174569" y="35659"/>
                  </a:lnTo>
                  <a:lnTo>
                    <a:pt x="169714" y="41598"/>
                  </a:lnTo>
                  <a:lnTo>
                    <a:pt x="166572" y="48700"/>
                  </a:lnTo>
                  <a:lnTo>
                    <a:pt x="165455" y="56654"/>
                  </a:lnTo>
                  <a:lnTo>
                    <a:pt x="165545" y="264909"/>
                  </a:lnTo>
                  <a:lnTo>
                    <a:pt x="170679" y="290261"/>
                  </a:lnTo>
                  <a:lnTo>
                    <a:pt x="184948" y="311405"/>
                  </a:lnTo>
                  <a:lnTo>
                    <a:pt x="206092" y="325675"/>
                  </a:lnTo>
                  <a:lnTo>
                    <a:pt x="231952" y="330911"/>
                  </a:lnTo>
                  <a:lnTo>
                    <a:pt x="235458" y="330911"/>
                  </a:lnTo>
                  <a:lnTo>
                    <a:pt x="253757" y="328377"/>
                  </a:lnTo>
                  <a:lnTo>
                    <a:pt x="270303" y="321116"/>
                  </a:lnTo>
                  <a:lnTo>
                    <a:pt x="270933" y="320598"/>
                  </a:lnTo>
                  <a:lnTo>
                    <a:pt x="231952" y="320598"/>
                  </a:lnTo>
                  <a:lnTo>
                    <a:pt x="217440" y="318697"/>
                  </a:lnTo>
                  <a:lnTo>
                    <a:pt x="204331" y="313324"/>
                  </a:lnTo>
                  <a:lnTo>
                    <a:pt x="193121" y="304975"/>
                  </a:lnTo>
                  <a:lnTo>
                    <a:pt x="184302" y="294144"/>
                  </a:lnTo>
                  <a:lnTo>
                    <a:pt x="209524" y="294144"/>
                  </a:lnTo>
                  <a:lnTo>
                    <a:pt x="209524" y="220027"/>
                  </a:lnTo>
                  <a:lnTo>
                    <a:pt x="175755" y="220027"/>
                  </a:lnTo>
                  <a:lnTo>
                    <a:pt x="175755" y="214033"/>
                  </a:lnTo>
                  <a:lnTo>
                    <a:pt x="183441" y="213534"/>
                  </a:lnTo>
                  <a:lnTo>
                    <a:pt x="191181" y="213145"/>
                  </a:lnTo>
                  <a:lnTo>
                    <a:pt x="198970" y="212874"/>
                  </a:lnTo>
                  <a:lnTo>
                    <a:pt x="208318" y="212699"/>
                  </a:lnTo>
                  <a:lnTo>
                    <a:pt x="209524" y="211493"/>
                  </a:lnTo>
                  <a:lnTo>
                    <a:pt x="209524" y="159067"/>
                  </a:lnTo>
                  <a:lnTo>
                    <a:pt x="208318" y="157860"/>
                  </a:lnTo>
                  <a:lnTo>
                    <a:pt x="198970" y="157686"/>
                  </a:lnTo>
                  <a:lnTo>
                    <a:pt x="191181" y="157414"/>
                  </a:lnTo>
                  <a:lnTo>
                    <a:pt x="183441" y="157026"/>
                  </a:lnTo>
                  <a:lnTo>
                    <a:pt x="175755" y="156527"/>
                  </a:lnTo>
                  <a:lnTo>
                    <a:pt x="175755" y="150533"/>
                  </a:lnTo>
                  <a:lnTo>
                    <a:pt x="209524" y="150533"/>
                  </a:lnTo>
                  <a:lnTo>
                    <a:pt x="209524" y="78498"/>
                  </a:lnTo>
                  <a:lnTo>
                    <a:pt x="175755" y="78498"/>
                  </a:lnTo>
                  <a:lnTo>
                    <a:pt x="175768" y="56654"/>
                  </a:lnTo>
                  <a:lnTo>
                    <a:pt x="177223" y="49455"/>
                  </a:lnTo>
                  <a:lnTo>
                    <a:pt x="181189" y="43573"/>
                  </a:lnTo>
                  <a:lnTo>
                    <a:pt x="187067" y="39606"/>
                  </a:lnTo>
                  <a:lnTo>
                    <a:pt x="194259" y="38150"/>
                  </a:lnTo>
                  <a:lnTo>
                    <a:pt x="211937" y="38125"/>
                  </a:lnTo>
                  <a:lnTo>
                    <a:pt x="214210" y="35839"/>
                  </a:lnTo>
                  <a:lnTo>
                    <a:pt x="214210" y="31191"/>
                  </a:lnTo>
                  <a:close/>
                </a:path>
                <a:path w="382905" h="360680">
                  <a:moveTo>
                    <a:pt x="293332" y="296583"/>
                  </a:moveTo>
                  <a:lnTo>
                    <a:pt x="281559" y="296583"/>
                  </a:lnTo>
                  <a:lnTo>
                    <a:pt x="272571" y="306657"/>
                  </a:lnTo>
                  <a:lnTo>
                    <a:pt x="261580" y="314210"/>
                  </a:lnTo>
                  <a:lnTo>
                    <a:pt x="249053" y="318953"/>
                  </a:lnTo>
                  <a:lnTo>
                    <a:pt x="235458" y="320598"/>
                  </a:lnTo>
                  <a:lnTo>
                    <a:pt x="270933" y="320598"/>
                  </a:lnTo>
                  <a:lnTo>
                    <a:pt x="284264" y="309640"/>
                  </a:lnTo>
                  <a:lnTo>
                    <a:pt x="293332" y="296583"/>
                  </a:lnTo>
                  <a:close/>
                </a:path>
                <a:path w="382905" h="360680">
                  <a:moveTo>
                    <a:pt x="297510" y="226021"/>
                  </a:moveTo>
                  <a:lnTo>
                    <a:pt x="296659" y="226567"/>
                  </a:lnTo>
                  <a:lnTo>
                    <a:pt x="296418" y="227418"/>
                  </a:lnTo>
                  <a:lnTo>
                    <a:pt x="288076" y="250218"/>
                  </a:lnTo>
                  <a:lnTo>
                    <a:pt x="276626" y="270016"/>
                  </a:lnTo>
                  <a:lnTo>
                    <a:pt x="262511" y="286206"/>
                  </a:lnTo>
                  <a:lnTo>
                    <a:pt x="246176" y="298183"/>
                  </a:lnTo>
                  <a:lnTo>
                    <a:pt x="244538" y="299097"/>
                  </a:lnTo>
                  <a:lnTo>
                    <a:pt x="245287" y="301561"/>
                  </a:lnTo>
                  <a:lnTo>
                    <a:pt x="281559" y="296583"/>
                  </a:lnTo>
                  <a:lnTo>
                    <a:pt x="293332" y="296583"/>
                  </a:lnTo>
                  <a:lnTo>
                    <a:pt x="294805" y="294462"/>
                  </a:lnTo>
                  <a:lnTo>
                    <a:pt x="294955" y="294144"/>
                  </a:lnTo>
                  <a:lnTo>
                    <a:pt x="295084" y="293725"/>
                  </a:lnTo>
                  <a:lnTo>
                    <a:pt x="297611" y="293115"/>
                  </a:lnTo>
                  <a:lnTo>
                    <a:pt x="301937" y="293115"/>
                  </a:lnTo>
                  <a:lnTo>
                    <a:pt x="302729" y="291833"/>
                  </a:lnTo>
                  <a:lnTo>
                    <a:pt x="305752" y="291020"/>
                  </a:lnTo>
                  <a:lnTo>
                    <a:pt x="316331" y="291020"/>
                  </a:lnTo>
                  <a:lnTo>
                    <a:pt x="318198" y="287566"/>
                  </a:lnTo>
                  <a:lnTo>
                    <a:pt x="318236" y="287324"/>
                  </a:lnTo>
                  <a:lnTo>
                    <a:pt x="329775" y="283358"/>
                  </a:lnTo>
                  <a:lnTo>
                    <a:pt x="368960" y="264909"/>
                  </a:lnTo>
                  <a:lnTo>
                    <a:pt x="382803" y="255409"/>
                  </a:lnTo>
                  <a:lnTo>
                    <a:pt x="382701" y="253847"/>
                  </a:lnTo>
                  <a:lnTo>
                    <a:pt x="343795" y="237477"/>
                  </a:lnTo>
                  <a:lnTo>
                    <a:pt x="298373" y="226186"/>
                  </a:lnTo>
                  <a:lnTo>
                    <a:pt x="297510" y="226021"/>
                  </a:lnTo>
                  <a:close/>
                </a:path>
                <a:path w="382905" h="360680">
                  <a:moveTo>
                    <a:pt x="209524" y="294144"/>
                  </a:moveTo>
                  <a:lnTo>
                    <a:pt x="184302" y="294144"/>
                  </a:lnTo>
                  <a:lnTo>
                    <a:pt x="191338" y="297713"/>
                  </a:lnTo>
                  <a:lnTo>
                    <a:pt x="198805" y="300012"/>
                  </a:lnTo>
                  <a:lnTo>
                    <a:pt x="208165" y="300939"/>
                  </a:lnTo>
                  <a:lnTo>
                    <a:pt x="209524" y="299643"/>
                  </a:lnTo>
                  <a:lnTo>
                    <a:pt x="209524" y="294144"/>
                  </a:lnTo>
                  <a:close/>
                </a:path>
                <a:path w="382905" h="360680">
                  <a:moveTo>
                    <a:pt x="103239" y="227787"/>
                  </a:moveTo>
                  <a:lnTo>
                    <a:pt x="92938" y="227787"/>
                  </a:lnTo>
                  <a:lnTo>
                    <a:pt x="92938" y="233972"/>
                  </a:lnTo>
                  <a:lnTo>
                    <a:pt x="79790" y="237975"/>
                  </a:lnTo>
                  <a:lnTo>
                    <a:pt x="43129" y="253403"/>
                  </a:lnTo>
                  <a:lnTo>
                    <a:pt x="42951" y="255930"/>
                  </a:lnTo>
                  <a:lnTo>
                    <a:pt x="50380" y="261264"/>
                  </a:lnTo>
                  <a:lnTo>
                    <a:pt x="90144" y="281397"/>
                  </a:lnTo>
                  <a:lnTo>
                    <a:pt x="100330" y="285165"/>
                  </a:lnTo>
                  <a:lnTo>
                    <a:pt x="100939" y="285140"/>
                  </a:lnTo>
                  <a:lnTo>
                    <a:pt x="101485" y="284949"/>
                  </a:lnTo>
                  <a:lnTo>
                    <a:pt x="113067" y="284949"/>
                  </a:lnTo>
                  <a:lnTo>
                    <a:pt x="111846" y="283140"/>
                  </a:lnTo>
                  <a:lnTo>
                    <a:pt x="103238" y="240614"/>
                  </a:lnTo>
                  <a:lnTo>
                    <a:pt x="103239" y="227787"/>
                  </a:lnTo>
                  <a:close/>
                </a:path>
                <a:path w="382905" h="360680">
                  <a:moveTo>
                    <a:pt x="33947" y="118795"/>
                  </a:moveTo>
                  <a:lnTo>
                    <a:pt x="19320" y="133693"/>
                  </a:lnTo>
                  <a:lnTo>
                    <a:pt x="8686" y="149620"/>
                  </a:lnTo>
                  <a:lnTo>
                    <a:pt x="2196" y="166378"/>
                  </a:lnTo>
                  <a:lnTo>
                    <a:pt x="0" y="183768"/>
                  </a:lnTo>
                  <a:lnTo>
                    <a:pt x="2238" y="201318"/>
                  </a:lnTo>
                  <a:lnTo>
                    <a:pt x="34582" y="249288"/>
                  </a:lnTo>
                  <a:lnTo>
                    <a:pt x="36715" y="250151"/>
                  </a:lnTo>
                  <a:lnTo>
                    <a:pt x="37719" y="249593"/>
                  </a:lnTo>
                  <a:lnTo>
                    <a:pt x="49901" y="243342"/>
                  </a:lnTo>
                  <a:lnTo>
                    <a:pt x="63233" y="237613"/>
                  </a:lnTo>
                  <a:lnTo>
                    <a:pt x="77613" y="232423"/>
                  </a:lnTo>
                  <a:lnTo>
                    <a:pt x="92938" y="227787"/>
                  </a:lnTo>
                  <a:lnTo>
                    <a:pt x="103239" y="227787"/>
                  </a:lnTo>
                  <a:lnTo>
                    <a:pt x="103245" y="142760"/>
                  </a:lnTo>
                  <a:lnTo>
                    <a:pt x="92938" y="142760"/>
                  </a:lnTo>
                  <a:lnTo>
                    <a:pt x="76392" y="137725"/>
                  </a:lnTo>
                  <a:lnTo>
                    <a:pt x="60960" y="132043"/>
                  </a:lnTo>
                  <a:lnTo>
                    <a:pt x="46775" y="125735"/>
                  </a:lnTo>
                  <a:lnTo>
                    <a:pt x="33947" y="118808"/>
                  </a:lnTo>
                  <a:close/>
                </a:path>
                <a:path w="382905" h="360680">
                  <a:moveTo>
                    <a:pt x="208267" y="218681"/>
                  </a:moveTo>
                  <a:lnTo>
                    <a:pt x="175755" y="220027"/>
                  </a:lnTo>
                  <a:lnTo>
                    <a:pt x="209524" y="220027"/>
                  </a:lnTo>
                  <a:lnTo>
                    <a:pt x="208267" y="218681"/>
                  </a:lnTo>
                  <a:close/>
                </a:path>
                <a:path w="382905" h="360680">
                  <a:moveTo>
                    <a:pt x="209524" y="150533"/>
                  </a:moveTo>
                  <a:lnTo>
                    <a:pt x="175755" y="150533"/>
                  </a:lnTo>
                  <a:lnTo>
                    <a:pt x="183548" y="151041"/>
                  </a:lnTo>
                  <a:lnTo>
                    <a:pt x="191401" y="151437"/>
                  </a:lnTo>
                  <a:lnTo>
                    <a:pt x="199311" y="151715"/>
                  </a:lnTo>
                  <a:lnTo>
                    <a:pt x="208508" y="151879"/>
                  </a:lnTo>
                  <a:lnTo>
                    <a:pt x="209524" y="150875"/>
                  </a:lnTo>
                  <a:lnTo>
                    <a:pt x="209524" y="150533"/>
                  </a:lnTo>
                  <a:close/>
                </a:path>
                <a:path w="382905" h="360680">
                  <a:moveTo>
                    <a:pt x="211912" y="0"/>
                  </a:moveTo>
                  <a:lnTo>
                    <a:pt x="56997" y="0"/>
                  </a:lnTo>
                  <a:lnTo>
                    <a:pt x="54698" y="2311"/>
                  </a:lnTo>
                  <a:lnTo>
                    <a:pt x="54698" y="35839"/>
                  </a:lnTo>
                  <a:lnTo>
                    <a:pt x="56997" y="38150"/>
                  </a:lnTo>
                  <a:lnTo>
                    <a:pt x="74447" y="38150"/>
                  </a:lnTo>
                  <a:lnTo>
                    <a:pt x="81640" y="39606"/>
                  </a:lnTo>
                  <a:lnTo>
                    <a:pt x="87523" y="43573"/>
                  </a:lnTo>
                  <a:lnTo>
                    <a:pt x="91494" y="49455"/>
                  </a:lnTo>
                  <a:lnTo>
                    <a:pt x="92951" y="56654"/>
                  </a:lnTo>
                  <a:lnTo>
                    <a:pt x="92938" y="85051"/>
                  </a:lnTo>
                  <a:lnTo>
                    <a:pt x="85206" y="88133"/>
                  </a:lnTo>
                  <a:lnTo>
                    <a:pt x="77698" y="91416"/>
                  </a:lnTo>
                  <a:lnTo>
                    <a:pt x="40551" y="113398"/>
                  </a:lnTo>
                  <a:lnTo>
                    <a:pt x="40779" y="115849"/>
                  </a:lnTo>
                  <a:lnTo>
                    <a:pt x="79038" y="132318"/>
                  </a:lnTo>
                  <a:lnTo>
                    <a:pt x="92938" y="136575"/>
                  </a:lnTo>
                  <a:lnTo>
                    <a:pt x="92938" y="142760"/>
                  </a:lnTo>
                  <a:lnTo>
                    <a:pt x="103245" y="142760"/>
                  </a:lnTo>
                  <a:lnTo>
                    <a:pt x="103251" y="56654"/>
                  </a:lnTo>
                  <a:lnTo>
                    <a:pt x="102134" y="48700"/>
                  </a:lnTo>
                  <a:lnTo>
                    <a:pt x="98993" y="41598"/>
                  </a:lnTo>
                  <a:lnTo>
                    <a:pt x="94142" y="35659"/>
                  </a:lnTo>
                  <a:lnTo>
                    <a:pt x="87896" y="31191"/>
                  </a:lnTo>
                  <a:lnTo>
                    <a:pt x="115145" y="31191"/>
                  </a:lnTo>
                  <a:lnTo>
                    <a:pt x="110691" y="28910"/>
                  </a:lnTo>
                  <a:lnTo>
                    <a:pt x="99161" y="27063"/>
                  </a:lnTo>
                  <a:lnTo>
                    <a:pt x="64998" y="27063"/>
                  </a:lnTo>
                  <a:lnTo>
                    <a:pt x="64998" y="10312"/>
                  </a:lnTo>
                  <a:lnTo>
                    <a:pt x="214210" y="10312"/>
                  </a:lnTo>
                  <a:lnTo>
                    <a:pt x="214210" y="2311"/>
                  </a:lnTo>
                  <a:lnTo>
                    <a:pt x="211912" y="0"/>
                  </a:lnTo>
                  <a:close/>
                </a:path>
                <a:path w="382905" h="360680">
                  <a:moveTo>
                    <a:pt x="209524" y="66522"/>
                  </a:moveTo>
                  <a:lnTo>
                    <a:pt x="200590" y="67647"/>
                  </a:lnTo>
                  <a:lnTo>
                    <a:pt x="191954" y="70072"/>
                  </a:lnTo>
                  <a:lnTo>
                    <a:pt x="183660" y="73716"/>
                  </a:lnTo>
                  <a:lnTo>
                    <a:pt x="175755" y="78498"/>
                  </a:lnTo>
                  <a:lnTo>
                    <a:pt x="209524" y="78498"/>
                  </a:lnTo>
                  <a:lnTo>
                    <a:pt x="209524" y="66522"/>
                  </a:lnTo>
                  <a:close/>
                </a:path>
                <a:path w="382905" h="360680">
                  <a:moveTo>
                    <a:pt x="214210" y="10312"/>
                  </a:moveTo>
                  <a:lnTo>
                    <a:pt x="203911" y="10312"/>
                  </a:lnTo>
                  <a:lnTo>
                    <a:pt x="203911" y="27063"/>
                  </a:lnTo>
                  <a:lnTo>
                    <a:pt x="168871" y="27063"/>
                  </a:lnTo>
                  <a:lnTo>
                    <a:pt x="157334" y="28910"/>
                  </a:lnTo>
                  <a:lnTo>
                    <a:pt x="147288" y="34053"/>
                  </a:lnTo>
                  <a:lnTo>
                    <a:pt x="139318" y="41899"/>
                  </a:lnTo>
                  <a:lnTo>
                    <a:pt x="134010" y="51854"/>
                  </a:lnTo>
                  <a:lnTo>
                    <a:pt x="138610" y="51854"/>
                  </a:lnTo>
                  <a:lnTo>
                    <a:pt x="138853" y="50763"/>
                  </a:lnTo>
                  <a:lnTo>
                    <a:pt x="145926" y="40571"/>
                  </a:lnTo>
                  <a:lnTo>
                    <a:pt x="156270" y="33706"/>
                  </a:lnTo>
                  <a:lnTo>
                    <a:pt x="168871" y="31191"/>
                  </a:lnTo>
                  <a:lnTo>
                    <a:pt x="214210" y="31191"/>
                  </a:lnTo>
                  <a:lnTo>
                    <a:pt x="214210" y="10312"/>
                  </a:lnTo>
                  <a:close/>
                </a:path>
                <a:path w="382905" h="360680">
                  <a:moveTo>
                    <a:pt x="211937" y="38125"/>
                  </a:moveTo>
                  <a:lnTo>
                    <a:pt x="208902" y="38125"/>
                  </a:lnTo>
                  <a:lnTo>
                    <a:pt x="211912" y="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0" name="Image 203">
              <a:extLst>
                <a:ext uri="{FF2B5EF4-FFF2-40B4-BE49-F238E27FC236}">
                  <a16:creationId xmlns:a16="http://schemas.microsoft.com/office/drawing/2014/main" id="{4DADF7E6-4E78-13C9-44C1-78D21DCB3F0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2" y="119346"/>
              <a:ext cx="209572" cy="130657"/>
            </a:xfrm>
            <a:prstGeom prst="rect">
              <a:avLst/>
            </a:prstGeom>
          </p:spPr>
        </p:pic>
      </p:grpSp>
      <p:pic>
        <p:nvPicPr>
          <p:cNvPr id="18" name="Image 204">
            <a:extLst>
              <a:ext uri="{FF2B5EF4-FFF2-40B4-BE49-F238E27FC236}">
                <a16:creationId xmlns:a16="http://schemas.microsoft.com/office/drawing/2014/main" id="{3E48A6AD-88A2-21A1-85C2-1A48CCAC7BDA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46" y="6396607"/>
            <a:ext cx="1447165" cy="209550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CC8D693-A06F-0A9C-568F-02D0A452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37" y="2837606"/>
            <a:ext cx="2959904" cy="16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7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5D17-E2E7-A86B-70F8-E047B34E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374526" cy="1190750"/>
          </a:xfrm>
        </p:spPr>
        <p:txBody>
          <a:bodyPr anchor="b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Спасибо за внимание!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B4BA603-575B-4C8D-726E-E2DE0CDE9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405D687-AB71-899C-549F-EFC2CC5C41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17B21C-DABF-F96E-C556-71B8A89D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42" y="-9144"/>
            <a:ext cx="6848856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148</TotalTime>
  <Words>451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  PGP – это? </vt:lpstr>
      <vt:lpstr>Технический обзор PGP</vt:lpstr>
      <vt:lpstr>Применения PGP:</vt:lpstr>
      <vt:lpstr>Преимущества и недостатки PGP</vt:lpstr>
      <vt:lpstr> Перспективы на будущее и альтернативы</vt:lpstr>
      <vt:lpstr> Перспективы на будущее и альтернативы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Вредоносные программы. Троянская программа </dc:title>
  <dc:creator>Лушин Артем</dc:creator>
  <cp:lastModifiedBy>Prince Aladi</cp:lastModifiedBy>
  <cp:revision>27</cp:revision>
  <dcterms:created xsi:type="dcterms:W3CDTF">2024-02-22T06:23:38Z</dcterms:created>
  <dcterms:modified xsi:type="dcterms:W3CDTF">2024-04-19T10:54:16Z</dcterms:modified>
</cp:coreProperties>
</file>