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1712269" y="0"/>
            <a:ext cx="20959463" cy="13983891"/>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sz="half" idx="13"/>
          </p:nvPr>
        </p:nvSpPr>
        <p:spPr>
          <a:xfrm>
            <a:off x="5329062" y="406546"/>
            <a:ext cx="13716003" cy="9148765"/>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6231433" y="863203"/>
            <a:ext cx="17439681" cy="11626455"/>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8794253" y="3637358"/>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2442031" y="7072312"/>
            <a:ext cx="8514489" cy="5679282"/>
          </a:xfrm>
          <a:prstGeom prst="rect">
            <a:avLst/>
          </a:prstGeom>
        </p:spPr>
        <p:txBody>
          <a:bodyPr lIns="91439" tIns="45719" rIns="91439" bIns="45719" anchor="t">
            <a:noAutofit/>
          </a:bodyPr>
          <a:lstStyle/>
          <a:p>
            <a:pPr/>
          </a:p>
        </p:txBody>
      </p:sp>
      <p:sp>
        <p:nvSpPr>
          <p:cNvPr id="84" name="Image"/>
          <p:cNvSpPr/>
          <p:nvPr>
            <p:ph type="pic" sz="quarter" idx="14"/>
          </p:nvPr>
        </p:nvSpPr>
        <p:spPr>
          <a:xfrm>
            <a:off x="12192000" y="1250156"/>
            <a:ext cx="8251032" cy="5500689"/>
          </a:xfrm>
          <a:prstGeom prst="rect">
            <a:avLst/>
          </a:prstGeom>
        </p:spPr>
        <p:txBody>
          <a:bodyPr lIns="91439" tIns="45719" rIns="91439" bIns="45719" anchor="t">
            <a:noAutofit/>
          </a:bodyPr>
          <a:lstStyle/>
          <a:p>
            <a:pPr/>
          </a:p>
        </p:txBody>
      </p:sp>
      <p:sp>
        <p:nvSpPr>
          <p:cNvPr id="85" name="Image"/>
          <p:cNvSpPr/>
          <p:nvPr>
            <p:ph type="pic" idx="15"/>
          </p:nvPr>
        </p:nvSpPr>
        <p:spPr>
          <a:xfrm>
            <a:off x="-291704" y="1250156"/>
            <a:ext cx="16850320" cy="1123354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
        <p:nvSpPr>
          <p:cNvPr id="4"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30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30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30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30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30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30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30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30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30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g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g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tif"/><Relationship Id="rId3"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github.com/CvR42/parallel-demo/tree/master/reference" TargetMode="External"/><Relationship Id="rId3" Type="http://schemas.openxmlformats.org/officeDocument/2006/relationships/image" Target="../media/image14.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gif"/></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openmp.org" TargetMode="External"/></Relationships>

</file>

<file path=ppt/slides/_rels/slide5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6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open-mpi.org" TargetMode="External"/><Relationship Id="rId3" Type="http://schemas.openxmlformats.org/officeDocument/2006/relationships/hyperlink" Target="http://mpich.org" TargetMode="External"/></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www.open-mpi.org/doc/current" TargetMode="External"/></Relationships>

</file>

<file path=ppt/slides/_rels/slide7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 Id="rId3" Type="http://schemas.openxmlformats.org/officeDocument/2006/relationships/hyperlink" Target="https://en.wikipedia.org/wiki/Odia_language" TargetMode="External"/><Relationship Id="rId4" Type="http://schemas.openxmlformats.org/officeDocument/2006/relationships/hyperlink" Target="https://en.wikipedia.org/wiki/Odisha" TargetMode="External"/><Relationship Id="rId5" Type="http://schemas.openxmlformats.org/officeDocument/2006/relationships/hyperlink" Target="https://en.wikipedia.org/wiki/India" TargetMode="External"/><Relationship Id="rId6" Type="http://schemas.openxmlformats.org/officeDocument/2006/relationships/hyperlink" Target="https://en.wikipedia.org/wiki/Debagarh_District" TargetMode="External"/><Relationship Id="rId7" Type="http://schemas.openxmlformats.org/officeDocument/2006/relationships/hyperlink" Target="https://en.wikipedia.org/wiki/Sambalpur_District" TargetMode="External"/></Relationships>

</file>

<file path=ppt/slides/_rels/slide7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 Id="rId3" Type="http://schemas.openxmlformats.org/officeDocument/2006/relationships/image" Target="../media/image1.png"/></Relationships>

</file>

<file path=ppt/slides/_rels/slide8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gif"/><Relationship Id="rId3" Type="http://schemas.openxmlformats.org/officeDocument/2006/relationships/image" Target="../media/image5.gif"/><Relationship Id="rId4" Type="http://schemas.openxmlformats.org/officeDocument/2006/relationships/image" Target="../media/image4.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riting software for parallel machines"/>
          <p:cNvSpPr txBox="1"/>
          <p:nvPr>
            <p:ph type="ctrTitle"/>
          </p:nvPr>
        </p:nvSpPr>
        <p:spPr>
          <a:prstGeom prst="rect">
            <a:avLst/>
          </a:prstGeom>
        </p:spPr>
        <p:txBody>
          <a:bodyPr/>
          <a:lstStyle/>
          <a:p>
            <a:pPr/>
            <a:r>
              <a:t>Writing software for parallel machines</a:t>
            </a:r>
          </a:p>
        </p:txBody>
      </p:sp>
      <p:sp>
        <p:nvSpPr>
          <p:cNvPr id="120" name="Kees van Reeuwijk"/>
          <p:cNvSpPr txBox="1"/>
          <p:nvPr>
            <p:ph type="subTitle" sz="quarter" idx="1"/>
          </p:nvPr>
        </p:nvSpPr>
        <p:spPr>
          <a:prstGeom prst="rect">
            <a:avLst/>
          </a:prstGeom>
        </p:spPr>
        <p:txBody>
          <a:bodyPr/>
          <a:lstStyle/>
          <a:p>
            <a:pPr/>
            <a:r>
              <a:t>Kees van Reeuwijk</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Complications"/>
          <p:cNvSpPr txBox="1"/>
          <p:nvPr>
            <p:ph type="title"/>
          </p:nvPr>
        </p:nvSpPr>
        <p:spPr>
          <a:prstGeom prst="rect">
            <a:avLst/>
          </a:prstGeom>
        </p:spPr>
        <p:txBody>
          <a:bodyPr/>
          <a:lstStyle/>
          <a:p>
            <a:pPr lvl="1"/>
            <a:r>
              <a:t>Complications</a:t>
            </a:r>
          </a:p>
        </p:txBody>
      </p:sp>
      <p:sp>
        <p:nvSpPr>
          <p:cNvPr id="205" name="Within an address space, access times are messy…"/>
          <p:cNvSpPr txBox="1"/>
          <p:nvPr>
            <p:ph type="body" idx="1"/>
          </p:nvPr>
        </p:nvSpPr>
        <p:spPr>
          <a:xfrm>
            <a:off x="589336" y="3643312"/>
            <a:ext cx="23305780" cy="8840392"/>
          </a:xfrm>
          <a:prstGeom prst="rect">
            <a:avLst/>
          </a:prstGeom>
        </p:spPr>
        <p:txBody>
          <a:bodyPr anchor="t"/>
          <a:lstStyle/>
          <a:p>
            <a:pPr>
              <a:spcBef>
                <a:spcPts val="2500"/>
              </a:spcBef>
            </a:pPr>
            <a:r>
              <a:t>Within an address space, </a:t>
            </a:r>
            <a:r>
              <a:rPr>
                <a:solidFill>
                  <a:schemeClr val="accent5">
                    <a:lumOff val="-29866"/>
                  </a:schemeClr>
                </a:solidFill>
              </a:rPr>
              <a:t>access times are messy</a:t>
            </a:r>
            <a:endParaRPr>
              <a:solidFill>
                <a:schemeClr val="accent5">
                  <a:lumOff val="-29866"/>
                </a:schemeClr>
              </a:solidFill>
            </a:endParaRPr>
          </a:p>
          <a:p>
            <a:pPr lvl="1">
              <a:spcBef>
                <a:spcPts val="2500"/>
              </a:spcBef>
            </a:pPr>
            <a:r>
              <a:t>But try to keep accesses local</a:t>
            </a:r>
            <a:endParaRPr>
              <a:solidFill>
                <a:schemeClr val="accent5">
                  <a:lumOff val="-29866"/>
                </a:schemeClr>
              </a:solidFill>
            </a:endParaRPr>
          </a:p>
          <a:p>
            <a:pPr>
              <a:spcBef>
                <a:spcPts val="2500"/>
              </a:spcBef>
            </a:pPr>
            <a:r>
              <a:t>Not all nodes may be equally powerful</a:t>
            </a:r>
          </a:p>
          <a:p>
            <a:pPr>
              <a:spcBef>
                <a:spcPts val="2500"/>
              </a:spcBef>
            </a:pPr>
            <a:r>
              <a:t>Not all communication may have the same speed</a:t>
            </a:r>
          </a:p>
          <a:p>
            <a:pPr>
              <a:spcBef>
                <a:spcPts val="2500"/>
              </a:spcBef>
            </a:pPr>
          </a:p>
          <a:p>
            <a:pPr marL="611187" indent="-611187">
              <a:spcBef>
                <a:spcPts val="2500"/>
              </a:spcBef>
              <a:defRPr sz="5200"/>
            </a:pPr>
            <a:r>
              <a:t>In general: don’t rely on exact timing, things can and will be unpredictable</a:t>
            </a:r>
          </a:p>
        </p:txBody>
      </p:sp>
      <p:sp>
        <p:nvSpPr>
          <p:cNvPr id="2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Programming"/>
          <p:cNvSpPr txBox="1"/>
          <p:nvPr>
            <p:ph type="title"/>
          </p:nvPr>
        </p:nvSpPr>
        <p:spPr>
          <a:prstGeom prst="rect">
            <a:avLst/>
          </a:prstGeom>
        </p:spPr>
        <p:txBody>
          <a:bodyPr/>
          <a:lstStyle/>
          <a:p>
            <a:pPr/>
            <a:r>
              <a:t>Programming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hreads"/>
          <p:cNvSpPr txBox="1"/>
          <p:nvPr>
            <p:ph type="title"/>
          </p:nvPr>
        </p:nvSpPr>
        <p:spPr>
          <a:prstGeom prst="rect">
            <a:avLst/>
          </a:prstGeom>
        </p:spPr>
        <p:txBody>
          <a:bodyPr/>
          <a:lstStyle/>
          <a:p>
            <a:pPr/>
            <a:r>
              <a:t>Threads</a:t>
            </a:r>
          </a:p>
        </p:txBody>
      </p:sp>
      <p:sp>
        <p:nvSpPr>
          <p:cNvPr id="211" name="A thread is a single execution sequence…"/>
          <p:cNvSpPr txBox="1"/>
          <p:nvPr>
            <p:ph type="body" idx="1"/>
          </p:nvPr>
        </p:nvSpPr>
        <p:spPr>
          <a:xfrm>
            <a:off x="748710" y="3643312"/>
            <a:ext cx="22886580" cy="8840392"/>
          </a:xfrm>
          <a:prstGeom prst="rect">
            <a:avLst/>
          </a:prstGeom>
        </p:spPr>
        <p:txBody>
          <a:bodyPr anchor="t"/>
          <a:lstStyle/>
          <a:p>
            <a:pPr/>
            <a:r>
              <a:t>A </a:t>
            </a:r>
            <a:r>
              <a:rPr>
                <a:solidFill>
                  <a:schemeClr val="accent5">
                    <a:lumOff val="-29866"/>
                  </a:schemeClr>
                </a:solidFill>
              </a:rPr>
              <a:t>thread</a:t>
            </a:r>
            <a:r>
              <a:t> is a single execution sequence</a:t>
            </a:r>
          </a:p>
          <a:p>
            <a:pPr lvl="1"/>
            <a:r>
              <a:t>The order of execution is </a:t>
            </a:r>
            <a:r>
              <a:rPr>
                <a:solidFill>
                  <a:schemeClr val="accent5">
                    <a:lumOff val="-29866"/>
                  </a:schemeClr>
                </a:solidFill>
              </a:rPr>
              <a:t>deterministic</a:t>
            </a:r>
            <a:r>
              <a:t> (only determined by state and input)</a:t>
            </a:r>
          </a:p>
          <a:p>
            <a:pPr lvl="1"/>
            <a:r>
              <a:t>The processor is free to change the order of execution, </a:t>
            </a:r>
            <a:r>
              <a:rPr b="1"/>
              <a:t>as long as the final observable result is the same</a:t>
            </a:r>
            <a:endParaRPr b="1"/>
          </a:p>
          <a:p>
            <a:pPr/>
            <a:r>
              <a:t>A program with a </a:t>
            </a:r>
            <a:r>
              <a:rPr>
                <a:solidFill>
                  <a:schemeClr val="accent5">
                    <a:lumOff val="-29866"/>
                  </a:schemeClr>
                </a:solidFill>
              </a:rPr>
              <a:t>single thread</a:t>
            </a:r>
            <a:r>
              <a:t> is a </a:t>
            </a:r>
            <a:r>
              <a:rPr>
                <a:solidFill>
                  <a:schemeClr val="accent5">
                    <a:lumOff val="-29866"/>
                  </a:schemeClr>
                </a:solidFill>
              </a:rPr>
              <a:t>sequential</a:t>
            </a:r>
            <a:r>
              <a:t> program, the traditional approach</a:t>
            </a:r>
          </a:p>
          <a:p>
            <a:pPr lvl="1"/>
            <a:r>
              <a:t>Sequential programs are far </a:t>
            </a:r>
            <a:r>
              <a:rPr>
                <a:solidFill>
                  <a:schemeClr val="accent5">
                    <a:lumOff val="-29866"/>
                  </a:schemeClr>
                </a:solidFill>
              </a:rPr>
              <a:t>easier to understand</a:t>
            </a:r>
          </a:p>
          <a:p>
            <a:pPr lvl="1"/>
            <a:r>
              <a:t>A sequential program can only use </a:t>
            </a:r>
            <a:r>
              <a:rPr>
                <a:solidFill>
                  <a:schemeClr val="accent5">
                    <a:lumOff val="-29866"/>
                  </a:schemeClr>
                </a:solidFill>
              </a:rPr>
              <a:t>one</a:t>
            </a:r>
            <a:r>
              <a:t> </a:t>
            </a:r>
            <a:r>
              <a:rPr>
                <a:solidFill>
                  <a:schemeClr val="accent5">
                    <a:lumOff val="-29866"/>
                  </a:schemeClr>
                </a:solidFill>
              </a:rPr>
              <a:t>core</a:t>
            </a:r>
            <a:endParaRPr>
              <a:solidFill>
                <a:schemeClr val="accent5">
                  <a:lumOff val="-29866"/>
                </a:schemeClr>
              </a:solidFill>
            </a:endParaRPr>
          </a:p>
          <a:p>
            <a:pPr/>
            <a:r>
              <a:t>A program with </a:t>
            </a:r>
            <a:r>
              <a:rPr>
                <a:solidFill>
                  <a:schemeClr val="accent5">
                    <a:lumOff val="-29866"/>
                  </a:schemeClr>
                </a:solidFill>
              </a:rPr>
              <a:t>multiple threads</a:t>
            </a:r>
            <a:r>
              <a:t> is a </a:t>
            </a:r>
            <a:r>
              <a:rPr>
                <a:solidFill>
                  <a:schemeClr val="accent5">
                    <a:lumOff val="-29866"/>
                  </a:schemeClr>
                </a:solidFill>
              </a:rPr>
              <a:t>parallel</a:t>
            </a:r>
            <a:r>
              <a:t> program</a:t>
            </a:r>
          </a:p>
        </p:txBody>
      </p:sp>
      <p:sp>
        <p:nvSpPr>
          <p:cNvPr id="2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Creating more threads is easy"/>
          <p:cNvSpPr txBox="1"/>
          <p:nvPr>
            <p:ph type="title"/>
          </p:nvPr>
        </p:nvSpPr>
        <p:spPr>
          <a:xfrm>
            <a:off x="4387453" y="369887"/>
            <a:ext cx="15609094" cy="3036095"/>
          </a:xfrm>
          <a:prstGeom prst="rect">
            <a:avLst/>
          </a:prstGeom>
        </p:spPr>
        <p:txBody>
          <a:bodyPr/>
          <a:lstStyle>
            <a:lvl1pPr defTabSz="690086">
              <a:defRPr sz="9407"/>
            </a:lvl1pPr>
          </a:lstStyle>
          <a:p>
            <a:pPr/>
            <a:r>
              <a:t>Creating more threads is easy</a:t>
            </a:r>
          </a:p>
        </p:txBody>
      </p:sp>
      <p:sp>
        <p:nvSpPr>
          <p:cNvPr id="215" name="… but then what?"/>
          <p:cNvSpPr txBox="1"/>
          <p:nvPr>
            <p:ph type="body" sz="quarter" idx="1"/>
          </p:nvPr>
        </p:nvSpPr>
        <p:spPr>
          <a:xfrm>
            <a:off x="4489053" y="9714869"/>
            <a:ext cx="15609094" cy="1963639"/>
          </a:xfrm>
          <a:prstGeom prst="rect">
            <a:avLst/>
          </a:prstGeom>
        </p:spPr>
        <p:txBody>
          <a:bodyPr anchor="t"/>
          <a:lstStyle>
            <a:lvl1pPr marL="0" indent="0">
              <a:buSzTx/>
              <a:buNone/>
            </a:lvl1pPr>
          </a:lstStyle>
          <a:p>
            <a:pPr/>
            <a:r>
              <a:t>… but then what?</a:t>
            </a:r>
          </a:p>
        </p:txBody>
      </p:sp>
      <p:sp>
        <p:nvSpPr>
          <p:cNvPr id="2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thrd_t thread;…"/>
          <p:cNvSpPr txBox="1"/>
          <p:nvPr/>
        </p:nvSpPr>
        <p:spPr>
          <a:xfrm>
            <a:off x="867475" y="5951857"/>
            <a:ext cx="11914020" cy="1812286"/>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defTabSz="642937">
              <a:lnSpc>
                <a:spcPts val="7200"/>
              </a:lnSpc>
              <a:defRPr b="0" sz="4400">
                <a:latin typeface="Courier"/>
                <a:ea typeface="Courier"/>
                <a:cs typeface="Courier"/>
                <a:sym typeface="Courier"/>
              </a:defRPr>
            </a:pPr>
            <a:r>
              <a:t>thrd_t thread;</a:t>
            </a:r>
          </a:p>
          <a:p>
            <a:pPr algn="l" defTabSz="642937">
              <a:lnSpc>
                <a:spcPts val="7200"/>
              </a:lnSpc>
              <a:defRPr b="0" sz="4400">
                <a:latin typeface="Courier"/>
                <a:ea typeface="Courier"/>
                <a:cs typeface="Courier"/>
                <a:sym typeface="Courier"/>
              </a:defRPr>
            </a:pPr>
            <a:r>
              <a:t>thrd_create(&amp;thread, fn, NULL);</a:t>
            </a:r>
          </a:p>
        </p:txBody>
      </p:sp>
      <p:sp>
        <p:nvSpPr>
          <p:cNvPr id="218" name="Thread t = new Thread(runable);…"/>
          <p:cNvSpPr txBox="1"/>
          <p:nvPr/>
        </p:nvSpPr>
        <p:spPr>
          <a:xfrm>
            <a:off x="12932475" y="5951857"/>
            <a:ext cx="11914020" cy="1812286"/>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defTabSz="642937">
              <a:lnSpc>
                <a:spcPts val="7200"/>
              </a:lnSpc>
              <a:defRPr b="0" sz="4400">
                <a:latin typeface="Courier"/>
                <a:ea typeface="Courier"/>
                <a:cs typeface="Courier"/>
                <a:sym typeface="Courier"/>
              </a:defRPr>
            </a:pPr>
            <a:r>
              <a:t>Thread t = new Thread(runable);</a:t>
            </a:r>
          </a:p>
          <a:p>
            <a:pPr algn="l" defTabSz="642937">
              <a:lnSpc>
                <a:spcPts val="7200"/>
              </a:lnSpc>
              <a:defRPr b="0" sz="4400">
                <a:latin typeface="Courier"/>
                <a:ea typeface="Courier"/>
                <a:cs typeface="Courier"/>
                <a:sym typeface="Courier"/>
              </a:defRPr>
            </a:pPr>
            <a:r>
              <a:t>t.run();</a:t>
            </a:r>
          </a:p>
        </p:txBody>
      </p:sp>
      <p:sp>
        <p:nvSpPr>
          <p:cNvPr id="219" name="C"/>
          <p:cNvSpPr txBox="1"/>
          <p:nvPr/>
        </p:nvSpPr>
        <p:spPr>
          <a:xfrm>
            <a:off x="6596126" y="7865606"/>
            <a:ext cx="45671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C</a:t>
            </a:r>
          </a:p>
        </p:txBody>
      </p:sp>
      <p:sp>
        <p:nvSpPr>
          <p:cNvPr id="220" name="Java"/>
          <p:cNvSpPr txBox="1"/>
          <p:nvPr/>
        </p:nvSpPr>
        <p:spPr>
          <a:xfrm>
            <a:off x="18359781" y="7865606"/>
            <a:ext cx="105941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Java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Parallel programming is hard!"/>
          <p:cNvSpPr txBox="1"/>
          <p:nvPr>
            <p:ph type="title"/>
          </p:nvPr>
        </p:nvSpPr>
        <p:spPr>
          <a:prstGeom prst="rect">
            <a:avLst/>
          </a:prstGeom>
        </p:spPr>
        <p:txBody>
          <a:bodyPr/>
          <a:lstStyle>
            <a:lvl1pPr defTabSz="690086">
              <a:defRPr sz="9407"/>
            </a:lvl1pPr>
          </a:lstStyle>
          <a:p>
            <a:pPr/>
            <a:r>
              <a:t> Parallel programming is hard!</a:t>
            </a:r>
          </a:p>
        </p:txBody>
      </p:sp>
      <p:sp>
        <p:nvSpPr>
          <p:cNvPr id="223" name="You have to understand each individual thread…"/>
          <p:cNvSpPr txBox="1"/>
          <p:nvPr>
            <p:ph type="body" sz="half" idx="1"/>
          </p:nvPr>
        </p:nvSpPr>
        <p:spPr>
          <a:xfrm>
            <a:off x="469808" y="3643312"/>
            <a:ext cx="13785383" cy="9462121"/>
          </a:xfrm>
          <a:prstGeom prst="rect">
            <a:avLst/>
          </a:prstGeom>
        </p:spPr>
        <p:txBody>
          <a:bodyPr anchor="t"/>
          <a:lstStyle/>
          <a:p>
            <a:pPr>
              <a:spcBef>
                <a:spcPts val="3000"/>
              </a:spcBef>
            </a:pPr>
            <a:r>
              <a:t>You have to understand each individual thread</a:t>
            </a:r>
          </a:p>
          <a:p>
            <a:pPr>
              <a:spcBef>
                <a:spcPts val="3000"/>
              </a:spcBef>
            </a:pPr>
            <a:r>
              <a:t>You have to understand the interaction between threads</a:t>
            </a:r>
          </a:p>
          <a:p>
            <a:pPr>
              <a:spcBef>
                <a:spcPts val="3000"/>
              </a:spcBef>
            </a:pPr>
            <a:r>
              <a:t>You have to worry about efficiency</a:t>
            </a:r>
          </a:p>
          <a:p>
            <a:pPr>
              <a:spcBef>
                <a:spcPts val="3000"/>
              </a:spcBef>
            </a:pPr>
            <a:r>
              <a:t>You have to worry about failures</a:t>
            </a:r>
          </a:p>
          <a:p>
            <a:pPr>
              <a:spcBef>
                <a:spcPts val="3000"/>
              </a:spcBef>
            </a:pPr>
          </a:p>
          <a:p>
            <a:pPr>
              <a:spcBef>
                <a:spcPts val="3000"/>
              </a:spcBef>
            </a:pPr>
            <a:r>
              <a:t>… and what did we just say about exact timing?</a:t>
            </a:r>
          </a:p>
        </p:txBody>
      </p:sp>
      <p:sp>
        <p:nvSpPr>
          <p:cNvPr id="2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5" name="giphy.gif" descr="giphy.gif"/>
          <p:cNvPicPr>
            <a:picLocks noChangeAspect="0"/>
          </p:cNvPicPr>
          <p:nvPr/>
        </p:nvPicPr>
        <p:blipFill>
          <a:blip r:embed="rId2">
            <a:extLst/>
          </a:blip>
          <a:stretch>
            <a:fillRect/>
          </a:stretch>
        </p:blipFill>
        <p:spPr>
          <a:xfrm>
            <a:off x="13173591" y="3643312"/>
            <a:ext cx="10980868" cy="823565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Parallel programming is hard!"/>
          <p:cNvSpPr txBox="1"/>
          <p:nvPr>
            <p:ph type="title"/>
          </p:nvPr>
        </p:nvSpPr>
        <p:spPr>
          <a:prstGeom prst="rect">
            <a:avLst/>
          </a:prstGeom>
        </p:spPr>
        <p:txBody>
          <a:bodyPr/>
          <a:lstStyle>
            <a:lvl1pPr defTabSz="690086">
              <a:defRPr sz="9407"/>
            </a:lvl1pPr>
          </a:lstStyle>
          <a:p>
            <a:pPr/>
            <a:r>
              <a:t>Parallel programming is hard!</a:t>
            </a:r>
          </a:p>
        </p:txBody>
      </p:sp>
      <p:sp>
        <p:nvSpPr>
          <p:cNvPr id="228" name="Finding the parallelism…"/>
          <p:cNvSpPr txBox="1"/>
          <p:nvPr>
            <p:ph type="body" sz="half" idx="1"/>
          </p:nvPr>
        </p:nvSpPr>
        <p:spPr>
          <a:xfrm>
            <a:off x="1371861" y="3643312"/>
            <a:ext cx="12179126" cy="8840392"/>
          </a:xfrm>
          <a:prstGeom prst="rect">
            <a:avLst/>
          </a:prstGeom>
        </p:spPr>
        <p:txBody>
          <a:bodyPr anchor="t"/>
          <a:lstStyle/>
          <a:p>
            <a:pPr/>
            <a:r>
              <a:t>Finding the parallelism</a:t>
            </a:r>
          </a:p>
          <a:p>
            <a:pPr/>
            <a:r>
              <a:t>Race conditions &amp; deadlocks </a:t>
            </a:r>
          </a:p>
          <a:p>
            <a:pPr/>
            <a:r>
              <a:t>Efficiency</a:t>
            </a:r>
          </a:p>
          <a:p>
            <a:pPr/>
            <a:r>
              <a:t>Portability</a:t>
            </a:r>
          </a:p>
          <a:p>
            <a:pPr/>
            <a:r>
              <a:t>Scalability</a:t>
            </a:r>
          </a:p>
        </p:txBody>
      </p:sp>
      <p:sp>
        <p:nvSpPr>
          <p:cNvPr id="2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34" name="Group"/>
          <p:cNvGrpSpPr/>
          <p:nvPr/>
        </p:nvGrpSpPr>
        <p:grpSpPr>
          <a:xfrm>
            <a:off x="12308888" y="5279635"/>
            <a:ext cx="11048399" cy="7150761"/>
            <a:chOff x="0" y="0"/>
            <a:chExt cx="11048397" cy="7150760"/>
          </a:xfrm>
        </p:grpSpPr>
        <p:pic>
          <p:nvPicPr>
            <p:cNvPr id="230" name="2-maart-2005.gif" descr="2-maart-2005.gif"/>
            <p:cNvPicPr>
              <a:picLocks noChangeAspect="1"/>
            </p:cNvPicPr>
            <p:nvPr/>
          </p:nvPicPr>
          <p:blipFill>
            <a:blip r:embed="rId2">
              <a:extLst/>
            </a:blip>
            <a:stretch>
              <a:fillRect/>
            </a:stretch>
          </p:blipFill>
          <p:spPr>
            <a:xfrm>
              <a:off x="0" y="257315"/>
              <a:ext cx="11048398" cy="6893446"/>
            </a:xfrm>
            <a:prstGeom prst="rect">
              <a:avLst/>
            </a:prstGeom>
            <a:ln w="12700" cap="flat">
              <a:noFill/>
              <a:miter lim="400000"/>
            </a:ln>
            <a:effectLst/>
          </p:spPr>
        </p:pic>
        <p:sp>
          <p:nvSpPr>
            <p:cNvPr id="231" name="FOKKE &amp; SUKKE work at the helpdesk"/>
            <p:cNvSpPr txBox="1"/>
            <p:nvPr/>
          </p:nvSpPr>
          <p:spPr>
            <a:xfrm>
              <a:off x="3634682" y="-1"/>
              <a:ext cx="4329016" cy="1009967"/>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r>
                <a:t>FOKKE &amp; SUKKE</a:t>
              </a:r>
              <a:br/>
              <a:r>
                <a:rPr sz="2500"/>
                <a:t>work at the helpdesk</a:t>
              </a:r>
            </a:p>
          </p:txBody>
        </p:sp>
        <p:sp>
          <p:nvSpPr>
            <p:cNvPr id="232" name="So you only…"/>
            <p:cNvSpPr txBox="1"/>
            <p:nvPr/>
          </p:nvSpPr>
          <p:spPr>
            <a:xfrm>
              <a:off x="4385066" y="917313"/>
              <a:ext cx="2828247" cy="795540"/>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defRPr sz="2100"/>
              </a:pPr>
              <a:r>
                <a:t>So you only</a:t>
              </a:r>
            </a:p>
            <a:p>
              <a:pPr>
                <a:defRPr sz="2100"/>
              </a:pPr>
              <a:r>
                <a:t>switched it on…</a:t>
              </a:r>
            </a:p>
          </p:txBody>
        </p:sp>
        <p:sp>
          <p:nvSpPr>
            <p:cNvPr id="233" name="And then…"/>
            <p:cNvSpPr txBox="1"/>
            <p:nvPr/>
          </p:nvSpPr>
          <p:spPr>
            <a:xfrm>
              <a:off x="5808226" y="1631635"/>
              <a:ext cx="2828247" cy="795540"/>
            </a:xfrm>
            <a:prstGeom prst="rect">
              <a:avLst/>
            </a:prstGeom>
            <a:solidFill>
              <a:srgbClr val="FFFFFF"/>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defRPr sz="2100"/>
              </a:pPr>
              <a:r>
                <a:t>And then</a:t>
              </a:r>
            </a:p>
            <a:p>
              <a:pPr>
                <a:defRPr sz="2100"/>
              </a:pPr>
              <a:r>
                <a:t>THIS happened?</a:t>
              </a: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Dependencies"/>
          <p:cNvSpPr txBox="1"/>
          <p:nvPr>
            <p:ph type="title"/>
          </p:nvPr>
        </p:nvSpPr>
        <p:spPr>
          <a:prstGeom prst="rect">
            <a:avLst/>
          </a:prstGeom>
        </p:spPr>
        <p:txBody>
          <a:bodyPr/>
          <a:lstStyle/>
          <a:p>
            <a:pPr/>
            <a:r>
              <a:t>Dependencies</a:t>
            </a:r>
          </a:p>
        </p:txBody>
      </p:sp>
      <p:sp>
        <p:nvSpPr>
          <p:cNvPr id="237" name="“This step can only be done after that step is finished”…"/>
          <p:cNvSpPr txBox="1"/>
          <p:nvPr>
            <p:ph type="body" idx="1"/>
          </p:nvPr>
        </p:nvSpPr>
        <p:spPr>
          <a:xfrm>
            <a:off x="557446" y="3643312"/>
            <a:ext cx="23269108" cy="9269424"/>
          </a:xfrm>
          <a:prstGeom prst="rect">
            <a:avLst/>
          </a:prstGeom>
        </p:spPr>
        <p:txBody>
          <a:bodyPr anchor="t"/>
          <a:lstStyle/>
          <a:p>
            <a:pPr marL="0" indent="0">
              <a:buSzTx/>
              <a:buNone/>
              <a:defRPr sz="5200"/>
            </a:pPr>
            <a:r>
              <a:t>“This step can only be done after that step is finished”</a:t>
            </a:r>
          </a:p>
          <a:p>
            <a:pPr marL="0" indent="0">
              <a:buSzTx/>
              <a:buNone/>
            </a:pPr>
            <a:r>
              <a:t>The dependency can be:</a:t>
            </a:r>
          </a:p>
          <a:p>
            <a:pPr/>
            <a:r>
              <a:t>A previous step in a sequence</a:t>
            </a:r>
          </a:p>
          <a:p>
            <a:pPr/>
            <a:r>
              <a:t>A previous iteration</a:t>
            </a:r>
          </a:p>
          <a:p>
            <a:pPr/>
            <a:r>
              <a:t>A computation of control flow (if, loop, etc.)</a:t>
            </a:r>
          </a:p>
          <a:p>
            <a:pPr/>
          </a:p>
          <a:p>
            <a:pPr/>
            <a:r>
              <a:t>The </a:t>
            </a:r>
            <a:r>
              <a:rPr>
                <a:solidFill>
                  <a:schemeClr val="accent5">
                    <a:lumOff val="-29866"/>
                  </a:schemeClr>
                </a:solidFill>
              </a:rPr>
              <a:t>absence</a:t>
            </a:r>
            <a:r>
              <a:t> </a:t>
            </a:r>
            <a:r>
              <a:rPr>
                <a:solidFill>
                  <a:schemeClr val="accent5">
                    <a:lumOff val="-29866"/>
                  </a:schemeClr>
                </a:solidFill>
              </a:rPr>
              <a:t>of dependencies</a:t>
            </a:r>
            <a:r>
              <a:t> allows parallelisation</a:t>
            </a:r>
          </a:p>
          <a:p>
            <a:pPr/>
            <a:r>
              <a:t>Not everything can be parallelised</a:t>
            </a:r>
          </a:p>
          <a:p>
            <a:pPr/>
            <a:r>
              <a:t>Rewriting may be necessary</a:t>
            </a:r>
          </a:p>
        </p:txBody>
      </p:sp>
      <p:sp>
        <p:nvSpPr>
          <p:cNvPr id="2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9" name="a = 12;…"/>
          <p:cNvSpPr txBox="1"/>
          <p:nvPr/>
        </p:nvSpPr>
        <p:spPr>
          <a:xfrm>
            <a:off x="16386599" y="4844236"/>
            <a:ext cx="7084747" cy="3036095"/>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defTabSz="642937">
              <a:lnSpc>
                <a:spcPts val="7200"/>
              </a:lnSpc>
              <a:defRPr b="0" sz="4400">
                <a:latin typeface="Courier"/>
                <a:ea typeface="Courier"/>
                <a:cs typeface="Courier"/>
                <a:sym typeface="Courier"/>
              </a:defRPr>
            </a:pPr>
            <a:r>
              <a:t>a = 12;</a:t>
            </a:r>
          </a:p>
          <a:p>
            <a:pPr algn="l" defTabSz="642937">
              <a:lnSpc>
                <a:spcPts val="7200"/>
              </a:lnSpc>
              <a:defRPr b="0" sz="4400">
                <a:latin typeface="Courier"/>
                <a:ea typeface="Courier"/>
                <a:cs typeface="Courier"/>
                <a:sym typeface="Courier"/>
              </a:defRPr>
            </a:pPr>
            <a:r>
              <a:t>b = a + 2;</a:t>
            </a:r>
          </a:p>
          <a:p>
            <a:pPr algn="l" defTabSz="642937">
              <a:lnSpc>
                <a:spcPts val="7200"/>
              </a:lnSpc>
              <a:defRPr b="0" sz="4400">
                <a:latin typeface="Courier"/>
                <a:ea typeface="Courier"/>
                <a:cs typeface="Courier"/>
                <a:sym typeface="Courier"/>
              </a:defRPr>
            </a:pPr>
            <a:r>
              <a:t>c = a + 3;</a:t>
            </a:r>
          </a:p>
          <a:p>
            <a:pPr algn="l" defTabSz="642937">
              <a:lnSpc>
                <a:spcPts val="7200"/>
              </a:lnSpc>
              <a:defRPr b="0" sz="4400">
                <a:latin typeface="Courier"/>
                <a:ea typeface="Courier"/>
                <a:cs typeface="Courier"/>
                <a:sym typeface="Courier"/>
              </a:defRPr>
            </a:pPr>
            <a:r>
              <a:t>d = b + c;</a:t>
            </a:r>
          </a:p>
        </p:txBody>
      </p:sp>
      <p:sp>
        <p:nvSpPr>
          <p:cNvPr id="240" name="for(i=1..10)…"/>
          <p:cNvSpPr txBox="1"/>
          <p:nvPr/>
        </p:nvSpPr>
        <p:spPr>
          <a:xfrm>
            <a:off x="16386599" y="8209736"/>
            <a:ext cx="7084747" cy="1800921"/>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defTabSz="642937">
              <a:lnSpc>
                <a:spcPts val="7200"/>
              </a:lnSpc>
              <a:defRPr b="0" sz="4400">
                <a:latin typeface="Courier"/>
                <a:ea typeface="Courier"/>
                <a:cs typeface="Courier"/>
                <a:sym typeface="Courier"/>
              </a:defRPr>
            </a:pPr>
            <a:r>
              <a:t>for(i=1..10)</a:t>
            </a:r>
          </a:p>
          <a:p>
            <a:pPr algn="l" defTabSz="642937">
              <a:lnSpc>
                <a:spcPts val="7200"/>
              </a:lnSpc>
              <a:defRPr b="0" sz="4400">
                <a:latin typeface="Courier"/>
                <a:ea typeface="Courier"/>
                <a:cs typeface="Courier"/>
                <a:sym typeface="Courier"/>
              </a:defRPr>
            </a:pPr>
            <a:r>
              <a:t> a[i] = a[i-1]*2;</a:t>
            </a:r>
          </a:p>
        </p:txBody>
      </p:sp>
      <p:sp>
        <p:nvSpPr>
          <p:cNvPr id="241" name="if (v&lt;0)…"/>
          <p:cNvSpPr txBox="1"/>
          <p:nvPr/>
        </p:nvSpPr>
        <p:spPr>
          <a:xfrm>
            <a:off x="16386599" y="10340062"/>
            <a:ext cx="7084747" cy="3036095"/>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defTabSz="642937">
              <a:lnSpc>
                <a:spcPts val="7200"/>
              </a:lnSpc>
              <a:defRPr b="0" sz="4400">
                <a:latin typeface="Courier"/>
                <a:ea typeface="Courier"/>
                <a:cs typeface="Courier"/>
                <a:sym typeface="Courier"/>
              </a:defRPr>
            </a:pPr>
            <a:r>
              <a:t>if (v&lt;0)</a:t>
            </a:r>
          </a:p>
          <a:p>
            <a:pPr algn="l" defTabSz="642937">
              <a:lnSpc>
                <a:spcPts val="7200"/>
              </a:lnSpc>
              <a:defRPr b="0" sz="4400">
                <a:latin typeface="Courier"/>
                <a:ea typeface="Courier"/>
                <a:cs typeface="Courier"/>
                <a:sym typeface="Courier"/>
              </a:defRPr>
            </a:pPr>
            <a:r>
              <a:t>  d = -2;</a:t>
            </a:r>
          </a:p>
          <a:p>
            <a:pPr algn="l" defTabSz="642937">
              <a:lnSpc>
                <a:spcPts val="7200"/>
              </a:lnSpc>
              <a:defRPr b="0" sz="4400">
                <a:latin typeface="Courier"/>
                <a:ea typeface="Courier"/>
                <a:cs typeface="Courier"/>
                <a:sym typeface="Courier"/>
              </a:defRPr>
            </a:pPr>
            <a:r>
              <a:t>else</a:t>
            </a:r>
          </a:p>
          <a:p>
            <a:pPr algn="l" defTabSz="642937">
              <a:lnSpc>
                <a:spcPts val="7200"/>
              </a:lnSpc>
              <a:defRPr b="0" sz="4400">
                <a:latin typeface="Courier"/>
                <a:ea typeface="Courier"/>
                <a:cs typeface="Courier"/>
                <a:sym typeface="Courier"/>
              </a:defRPr>
            </a:pPr>
            <a:r>
              <a:t>  d = 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0" grpId="1"/>
      <p:bldP build="whole" bldLvl="1" animBg="1" rev="0" advAuto="0" spid="241" grpId="2"/>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Race conditions"/>
          <p:cNvSpPr txBox="1"/>
          <p:nvPr>
            <p:ph type="title"/>
          </p:nvPr>
        </p:nvSpPr>
        <p:spPr>
          <a:prstGeom prst="rect">
            <a:avLst/>
          </a:prstGeom>
        </p:spPr>
        <p:txBody>
          <a:bodyPr/>
          <a:lstStyle/>
          <a:p>
            <a:pPr/>
            <a:r>
              <a:t>Race conditions</a:t>
            </a:r>
          </a:p>
        </p:txBody>
      </p:sp>
      <p:sp>
        <p:nvSpPr>
          <p:cNvPr id="244" name="This can result in primes = 1 if you’re not careful."/>
          <p:cNvSpPr txBox="1"/>
          <p:nvPr>
            <p:ph type="body" sz="half" idx="1"/>
          </p:nvPr>
        </p:nvSpPr>
        <p:spPr>
          <a:xfrm>
            <a:off x="975147" y="8909029"/>
            <a:ext cx="19106915" cy="3944826"/>
          </a:xfrm>
          <a:prstGeom prst="rect">
            <a:avLst/>
          </a:prstGeom>
        </p:spPr>
        <p:txBody>
          <a:bodyPr anchor="t"/>
          <a:lstStyle/>
          <a:p>
            <a:pPr marL="0" indent="0">
              <a:buSzTx/>
              <a:buNone/>
            </a:pPr>
            <a:r>
              <a:t>This can result in </a:t>
            </a:r>
            <a:r>
              <a:rPr>
                <a:latin typeface="Courier"/>
                <a:ea typeface="Courier"/>
                <a:cs typeface="Courier"/>
                <a:sym typeface="Courier"/>
              </a:rPr>
              <a:t>primes</a:t>
            </a:r>
            <a:r>
              <a:t> = 1 if you’re not careful.</a:t>
            </a:r>
          </a:p>
        </p:txBody>
      </p:sp>
      <p:sp>
        <p:nvSpPr>
          <p:cNvPr id="2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6" name="int primes = 0;…"/>
          <p:cNvSpPr txBox="1"/>
          <p:nvPr/>
        </p:nvSpPr>
        <p:spPr>
          <a:xfrm>
            <a:off x="1070251" y="3472636"/>
            <a:ext cx="10280583" cy="3777329"/>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defTabSz="642937">
              <a:lnSpc>
                <a:spcPts val="7200"/>
              </a:lnSpc>
              <a:defRPr b="0" sz="4400">
                <a:latin typeface="Courier"/>
                <a:ea typeface="Courier"/>
                <a:cs typeface="Courier"/>
                <a:sym typeface="Courier"/>
              </a:defRPr>
            </a:pPr>
            <a:r>
              <a:t>int primes = 0;</a:t>
            </a:r>
          </a:p>
          <a:p>
            <a:pPr algn="l" defTabSz="642937">
              <a:lnSpc>
                <a:spcPts val="7200"/>
              </a:lnSpc>
              <a:defRPr b="0" sz="4400">
                <a:latin typeface="Courier"/>
                <a:ea typeface="Courier"/>
                <a:cs typeface="Courier"/>
                <a:sym typeface="Courier"/>
              </a:defRPr>
            </a:pPr>
            <a:r>
              <a:rPr b="1"/>
              <a:t>par</a:t>
            </a:r>
            <a:r>
              <a:t> {</a:t>
            </a:r>
          </a:p>
          <a:p>
            <a:pPr algn="l" defTabSz="642937">
              <a:lnSpc>
                <a:spcPts val="7200"/>
              </a:lnSpc>
              <a:defRPr b="0" sz="4400">
                <a:latin typeface="Courier"/>
                <a:ea typeface="Courier"/>
                <a:cs typeface="Courier"/>
                <a:sym typeface="Courier"/>
              </a:defRPr>
            </a:pPr>
            <a:r>
              <a:t>  primes += is_prime(5);</a:t>
            </a:r>
          </a:p>
          <a:p>
            <a:pPr algn="l" defTabSz="642937">
              <a:lnSpc>
                <a:spcPts val="7200"/>
              </a:lnSpc>
              <a:defRPr b="0" sz="4400">
                <a:latin typeface="Courier"/>
                <a:ea typeface="Courier"/>
                <a:cs typeface="Courier"/>
                <a:sym typeface="Courier"/>
              </a:defRPr>
            </a:pPr>
            <a:r>
              <a:t>  primes += is_prime(7);</a:t>
            </a:r>
          </a:p>
          <a:p>
            <a:pPr algn="l" defTabSz="642937">
              <a:lnSpc>
                <a:spcPts val="7200"/>
              </a:lnSpc>
              <a:defRPr b="0" sz="4400">
                <a:latin typeface="Courier"/>
                <a:ea typeface="Courier"/>
                <a:cs typeface="Courier"/>
                <a:sym typeface="Courier"/>
              </a:defRPr>
            </a:pPr>
            <a:r>
              <a:t>}</a:t>
            </a:r>
          </a:p>
        </p:txBody>
      </p:sp>
      <p:sp>
        <p:nvSpPr>
          <p:cNvPr id="247" name="int primes = 0;…"/>
          <p:cNvSpPr txBox="1"/>
          <p:nvPr/>
        </p:nvSpPr>
        <p:spPr>
          <a:xfrm>
            <a:off x="1070251" y="3472636"/>
            <a:ext cx="10280583" cy="3777329"/>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defTabSz="642937">
              <a:lnSpc>
                <a:spcPts val="7200"/>
              </a:lnSpc>
              <a:defRPr b="0" sz="4400">
                <a:latin typeface="Courier"/>
                <a:ea typeface="Courier"/>
                <a:cs typeface="Courier"/>
                <a:sym typeface="Courier"/>
              </a:defRPr>
            </a:pPr>
            <a:r>
              <a:t>int primes = 0;</a:t>
            </a:r>
          </a:p>
          <a:p>
            <a:pPr algn="l" defTabSz="642937">
              <a:lnSpc>
                <a:spcPts val="7200"/>
              </a:lnSpc>
              <a:defRPr b="0" sz="4400">
                <a:latin typeface="Courier"/>
                <a:ea typeface="Courier"/>
                <a:cs typeface="Courier"/>
                <a:sym typeface="Courier"/>
              </a:defRPr>
            </a:pPr>
            <a:r>
              <a:rPr b="1"/>
              <a:t>par</a:t>
            </a:r>
            <a:r>
              <a:t> {</a:t>
            </a:r>
          </a:p>
          <a:p>
            <a:pPr algn="l" defTabSz="642937">
              <a:lnSpc>
                <a:spcPts val="7200"/>
              </a:lnSpc>
              <a:defRPr b="0" sz="4400">
                <a:latin typeface="Courier"/>
                <a:ea typeface="Courier"/>
                <a:cs typeface="Courier"/>
                <a:sym typeface="Courier"/>
              </a:defRPr>
            </a:pPr>
            <a:r>
              <a:t>  primes += 1;</a:t>
            </a:r>
          </a:p>
          <a:p>
            <a:pPr algn="l" defTabSz="642937">
              <a:lnSpc>
                <a:spcPts val="7200"/>
              </a:lnSpc>
              <a:defRPr b="0" sz="4400">
                <a:latin typeface="Courier"/>
                <a:ea typeface="Courier"/>
                <a:cs typeface="Courier"/>
                <a:sym typeface="Courier"/>
              </a:defRPr>
            </a:pPr>
            <a:r>
              <a:t>  primes += 1;</a:t>
            </a:r>
          </a:p>
          <a:p>
            <a:pPr algn="l" defTabSz="642937">
              <a:lnSpc>
                <a:spcPts val="7200"/>
              </a:lnSpc>
              <a:defRPr b="0" sz="4400">
                <a:latin typeface="Courier"/>
                <a:ea typeface="Courier"/>
                <a:cs typeface="Courier"/>
                <a:sym typeface="Courier"/>
              </a:defRPr>
            </a:pPr>
            <a:r>
              <a:t>}</a:t>
            </a:r>
          </a:p>
        </p:txBody>
      </p:sp>
      <p:grpSp>
        <p:nvGrpSpPr>
          <p:cNvPr id="251" name="Group"/>
          <p:cNvGrpSpPr/>
          <p:nvPr/>
        </p:nvGrpSpPr>
        <p:grpSpPr>
          <a:xfrm>
            <a:off x="1070251" y="3472636"/>
            <a:ext cx="21618928" cy="3777329"/>
            <a:chOff x="0" y="0"/>
            <a:chExt cx="21618926" cy="3777327"/>
          </a:xfrm>
        </p:grpSpPr>
        <p:sp>
          <p:nvSpPr>
            <p:cNvPr id="248" name="load  R0, primes…"/>
            <p:cNvSpPr txBox="1"/>
            <p:nvPr/>
          </p:nvSpPr>
          <p:spPr>
            <a:xfrm>
              <a:off x="12410236" y="973470"/>
              <a:ext cx="4297363" cy="1830388"/>
            </a:xfrm>
            <a:prstGeom prst="rect">
              <a:avLst/>
            </a:prstGeom>
            <a:solidFill>
              <a:srgbClr val="FFFDEA"/>
            </a:solidFill>
            <a:ln w="25400" cap="flat">
              <a:solidFill>
                <a:srgbClr val="000000"/>
              </a:solidFill>
              <a:prstDash val="solid"/>
              <a:miter lim="400000"/>
            </a:ln>
            <a:effectLst>
              <a:outerShdw sx="100000" sy="100000" kx="0" ky="0" algn="b" rotWithShape="0" blurRad="88900" dist="152400" dir="2740221">
                <a:srgbClr val="000000">
                  <a:alpha val="50000"/>
                </a:srgbClr>
              </a:outerShdw>
            </a:effectLst>
            <a:extLst>
              <a:ext uri="{C572A759-6A51-4108-AA02-DFA0A04FC94B}">
                <ma14:wrappingTextBoxFlag xmlns:ma14="http://schemas.microsoft.com/office/mac/drawingml/2011/main" val="1"/>
              </a:ext>
            </a:extLst>
          </p:spPr>
          <p:txBody>
            <a:bodyPr wrap="none" lIns="178593" tIns="178593" rIns="178593" bIns="178593" numCol="1" anchor="ctr">
              <a:spAutoFit/>
            </a:bodyPr>
            <a:lstStyle/>
            <a:p>
              <a:pPr>
                <a:defRPr b="0">
                  <a:latin typeface="Courier"/>
                  <a:ea typeface="Courier"/>
                  <a:cs typeface="Courier"/>
                  <a:sym typeface="Courier"/>
                </a:defRPr>
              </a:pPr>
              <a:r>
                <a:rPr b="1">
                  <a:solidFill>
                    <a:schemeClr val="accent5">
                      <a:lumOff val="-29866"/>
                    </a:schemeClr>
                  </a:solidFill>
                </a:rPr>
                <a:t>load</a:t>
              </a:r>
              <a:r>
                <a:t>  </a:t>
              </a:r>
              <a:r>
                <a:rPr>
                  <a:solidFill>
                    <a:schemeClr val="accent5">
                      <a:lumOff val="-29866"/>
                    </a:schemeClr>
                  </a:solidFill>
                </a:rPr>
                <a:t>R0,</a:t>
              </a:r>
              <a:r>
                <a:t> primes</a:t>
              </a:r>
            </a:p>
            <a:p>
              <a:pPr algn="l">
                <a:defRPr b="0">
                  <a:latin typeface="Courier"/>
                  <a:ea typeface="Courier"/>
                  <a:cs typeface="Courier"/>
                  <a:sym typeface="Courier"/>
                </a:defRPr>
              </a:pPr>
              <a:r>
                <a:rPr b="1">
                  <a:solidFill>
                    <a:schemeClr val="accent5">
                      <a:lumOff val="-29866"/>
                    </a:schemeClr>
                  </a:solidFill>
                </a:rPr>
                <a:t>add</a:t>
              </a:r>
              <a:r>
                <a:t>   </a:t>
              </a:r>
              <a:r>
                <a:rPr>
                  <a:solidFill>
                    <a:schemeClr val="accent5">
                      <a:lumOff val="-29866"/>
                    </a:schemeClr>
                  </a:solidFill>
                </a:rPr>
                <a:t>R0, 1</a:t>
              </a:r>
            </a:p>
            <a:p>
              <a:pPr algn="l">
                <a:defRPr b="0">
                  <a:latin typeface="Courier"/>
                  <a:ea typeface="Courier"/>
                  <a:cs typeface="Courier"/>
                  <a:sym typeface="Courier"/>
                </a:defRPr>
              </a:pPr>
              <a:r>
                <a:rPr b="1">
                  <a:solidFill>
                    <a:schemeClr val="accent5">
                      <a:lumOff val="-29866"/>
                    </a:schemeClr>
                  </a:solidFill>
                </a:rPr>
                <a:t>store</a:t>
              </a:r>
              <a:r>
                <a:t> </a:t>
              </a:r>
              <a:r>
                <a:rPr>
                  <a:solidFill>
                    <a:schemeClr val="accent5">
                      <a:lumOff val="-29866"/>
                    </a:schemeClr>
                  </a:solidFill>
                </a:rPr>
                <a:t>R0,</a:t>
              </a:r>
              <a:r>
                <a:t> primes</a:t>
              </a:r>
            </a:p>
          </p:txBody>
        </p:sp>
        <p:sp>
          <p:nvSpPr>
            <p:cNvPr id="249" name="load  R0, primes…"/>
            <p:cNvSpPr txBox="1"/>
            <p:nvPr/>
          </p:nvSpPr>
          <p:spPr>
            <a:xfrm>
              <a:off x="17321564" y="973470"/>
              <a:ext cx="4297363" cy="1830388"/>
            </a:xfrm>
            <a:prstGeom prst="rect">
              <a:avLst/>
            </a:prstGeom>
            <a:solidFill>
              <a:srgbClr val="FFFDEA"/>
            </a:solidFill>
            <a:ln w="25400" cap="flat">
              <a:solidFill>
                <a:srgbClr val="000000"/>
              </a:solidFill>
              <a:prstDash val="solid"/>
              <a:miter lim="400000"/>
            </a:ln>
            <a:effectLst>
              <a:outerShdw sx="100000" sy="100000" kx="0" ky="0" algn="b" rotWithShape="0" blurRad="88900" dist="152400" dir="2740221">
                <a:srgbClr val="000000">
                  <a:alpha val="50000"/>
                </a:srgbClr>
              </a:outerShdw>
            </a:effectLst>
            <a:extLst>
              <a:ext uri="{C572A759-6A51-4108-AA02-DFA0A04FC94B}">
                <ma14:wrappingTextBoxFlag xmlns:ma14="http://schemas.microsoft.com/office/mac/drawingml/2011/main" val="1"/>
              </a:ext>
            </a:extLst>
          </p:spPr>
          <p:txBody>
            <a:bodyPr wrap="none" lIns="178593" tIns="178593" rIns="178593" bIns="178593" numCol="1" anchor="ctr">
              <a:spAutoFit/>
            </a:bodyPr>
            <a:lstStyle/>
            <a:p>
              <a:pPr>
                <a:defRPr b="0">
                  <a:latin typeface="Courier"/>
                  <a:ea typeface="Courier"/>
                  <a:cs typeface="Courier"/>
                  <a:sym typeface="Courier"/>
                </a:defRPr>
              </a:pPr>
              <a:r>
                <a:rPr b="1">
                  <a:solidFill>
                    <a:schemeClr val="accent3">
                      <a:hueOff val="914337"/>
                      <a:satOff val="31515"/>
                      <a:lumOff val="-30790"/>
                    </a:schemeClr>
                  </a:solidFill>
                </a:rPr>
                <a:t>load</a:t>
              </a:r>
              <a:r>
                <a:t>  </a:t>
              </a:r>
              <a:r>
                <a:rPr>
                  <a:solidFill>
                    <a:schemeClr val="accent3">
                      <a:hueOff val="914337"/>
                      <a:satOff val="31515"/>
                      <a:lumOff val="-30790"/>
                    </a:schemeClr>
                  </a:solidFill>
                </a:rPr>
                <a:t>R0,</a:t>
              </a:r>
              <a:r>
                <a:t> primes</a:t>
              </a:r>
            </a:p>
            <a:p>
              <a:pPr algn="l">
                <a:defRPr b="0">
                  <a:latin typeface="Courier"/>
                  <a:ea typeface="Courier"/>
                  <a:cs typeface="Courier"/>
                  <a:sym typeface="Courier"/>
                </a:defRPr>
              </a:pPr>
              <a:r>
                <a:rPr b="1">
                  <a:solidFill>
                    <a:schemeClr val="accent3">
                      <a:hueOff val="914337"/>
                      <a:satOff val="31515"/>
                      <a:lumOff val="-30790"/>
                    </a:schemeClr>
                  </a:solidFill>
                </a:rPr>
                <a:t>add</a:t>
              </a:r>
              <a:r>
                <a:rPr>
                  <a:solidFill>
                    <a:schemeClr val="accent3">
                      <a:hueOff val="914337"/>
                      <a:satOff val="31515"/>
                      <a:lumOff val="-30790"/>
                    </a:schemeClr>
                  </a:solidFill>
                </a:rPr>
                <a:t>   R0, 1</a:t>
              </a:r>
            </a:p>
            <a:p>
              <a:pPr algn="l">
                <a:defRPr b="0">
                  <a:latin typeface="Courier"/>
                  <a:ea typeface="Courier"/>
                  <a:cs typeface="Courier"/>
                  <a:sym typeface="Courier"/>
                </a:defRPr>
              </a:pPr>
              <a:r>
                <a:rPr b="1">
                  <a:solidFill>
                    <a:schemeClr val="accent3">
                      <a:hueOff val="914337"/>
                      <a:satOff val="31515"/>
                      <a:lumOff val="-30790"/>
                    </a:schemeClr>
                  </a:solidFill>
                </a:rPr>
                <a:t>store</a:t>
              </a:r>
              <a:r>
                <a:t> </a:t>
              </a:r>
              <a:r>
                <a:rPr>
                  <a:solidFill>
                    <a:schemeClr val="accent3">
                      <a:hueOff val="914337"/>
                      <a:satOff val="31515"/>
                      <a:lumOff val="-30790"/>
                    </a:schemeClr>
                  </a:solidFill>
                </a:rPr>
                <a:t>R0,</a:t>
              </a:r>
              <a:r>
                <a:t> primes</a:t>
              </a:r>
            </a:p>
          </p:txBody>
        </p:sp>
        <p:sp>
          <p:nvSpPr>
            <p:cNvPr id="250" name="int primes = 0;…"/>
            <p:cNvSpPr txBox="1"/>
            <p:nvPr/>
          </p:nvSpPr>
          <p:spPr>
            <a:xfrm>
              <a:off x="0" y="0"/>
              <a:ext cx="10280582" cy="3777328"/>
            </a:xfrm>
            <a:prstGeom prst="rect">
              <a:avLst/>
            </a:prstGeom>
            <a:solidFill>
              <a:srgbClr val="EBEBEB"/>
            </a:solid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t">
              <a:noAutofit/>
            </a:bodyPr>
            <a:lstStyle/>
            <a:p>
              <a:pPr algn="l" defTabSz="642937">
                <a:lnSpc>
                  <a:spcPts val="7200"/>
                </a:lnSpc>
                <a:defRPr b="0" sz="4400">
                  <a:latin typeface="Courier"/>
                  <a:ea typeface="Courier"/>
                  <a:cs typeface="Courier"/>
                  <a:sym typeface="Courier"/>
                </a:defRPr>
              </a:pPr>
              <a:r>
                <a:t>int primes = 0;</a:t>
              </a:r>
            </a:p>
            <a:p>
              <a:pPr algn="l" defTabSz="642937">
                <a:lnSpc>
                  <a:spcPts val="7200"/>
                </a:lnSpc>
                <a:defRPr b="0" sz="4400">
                  <a:latin typeface="Courier"/>
                  <a:ea typeface="Courier"/>
                  <a:cs typeface="Courier"/>
                  <a:sym typeface="Courier"/>
                </a:defRPr>
              </a:pPr>
              <a:r>
                <a:rPr b="1"/>
                <a:t>par</a:t>
              </a:r>
              <a:r>
                <a:t> {</a:t>
              </a:r>
            </a:p>
            <a:p>
              <a:pPr algn="l" defTabSz="642937">
                <a:lnSpc>
                  <a:spcPts val="7200"/>
                </a:lnSpc>
                <a:defRPr b="0" sz="4400">
                  <a:latin typeface="Courier"/>
                  <a:ea typeface="Courier"/>
                  <a:cs typeface="Courier"/>
                  <a:sym typeface="Courier"/>
                </a:defRPr>
              </a:pPr>
              <a:r>
                <a:t>  </a:t>
              </a:r>
              <a:r>
                <a:rPr>
                  <a:solidFill>
                    <a:schemeClr val="accent5">
                      <a:lumOff val="-29866"/>
                    </a:schemeClr>
                  </a:solidFill>
                </a:rPr>
                <a:t>primes += 1;</a:t>
              </a:r>
            </a:p>
            <a:p>
              <a:pPr algn="l" defTabSz="642937">
                <a:lnSpc>
                  <a:spcPts val="7200"/>
                </a:lnSpc>
                <a:defRPr b="0" sz="4400">
                  <a:latin typeface="Courier"/>
                  <a:ea typeface="Courier"/>
                  <a:cs typeface="Courier"/>
                  <a:sym typeface="Courier"/>
                </a:defRPr>
              </a:pPr>
              <a:r>
                <a:t>  </a:t>
              </a:r>
              <a:r>
                <a:rPr>
                  <a:solidFill>
                    <a:schemeClr val="accent3">
                      <a:hueOff val="914337"/>
                      <a:satOff val="31515"/>
                      <a:lumOff val="-30790"/>
                    </a:schemeClr>
                  </a:solidFill>
                </a:rPr>
                <a:t>primes += 1;</a:t>
              </a:r>
            </a:p>
            <a:p>
              <a:pPr algn="l" defTabSz="642937">
                <a:lnSpc>
                  <a:spcPts val="7200"/>
                </a:lnSpc>
                <a:defRPr b="0" sz="4400">
                  <a:latin typeface="Courier"/>
                  <a:ea typeface="Courier"/>
                  <a:cs typeface="Courier"/>
                  <a:sym typeface="Courier"/>
                </a:defRPr>
              </a:pPr>
              <a:r>
                <a:t>}</a:t>
              </a:r>
            </a:p>
          </p:txBody>
        </p:sp>
      </p:grpSp>
      <p:sp>
        <p:nvSpPr>
          <p:cNvPr id="252" name="load  R0, primes…"/>
          <p:cNvSpPr txBox="1"/>
          <p:nvPr/>
        </p:nvSpPr>
        <p:spPr>
          <a:xfrm>
            <a:off x="16562468" y="7342020"/>
            <a:ext cx="4297363" cy="3760788"/>
          </a:xfrm>
          <a:prstGeom prst="rect">
            <a:avLst/>
          </a:prstGeom>
          <a:solidFill>
            <a:srgbClr val="FFFDEA"/>
          </a:solidFill>
          <a:ln w="25400">
            <a:solidFill>
              <a:srgbClr val="000000"/>
            </a:solidFill>
            <a:miter lim="400000"/>
          </a:ln>
          <a:effectLst>
            <a:outerShdw sx="100000" sy="100000" kx="0" ky="0" algn="b" rotWithShape="0" blurRad="88900" dist="152400" dir="2740221">
              <a:srgbClr val="000000">
                <a:alpha val="50000"/>
              </a:srgbClr>
            </a:outerShdw>
          </a:effectLst>
          <a:extLst>
            <a:ext uri="{C572A759-6A51-4108-AA02-DFA0A04FC94B}">
              <ma14:wrappingTextBoxFlag xmlns:ma14="http://schemas.microsoft.com/office/mac/drawingml/2011/main" val="1"/>
            </a:ext>
          </a:extLst>
        </p:spPr>
        <p:txBody>
          <a:bodyPr wrap="none" lIns="178593" tIns="178593" rIns="178593" bIns="178593" anchor="ctr">
            <a:spAutoFit/>
          </a:bodyPr>
          <a:lstStyle/>
          <a:p>
            <a:pPr>
              <a:defRPr b="0">
                <a:solidFill>
                  <a:schemeClr val="accent5">
                    <a:lumOff val="-29866"/>
                  </a:schemeClr>
                </a:solidFill>
                <a:latin typeface="Courier"/>
                <a:ea typeface="Courier"/>
                <a:cs typeface="Courier"/>
                <a:sym typeface="Courier"/>
              </a:defRPr>
            </a:pPr>
            <a:r>
              <a:rPr b="1"/>
              <a:t>load</a:t>
            </a:r>
            <a:r>
              <a:t>  R0, </a:t>
            </a:r>
            <a:r>
              <a:rPr>
                <a:solidFill>
                  <a:srgbClr val="000000"/>
                </a:solidFill>
              </a:rPr>
              <a:t>primes</a:t>
            </a:r>
          </a:p>
          <a:p>
            <a:pPr>
              <a:defRPr b="0">
                <a:solidFill>
                  <a:schemeClr val="accent3">
                    <a:hueOff val="914337"/>
                    <a:satOff val="31515"/>
                    <a:lumOff val="-30790"/>
                  </a:schemeClr>
                </a:solidFill>
                <a:latin typeface="Courier"/>
                <a:ea typeface="Courier"/>
                <a:cs typeface="Courier"/>
                <a:sym typeface="Courier"/>
              </a:defRPr>
            </a:pPr>
            <a:r>
              <a:rPr b="1"/>
              <a:t>load</a:t>
            </a:r>
            <a:r>
              <a:t>  R0, </a:t>
            </a:r>
            <a:r>
              <a:rPr>
                <a:solidFill>
                  <a:srgbClr val="000000"/>
                </a:solidFill>
              </a:rPr>
              <a:t>primes</a:t>
            </a:r>
          </a:p>
          <a:p>
            <a:pPr algn="l">
              <a:defRPr b="0">
                <a:solidFill>
                  <a:schemeClr val="accent3">
                    <a:hueOff val="914337"/>
                    <a:satOff val="31515"/>
                    <a:lumOff val="-30790"/>
                  </a:schemeClr>
                </a:solidFill>
                <a:latin typeface="Courier"/>
                <a:ea typeface="Courier"/>
                <a:cs typeface="Courier"/>
                <a:sym typeface="Courier"/>
              </a:defRPr>
            </a:pPr>
            <a:r>
              <a:rPr b="1"/>
              <a:t>add</a:t>
            </a:r>
            <a:r>
              <a:t>   R0, 1</a:t>
            </a:r>
          </a:p>
          <a:p>
            <a:pPr algn="l">
              <a:defRPr b="0">
                <a:solidFill>
                  <a:schemeClr val="accent3">
                    <a:hueOff val="914337"/>
                    <a:satOff val="31515"/>
                    <a:lumOff val="-30790"/>
                  </a:schemeClr>
                </a:solidFill>
                <a:latin typeface="Courier"/>
                <a:ea typeface="Courier"/>
                <a:cs typeface="Courier"/>
                <a:sym typeface="Courier"/>
              </a:defRPr>
            </a:pPr>
            <a:r>
              <a:rPr b="1"/>
              <a:t>store</a:t>
            </a:r>
            <a:r>
              <a:t> R0, </a:t>
            </a:r>
            <a:r>
              <a:rPr>
                <a:solidFill>
                  <a:srgbClr val="000000"/>
                </a:solidFill>
              </a:rPr>
              <a:t>primes</a:t>
            </a:r>
          </a:p>
          <a:p>
            <a:pPr algn="l">
              <a:defRPr b="0">
                <a:solidFill>
                  <a:schemeClr val="accent5">
                    <a:lumOff val="-29866"/>
                  </a:schemeClr>
                </a:solidFill>
                <a:latin typeface="Courier"/>
                <a:ea typeface="Courier"/>
                <a:cs typeface="Courier"/>
                <a:sym typeface="Courier"/>
              </a:defRPr>
            </a:pPr>
            <a:r>
              <a:rPr b="1"/>
              <a:t>add</a:t>
            </a:r>
            <a:r>
              <a:t>   R0, 1</a:t>
            </a:r>
          </a:p>
          <a:p>
            <a:pPr algn="l">
              <a:defRPr b="0">
                <a:solidFill>
                  <a:schemeClr val="accent5">
                    <a:lumOff val="-29866"/>
                  </a:schemeClr>
                </a:solidFill>
                <a:latin typeface="Courier"/>
                <a:ea typeface="Courier"/>
                <a:cs typeface="Courier"/>
                <a:sym typeface="Courier"/>
              </a:defRPr>
            </a:pPr>
            <a:r>
              <a:rPr b="1"/>
              <a:t>store</a:t>
            </a:r>
            <a:r>
              <a:t> R0, </a:t>
            </a:r>
            <a:r>
              <a:rPr>
                <a:solidFill>
                  <a:srgbClr val="000000"/>
                </a:solidFill>
              </a:rPr>
              <a:t>primes</a:t>
            </a:r>
          </a:p>
        </p:txBody>
      </p:sp>
      <p:sp>
        <p:nvSpPr>
          <p:cNvPr id="253" name="Watch out when you modify any shared resource"/>
          <p:cNvSpPr txBox="1"/>
          <p:nvPr/>
        </p:nvSpPr>
        <p:spPr>
          <a:xfrm>
            <a:off x="2137326" y="6836677"/>
            <a:ext cx="20109348" cy="1512170"/>
          </a:xfrm>
          <a:prstGeom prst="rect">
            <a:avLst/>
          </a:prstGeom>
          <a:solidFill>
            <a:srgbClr val="FFFFFF"/>
          </a:solidFill>
          <a:ln w="63500">
            <a:solidFill>
              <a:schemeClr val="accent5">
                <a:lumOff val="-29866"/>
              </a:schemeClr>
            </a:solidFill>
            <a:miter lim="400000"/>
          </a:ln>
          <a:effectLst>
            <a:outerShdw sx="100000" sy="100000" kx="0" ky="0" algn="b" rotWithShape="0" blurRad="50800" dist="165100" dir="2700000">
              <a:srgbClr val="000000">
                <a:alpha val="50000"/>
              </a:srgbClr>
            </a:outerShdw>
          </a:effectLst>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lgn="l">
              <a:spcBef>
                <a:spcPts val="3000"/>
              </a:spcBef>
              <a:defRPr b="0" sz="7000"/>
            </a:pPr>
            <a:r>
              <a:t>Watch out when you modify </a:t>
            </a:r>
            <a:r>
              <a:rPr b="1"/>
              <a:t>any</a:t>
            </a:r>
            <a:r>
              <a:t> shared resource</a:t>
            </a:r>
          </a:p>
        </p:txBody>
      </p:sp>
      <p:sp>
        <p:nvSpPr>
          <p:cNvPr id="254" name="The only correct executions are those where the red and green sequences are executed without interleaving with the other sequence. It is said they should be executed atomically, because they are critical sections."/>
          <p:cNvSpPr txBox="1"/>
          <p:nvPr/>
        </p:nvSpPr>
        <p:spPr>
          <a:xfrm>
            <a:off x="1068973" y="9950473"/>
            <a:ext cx="15323993" cy="2768830"/>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b="0" sz="4400"/>
            </a:pPr>
            <a:r>
              <a:t>The only correct executions are those where the red and green sequences are executed </a:t>
            </a:r>
            <a:r>
              <a:rPr>
                <a:solidFill>
                  <a:schemeClr val="accent5">
                    <a:lumOff val="-29866"/>
                  </a:schemeClr>
                </a:solidFill>
              </a:rPr>
              <a:t>without interleaving</a:t>
            </a:r>
            <a:r>
              <a:t> with the other sequence. It is said they should be executed </a:t>
            </a:r>
            <a:r>
              <a:rPr>
                <a:solidFill>
                  <a:schemeClr val="accent5">
                    <a:lumOff val="-29866"/>
                  </a:schemeClr>
                </a:solidFill>
              </a:rPr>
              <a:t>atomically</a:t>
            </a:r>
            <a:r>
              <a:t>, because they are </a:t>
            </a:r>
            <a:r>
              <a:rPr>
                <a:solidFill>
                  <a:schemeClr val="accent5">
                    <a:lumOff val="-29866"/>
                  </a:schemeClr>
                </a:solidFill>
              </a:rPr>
              <a:t>critical sections</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 grpId="3"/>
      <p:bldP build="whole" bldLvl="1" animBg="1" rev="0" advAuto="0" spid="251" grpId="2"/>
      <p:bldP build="whole" bldLvl="1" animBg="1" rev="0" advAuto="0" spid="253" grpId="5"/>
      <p:bldP build="whole" bldLvl="1" animBg="1" rev="0" advAuto="0" spid="247" grpId="1"/>
      <p:bldP build="whole" bldLvl="1" animBg="1" rev="0" advAuto="0" spid="254" grpId="4"/>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Atomic operations"/>
          <p:cNvSpPr txBox="1"/>
          <p:nvPr>
            <p:ph type="title"/>
          </p:nvPr>
        </p:nvSpPr>
        <p:spPr>
          <a:prstGeom prst="rect">
            <a:avLst/>
          </a:prstGeom>
        </p:spPr>
        <p:txBody>
          <a:bodyPr/>
          <a:lstStyle/>
          <a:p>
            <a:pPr/>
            <a:r>
              <a:t>Atomic operations</a:t>
            </a:r>
          </a:p>
        </p:txBody>
      </p:sp>
      <p:sp>
        <p:nvSpPr>
          <p:cNvPr id="2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8" name="We need to protect sections that should be atomic. One solution: mutual exclusion locks"/>
          <p:cNvSpPr txBox="1"/>
          <p:nvPr/>
        </p:nvSpPr>
        <p:spPr>
          <a:xfrm>
            <a:off x="920840" y="3559261"/>
            <a:ext cx="22876969" cy="1592109"/>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p>
            <a:pPr algn="l">
              <a:spcBef>
                <a:spcPts val="3000"/>
              </a:spcBef>
              <a:defRPr b="0" sz="4400"/>
            </a:pPr>
            <a:r>
              <a:t>We need to protect sections that should be atomic. One solution: </a:t>
            </a:r>
            <a:r>
              <a:rPr>
                <a:solidFill>
                  <a:schemeClr val="accent5">
                    <a:lumOff val="-29866"/>
                  </a:schemeClr>
                </a:solidFill>
              </a:rPr>
              <a:t>mutual exclusion locks</a:t>
            </a:r>
            <a:r>
              <a:t> </a:t>
            </a:r>
          </a:p>
        </p:txBody>
      </p:sp>
      <p:sp>
        <p:nvSpPr>
          <p:cNvPr id="259" name="#include &lt;stdatomics.h&gt;…"/>
          <p:cNvSpPr txBox="1"/>
          <p:nvPr/>
        </p:nvSpPr>
        <p:spPr>
          <a:xfrm>
            <a:off x="12284723" y="4460248"/>
            <a:ext cx="11398662" cy="8547624"/>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defTabSz="642937">
              <a:lnSpc>
                <a:spcPts val="7200"/>
              </a:lnSpc>
              <a:defRPr b="0" sz="4400">
                <a:latin typeface="Courier"/>
                <a:ea typeface="Courier"/>
                <a:cs typeface="Courier"/>
                <a:sym typeface="Courier"/>
              </a:defRPr>
            </a:pPr>
            <a:r>
              <a:t>#include &lt;stdatomics.h&gt;</a:t>
            </a:r>
          </a:p>
          <a:p>
            <a:pPr algn="l" defTabSz="642937">
              <a:lnSpc>
                <a:spcPts val="7200"/>
              </a:lnSpc>
              <a:defRPr b="0" sz="4400">
                <a:latin typeface="Courier"/>
                <a:ea typeface="Courier"/>
                <a:cs typeface="Courier"/>
                <a:sym typeface="Courier"/>
              </a:defRPr>
            </a:pPr>
            <a:r>
              <a:t>mtx_t lock;</a:t>
            </a:r>
          </a:p>
          <a:p>
            <a:pPr algn="l" defTabSz="642937">
              <a:lnSpc>
                <a:spcPts val="7200"/>
              </a:lnSpc>
              <a:defRPr b="0" sz="4400">
                <a:latin typeface="Courier"/>
                <a:ea typeface="Courier"/>
                <a:cs typeface="Courier"/>
                <a:sym typeface="Courier"/>
              </a:defRPr>
            </a:pPr>
          </a:p>
          <a:p>
            <a:pPr algn="l" defTabSz="642937">
              <a:lnSpc>
                <a:spcPts val="7200"/>
              </a:lnSpc>
              <a:defRPr b="0" sz="4400">
                <a:latin typeface="Courier"/>
                <a:ea typeface="Courier"/>
                <a:cs typeface="Courier"/>
                <a:sym typeface="Courier"/>
              </a:defRPr>
            </a:pPr>
            <a:r>
              <a:rPr b="1"/>
              <a:t>void</a:t>
            </a:r>
            <a:r>
              <a:t> atomic_add_primes(</a:t>
            </a:r>
            <a:r>
              <a:rPr b="1"/>
              <a:t>int</a:t>
            </a:r>
            <a:r>
              <a:t> n){</a:t>
            </a:r>
          </a:p>
          <a:p>
            <a:pPr algn="l" defTabSz="642937">
              <a:lnSpc>
                <a:spcPts val="7200"/>
              </a:lnSpc>
              <a:defRPr b="0" sz="4400">
                <a:latin typeface="Courier"/>
                <a:ea typeface="Courier"/>
                <a:cs typeface="Courier"/>
                <a:sym typeface="Courier"/>
              </a:defRPr>
            </a:pPr>
            <a:r>
              <a:t>  mtx_lock(&amp;lock);</a:t>
            </a:r>
          </a:p>
          <a:p>
            <a:pPr algn="l" defTabSz="642937">
              <a:lnSpc>
                <a:spcPts val="7200"/>
              </a:lnSpc>
              <a:defRPr b="0" sz="4400">
                <a:latin typeface="Courier"/>
                <a:ea typeface="Courier"/>
                <a:cs typeface="Courier"/>
                <a:sym typeface="Courier"/>
              </a:defRPr>
            </a:pPr>
            <a:r>
              <a:t>  primes += n;</a:t>
            </a:r>
          </a:p>
          <a:p>
            <a:pPr algn="l" defTabSz="642937">
              <a:lnSpc>
                <a:spcPts val="7200"/>
              </a:lnSpc>
              <a:defRPr b="0" sz="4400">
                <a:latin typeface="Courier"/>
                <a:ea typeface="Courier"/>
                <a:cs typeface="Courier"/>
                <a:sym typeface="Courier"/>
              </a:defRPr>
            </a:pPr>
            <a:r>
              <a:t>  mtx_unlock(&amp;lock);</a:t>
            </a:r>
          </a:p>
          <a:p>
            <a:pPr algn="l" defTabSz="642937">
              <a:lnSpc>
                <a:spcPts val="7200"/>
              </a:lnSpc>
              <a:defRPr b="0" sz="4400">
                <a:latin typeface="Courier"/>
                <a:ea typeface="Courier"/>
                <a:cs typeface="Courier"/>
                <a:sym typeface="Courier"/>
              </a:defRPr>
            </a:pPr>
            <a:r>
              <a:t>}</a:t>
            </a:r>
          </a:p>
          <a:p>
            <a:pPr algn="l" defTabSz="642937">
              <a:lnSpc>
                <a:spcPts val="7200"/>
              </a:lnSpc>
              <a:defRPr b="0" sz="4400">
                <a:latin typeface="Courier"/>
                <a:ea typeface="Courier"/>
                <a:cs typeface="Courier"/>
                <a:sym typeface="Courier"/>
              </a:defRPr>
            </a:pPr>
            <a:r>
              <a:rPr b="1"/>
              <a:t>par</a:t>
            </a:r>
            <a:r>
              <a:t> {</a:t>
            </a:r>
          </a:p>
          <a:p>
            <a:pPr algn="l" defTabSz="642937">
              <a:lnSpc>
                <a:spcPts val="7200"/>
              </a:lnSpc>
              <a:defRPr b="0" sz="4400">
                <a:latin typeface="Courier"/>
                <a:ea typeface="Courier"/>
                <a:cs typeface="Courier"/>
                <a:sym typeface="Courier"/>
              </a:defRPr>
            </a:pPr>
            <a:r>
              <a:t>  atomic_add_primes(is_prime(5));</a:t>
            </a:r>
          </a:p>
          <a:p>
            <a:pPr algn="l" defTabSz="642937">
              <a:lnSpc>
                <a:spcPts val="7200"/>
              </a:lnSpc>
              <a:defRPr b="0" sz="4400">
                <a:latin typeface="Courier"/>
                <a:ea typeface="Courier"/>
                <a:cs typeface="Courier"/>
                <a:sym typeface="Courier"/>
              </a:defRPr>
            </a:pPr>
            <a:r>
              <a:t>  atomic_add_primes(is_prime(7));</a:t>
            </a:r>
          </a:p>
          <a:p>
            <a:pPr algn="l" defTabSz="642937">
              <a:lnSpc>
                <a:spcPts val="7200"/>
              </a:lnSpc>
              <a:defRPr b="0" sz="4400">
                <a:latin typeface="Courier"/>
                <a:ea typeface="Courier"/>
                <a:cs typeface="Courier"/>
                <a:sym typeface="Courier"/>
              </a:defRPr>
            </a:pPr>
            <a:r>
              <a:t>}</a:t>
            </a:r>
          </a:p>
        </p:txBody>
      </p:sp>
      <p:sp>
        <p:nvSpPr>
          <p:cNvPr id="260" name="#include &lt;omp.h&gt;…"/>
          <p:cNvSpPr txBox="1"/>
          <p:nvPr/>
        </p:nvSpPr>
        <p:spPr>
          <a:xfrm>
            <a:off x="880175" y="5408033"/>
            <a:ext cx="10303600" cy="7875100"/>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defTabSz="642937">
              <a:lnSpc>
                <a:spcPts val="7200"/>
              </a:lnSpc>
              <a:defRPr b="0" sz="4400">
                <a:latin typeface="Courier"/>
                <a:ea typeface="Courier"/>
                <a:cs typeface="Courier"/>
                <a:sym typeface="Courier"/>
              </a:defRPr>
            </a:pPr>
            <a:r>
              <a:t>#include &lt;omp.h&gt;</a:t>
            </a:r>
          </a:p>
          <a:p>
            <a:pPr algn="l" defTabSz="642937">
              <a:lnSpc>
                <a:spcPts val="7200"/>
              </a:lnSpc>
              <a:defRPr b="0" sz="4400">
                <a:latin typeface="Courier"/>
                <a:ea typeface="Courier"/>
                <a:cs typeface="Courier"/>
                <a:sym typeface="Courier"/>
              </a:defRPr>
            </a:pPr>
          </a:p>
          <a:p>
            <a:pPr algn="l" defTabSz="642937">
              <a:lnSpc>
                <a:spcPts val="7200"/>
              </a:lnSpc>
              <a:defRPr b="0" sz="4400">
                <a:latin typeface="Courier"/>
                <a:ea typeface="Courier"/>
                <a:cs typeface="Courier"/>
                <a:sym typeface="Courier"/>
              </a:defRPr>
            </a:pPr>
            <a:r>
              <a:rPr b="1"/>
              <a:t>par</a:t>
            </a:r>
            <a:r>
              <a:t> {</a:t>
            </a:r>
          </a:p>
          <a:p>
            <a:pPr algn="l" defTabSz="642937">
              <a:lnSpc>
                <a:spcPts val="7200"/>
              </a:lnSpc>
              <a:defRPr b="0" sz="4400">
                <a:latin typeface="Courier"/>
                <a:ea typeface="Courier"/>
                <a:cs typeface="Courier"/>
                <a:sym typeface="Courier"/>
              </a:defRPr>
            </a:pPr>
            <a:r>
              <a:t>#pragma omp atomic</a:t>
            </a:r>
          </a:p>
          <a:p>
            <a:pPr algn="l" defTabSz="642937">
              <a:lnSpc>
                <a:spcPts val="7200"/>
              </a:lnSpc>
              <a:defRPr b="0" sz="4400">
                <a:latin typeface="Courier"/>
                <a:ea typeface="Courier"/>
                <a:cs typeface="Courier"/>
                <a:sym typeface="Courier"/>
              </a:defRPr>
            </a:pPr>
            <a:r>
              <a:t>  primes += is_prime(5);</a:t>
            </a:r>
          </a:p>
          <a:p>
            <a:pPr algn="l" defTabSz="642937">
              <a:lnSpc>
                <a:spcPts val="7200"/>
              </a:lnSpc>
              <a:defRPr b="0" sz="4400">
                <a:latin typeface="Courier"/>
                <a:ea typeface="Courier"/>
                <a:cs typeface="Courier"/>
                <a:sym typeface="Courier"/>
              </a:defRPr>
            </a:pPr>
            <a:r>
              <a:t>#pragma omp atomic</a:t>
            </a:r>
          </a:p>
          <a:p>
            <a:pPr algn="l" defTabSz="642937">
              <a:lnSpc>
                <a:spcPts val="7200"/>
              </a:lnSpc>
              <a:defRPr b="0" sz="4400">
                <a:latin typeface="Courier"/>
                <a:ea typeface="Courier"/>
                <a:cs typeface="Courier"/>
                <a:sym typeface="Courier"/>
              </a:defRPr>
            </a:pPr>
            <a:r>
              <a:t>  primes += is_prime(7);</a:t>
            </a:r>
          </a:p>
          <a:p>
            <a:pPr algn="l" defTabSz="642937">
              <a:lnSpc>
                <a:spcPts val="7200"/>
              </a:lnSpc>
              <a:defRPr b="0" sz="4400">
                <a:latin typeface="Courier"/>
                <a:ea typeface="Courier"/>
                <a:cs typeface="Courier"/>
                <a:sym typeface="Courier"/>
              </a:defRPr>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Deadlock"/>
          <p:cNvSpPr txBox="1"/>
          <p:nvPr>
            <p:ph type="title"/>
          </p:nvPr>
        </p:nvSpPr>
        <p:spPr>
          <a:prstGeom prst="rect">
            <a:avLst/>
          </a:prstGeom>
        </p:spPr>
        <p:txBody>
          <a:bodyPr/>
          <a:lstStyle/>
          <a:p>
            <a:pPr/>
            <a:r>
              <a:t>Deadlock</a:t>
            </a:r>
          </a:p>
        </p:txBody>
      </p:sp>
      <p:sp>
        <p:nvSpPr>
          <p:cNvPr id="2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4" name="Image" descr="Image"/>
          <p:cNvPicPr>
            <a:picLocks noChangeAspect="1"/>
          </p:cNvPicPr>
          <p:nvPr/>
        </p:nvPicPr>
        <p:blipFill>
          <a:blip r:embed="rId2">
            <a:extLst/>
          </a:blip>
          <a:stretch>
            <a:fillRect/>
          </a:stretch>
        </p:blipFill>
        <p:spPr>
          <a:xfrm>
            <a:off x="13418053" y="3784203"/>
            <a:ext cx="10854429" cy="8140823"/>
          </a:xfrm>
          <a:prstGeom prst="rect">
            <a:avLst/>
          </a:prstGeom>
          <a:ln w="12700">
            <a:miter lim="400000"/>
          </a:ln>
        </p:spPr>
      </p:pic>
      <p:pic>
        <p:nvPicPr>
          <p:cNvPr id="265" name="Image" descr="Image"/>
          <p:cNvPicPr>
            <a:picLocks noChangeAspect="1"/>
          </p:cNvPicPr>
          <p:nvPr/>
        </p:nvPicPr>
        <p:blipFill>
          <a:blip r:embed="rId3">
            <a:extLst/>
          </a:blip>
          <a:stretch>
            <a:fillRect/>
          </a:stretch>
        </p:blipFill>
        <p:spPr>
          <a:xfrm>
            <a:off x="929571" y="4818176"/>
            <a:ext cx="12003090" cy="6887488"/>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his is a workshop"/>
          <p:cNvSpPr txBox="1"/>
          <p:nvPr>
            <p:ph type="title"/>
          </p:nvPr>
        </p:nvSpPr>
        <p:spPr>
          <a:prstGeom prst="rect">
            <a:avLst/>
          </a:prstGeom>
        </p:spPr>
        <p:txBody>
          <a:bodyPr/>
          <a:lstStyle/>
          <a:p>
            <a:pPr/>
            <a:r>
              <a:t>This is a workshop</a:t>
            </a:r>
          </a:p>
        </p:txBody>
      </p:sp>
      <p:sp>
        <p:nvSpPr>
          <p:cNvPr id="123" name="The goal is to learn by doing…"/>
          <p:cNvSpPr txBox="1"/>
          <p:nvPr>
            <p:ph type="body" idx="1"/>
          </p:nvPr>
        </p:nvSpPr>
        <p:spPr>
          <a:xfrm>
            <a:off x="1155450" y="3643312"/>
            <a:ext cx="22408894" cy="8840392"/>
          </a:xfrm>
          <a:prstGeom prst="rect">
            <a:avLst/>
          </a:prstGeom>
        </p:spPr>
        <p:txBody>
          <a:bodyPr anchor="t"/>
          <a:lstStyle/>
          <a:p>
            <a:pPr/>
            <a:r>
              <a:t>The goal is to </a:t>
            </a:r>
            <a:r>
              <a:rPr>
                <a:solidFill>
                  <a:schemeClr val="accent5">
                    <a:lumOff val="-29866"/>
                  </a:schemeClr>
                </a:solidFill>
              </a:rPr>
              <a:t>learn by doing</a:t>
            </a:r>
          </a:p>
          <a:p>
            <a:pPr/>
            <a:r>
              <a:t>I assume you work in </a:t>
            </a:r>
            <a:r>
              <a:rPr>
                <a:solidFill>
                  <a:schemeClr val="accent5">
                    <a:lumOff val="-29866"/>
                  </a:schemeClr>
                </a:solidFill>
              </a:rPr>
              <a:t>pairs</a:t>
            </a:r>
          </a:p>
          <a:p>
            <a:pPr/>
            <a:r>
              <a:t>I assume you have an </a:t>
            </a:r>
            <a:r>
              <a:rPr>
                <a:solidFill>
                  <a:schemeClr val="accent5">
                    <a:lumOff val="-29866"/>
                  </a:schemeClr>
                </a:solidFill>
              </a:rPr>
              <a:t>account</a:t>
            </a:r>
            <a:r>
              <a:t> on the </a:t>
            </a:r>
            <a:r>
              <a:rPr>
                <a:solidFill>
                  <a:schemeClr val="accent5">
                    <a:lumOff val="-29866"/>
                  </a:schemeClr>
                </a:solidFill>
              </a:rPr>
              <a:t>lisa</a:t>
            </a:r>
          </a:p>
          <a:p>
            <a:pPr/>
            <a:r>
              <a:t>There is a </a:t>
            </a:r>
            <a:r>
              <a:rPr>
                <a:solidFill>
                  <a:schemeClr val="accent5">
                    <a:lumOff val="-29866"/>
                  </a:schemeClr>
                </a:solidFill>
              </a:rPr>
              <a:t>processor reservation</a:t>
            </a:r>
            <a:r>
              <a:t> for this workshop: 10 nodes just for us</a:t>
            </a:r>
          </a:p>
          <a:p>
            <a:pPr/>
            <a:r>
              <a:t>We are going to use the </a:t>
            </a:r>
            <a:r>
              <a:rPr>
                <a:solidFill>
                  <a:schemeClr val="accent5">
                    <a:lumOff val="-29866"/>
                  </a:schemeClr>
                </a:solidFill>
              </a:rPr>
              <a:t>C</a:t>
            </a:r>
            <a:r>
              <a:t> programming language</a:t>
            </a:r>
          </a:p>
          <a:p>
            <a:pPr lvl="1"/>
            <a:r>
              <a:t>I will teach you </a:t>
            </a:r>
            <a:r>
              <a:rPr>
                <a:solidFill>
                  <a:schemeClr val="accent5">
                    <a:lumOff val="-29866"/>
                  </a:schemeClr>
                </a:solidFill>
              </a:rPr>
              <a:t>enough C</a:t>
            </a:r>
            <a:r>
              <a:t> to do the workshop, but not full C</a:t>
            </a:r>
          </a:p>
          <a:p>
            <a:pPr/>
            <a:r>
              <a:t>The hands-on periods also serve as pauses, but for chatting please go outside</a:t>
            </a:r>
          </a:p>
          <a:p>
            <a:pPr/>
            <a:r>
              <a:t>Short questions during the presentation are ok. If it’s complicated please ask in the pauses</a:t>
            </a:r>
          </a:p>
        </p:txBody>
      </p:sp>
      <p:sp>
        <p:nvSpPr>
          <p:cNvPr id="124" name="Slide Number"/>
          <p:cNvSpPr txBox="1"/>
          <p:nvPr>
            <p:ph type="sldNum" sz="quarter" idx="2"/>
          </p:nvPr>
        </p:nvSpPr>
        <p:spPr>
          <a:xfrm>
            <a:off x="12031776" y="13073062"/>
            <a:ext cx="310923" cy="4776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Efficiency"/>
          <p:cNvSpPr txBox="1"/>
          <p:nvPr>
            <p:ph type="title"/>
          </p:nvPr>
        </p:nvSpPr>
        <p:spPr>
          <a:prstGeom prst="rect">
            <a:avLst/>
          </a:prstGeom>
        </p:spPr>
        <p:txBody>
          <a:bodyPr/>
          <a:lstStyle/>
          <a:p>
            <a:pPr/>
            <a:r>
              <a:t>Efficiency</a:t>
            </a:r>
          </a:p>
        </p:txBody>
      </p:sp>
      <p:sp>
        <p:nvSpPr>
          <p:cNvPr id="268" name="Keep all your important resources busy:…"/>
          <p:cNvSpPr txBox="1"/>
          <p:nvPr>
            <p:ph type="body" idx="1"/>
          </p:nvPr>
        </p:nvSpPr>
        <p:spPr>
          <a:prstGeom prst="rect">
            <a:avLst/>
          </a:prstGeom>
        </p:spPr>
        <p:txBody>
          <a:bodyPr anchor="t"/>
          <a:lstStyle/>
          <a:p>
            <a:pPr marL="0" indent="0">
              <a:buSzTx/>
              <a:buNone/>
            </a:pPr>
            <a:r>
              <a:t>Keep all your important resources busy:</a:t>
            </a:r>
          </a:p>
          <a:p>
            <a:pPr lvl="1"/>
            <a:r>
              <a:t>Processors</a:t>
            </a:r>
          </a:p>
          <a:p>
            <a:pPr lvl="1"/>
            <a:r>
              <a:t>Memory banks</a:t>
            </a:r>
          </a:p>
          <a:p>
            <a:pPr lvl="1"/>
            <a:r>
              <a:t>Disks</a:t>
            </a:r>
          </a:p>
          <a:p>
            <a:pPr lvl="1"/>
            <a:r>
              <a:t>Communication networks</a:t>
            </a:r>
          </a:p>
        </p:txBody>
      </p:sp>
      <p:sp>
        <p:nvSpPr>
          <p:cNvPr id="2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calability &amp; Portability"/>
          <p:cNvSpPr txBox="1"/>
          <p:nvPr>
            <p:ph type="title"/>
          </p:nvPr>
        </p:nvSpPr>
        <p:spPr>
          <a:prstGeom prst="rect">
            <a:avLst/>
          </a:prstGeom>
        </p:spPr>
        <p:txBody>
          <a:bodyPr/>
          <a:lstStyle/>
          <a:p>
            <a:pPr/>
            <a:r>
              <a:t>Scalability &amp; Portability</a:t>
            </a:r>
          </a:p>
        </p:txBody>
      </p:sp>
      <p:sp>
        <p:nvSpPr>
          <p:cNvPr id="272" name="Does your parallel program also work on twice as many processors?…"/>
          <p:cNvSpPr txBox="1"/>
          <p:nvPr>
            <p:ph type="body" idx="1"/>
          </p:nvPr>
        </p:nvSpPr>
        <p:spPr>
          <a:xfrm>
            <a:off x="4387453" y="3643312"/>
            <a:ext cx="18149938" cy="8840392"/>
          </a:xfrm>
          <a:prstGeom prst="rect">
            <a:avLst/>
          </a:prstGeom>
        </p:spPr>
        <p:txBody>
          <a:bodyPr anchor="t"/>
          <a:lstStyle/>
          <a:p>
            <a:pPr/>
            <a:r>
              <a:t>Does your parallel program also work on twice as many processors?</a:t>
            </a:r>
          </a:p>
          <a:p>
            <a:pPr/>
            <a:r>
              <a:t>Does your parallel program also work on the next generation of processors?</a:t>
            </a:r>
          </a:p>
          <a:p>
            <a:pPr/>
            <a:r>
              <a:t>Does your parallel program also work on that other shiny high-performance platform?</a:t>
            </a:r>
          </a:p>
          <a:p>
            <a:pPr/>
          </a:p>
          <a:p>
            <a:pPr/>
            <a:r>
              <a:t>At some point you unavoidably have to say ‘no’, but try to be flexible</a:t>
            </a:r>
          </a:p>
          <a:p>
            <a:pPr/>
            <a:r>
              <a:t>Using higher-level frameworks helps!</a:t>
            </a:r>
          </a:p>
        </p:txBody>
      </p:sp>
      <p:sp>
        <p:nvSpPr>
          <p:cNvPr id="2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Communication"/>
          <p:cNvSpPr txBox="1"/>
          <p:nvPr>
            <p:ph type="title"/>
          </p:nvPr>
        </p:nvSpPr>
        <p:spPr>
          <a:prstGeom prst="rect">
            <a:avLst/>
          </a:prstGeom>
        </p:spPr>
        <p:txBody>
          <a:bodyPr/>
          <a:lstStyle/>
          <a:p>
            <a:pPr/>
            <a:r>
              <a:t>Communication</a:t>
            </a:r>
          </a:p>
        </p:txBody>
      </p:sp>
      <p:sp>
        <p:nvSpPr>
          <p:cNvPr id="276" name="Communication is relatively slow: even with fast networks and perfect circumstances it takes at least 1μs (InfiniBand) to 7μs (10GB Ethernet) within a cluster…"/>
          <p:cNvSpPr txBox="1"/>
          <p:nvPr>
            <p:ph type="body" idx="1"/>
          </p:nvPr>
        </p:nvSpPr>
        <p:spPr>
          <a:xfrm>
            <a:off x="4387453" y="3812976"/>
            <a:ext cx="15609094" cy="8840392"/>
          </a:xfrm>
          <a:prstGeom prst="rect">
            <a:avLst/>
          </a:prstGeom>
        </p:spPr>
        <p:txBody>
          <a:bodyPr anchor="t"/>
          <a:lstStyle/>
          <a:p>
            <a:pPr marL="518578" indent="-518578" defTabSz="457200">
              <a:lnSpc>
                <a:spcPts val="9300"/>
              </a:lnSpc>
              <a:spcBef>
                <a:spcPts val="1200"/>
              </a:spcBef>
              <a:defRPr sz="3733"/>
            </a:pPr>
            <a:r>
              <a:t>Communication is relatively slow: even with fast networks and perfect circumstances it takes at least 1μs (InfiniBand) to 7μs (10GB Ethernet) within a cluster</a:t>
            </a:r>
          </a:p>
          <a:p>
            <a:pPr marL="518578" indent="-518578" defTabSz="457200">
              <a:lnSpc>
                <a:spcPts val="9300"/>
              </a:lnSpc>
              <a:spcBef>
                <a:spcPts val="1200"/>
              </a:spcBef>
              <a:defRPr sz="3733"/>
            </a:pPr>
            <a:r>
              <a:t>Thus you have time to execute thousands of instructions in the time to send a message</a:t>
            </a:r>
          </a:p>
          <a:p>
            <a:pPr marL="518578" indent="-518578" defTabSz="457200">
              <a:lnSpc>
                <a:spcPts val="9300"/>
              </a:lnSpc>
              <a:spcBef>
                <a:spcPts val="1200"/>
              </a:spcBef>
              <a:defRPr sz="3733"/>
            </a:pPr>
            <a:r>
              <a:t>Long-distance communication is inherently slow: speed of light in glass fiber is about 2e8 m/s, so the Netherlands measures about 1ms x 1.5 ms, Amsterdam-&gt;Paris is 2.5 ms, Amsterdam-&gt;New York is 28 ms, and Amsterdam-&gt;Tokyo is 46ms</a:t>
            </a:r>
          </a:p>
          <a:p>
            <a:pPr marL="0" indent="0" defTabSz="457200">
              <a:lnSpc>
                <a:spcPts val="9300"/>
              </a:lnSpc>
              <a:spcBef>
                <a:spcPts val="1200"/>
              </a:spcBef>
              <a:buSzTx/>
              <a:buNone/>
              <a:defRPr sz="3733"/>
            </a:pPr>
          </a:p>
          <a:p>
            <a:pPr marL="0" indent="0" defTabSz="457200">
              <a:lnSpc>
                <a:spcPts val="9300"/>
              </a:lnSpc>
              <a:spcBef>
                <a:spcPts val="1200"/>
              </a:spcBef>
              <a:buSzTx/>
              <a:buNone/>
              <a:defRPr sz="3733"/>
            </a:pPr>
            <a:r>
              <a:t>Try to overlap communication and computation</a:t>
            </a:r>
          </a:p>
          <a:p>
            <a:pPr marL="0" indent="0" defTabSz="457200">
              <a:lnSpc>
                <a:spcPts val="9300"/>
              </a:lnSpc>
              <a:spcBef>
                <a:spcPts val="1200"/>
              </a:spcBef>
              <a:buSzTx/>
              <a:buNone/>
              <a:defRPr sz="3733"/>
            </a:pPr>
            <a:r>
              <a:t> </a:t>
            </a:r>
            <a:endParaRPr sz="1200"/>
          </a:p>
        </p:txBody>
      </p:sp>
      <p:sp>
        <p:nvSpPr>
          <p:cNvPr id="2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Parallel programming patterns"/>
          <p:cNvSpPr txBox="1"/>
          <p:nvPr>
            <p:ph type="title"/>
          </p:nvPr>
        </p:nvSpPr>
        <p:spPr>
          <a:prstGeom prst="rect">
            <a:avLst/>
          </a:prstGeom>
        </p:spPr>
        <p:txBody>
          <a:bodyPr/>
          <a:lstStyle>
            <a:lvl1pPr defTabSz="690086">
              <a:defRPr sz="9407"/>
            </a:lvl1pPr>
          </a:lstStyle>
          <a:p>
            <a:pPr/>
            <a:r>
              <a:t>Parallel programming patterns</a:t>
            </a:r>
          </a:p>
        </p:txBody>
      </p:sp>
      <p:sp>
        <p:nvSpPr>
          <p:cNvPr id="280" name="To avoid all these headaches of parallel programming, we need simpler programming models, or at least recommended programming patterns…"/>
          <p:cNvSpPr txBox="1"/>
          <p:nvPr>
            <p:ph type="body" idx="1"/>
          </p:nvPr>
        </p:nvSpPr>
        <p:spPr>
          <a:xfrm>
            <a:off x="1027853" y="3643312"/>
            <a:ext cx="22137168" cy="8840392"/>
          </a:xfrm>
          <a:prstGeom prst="rect">
            <a:avLst/>
          </a:prstGeom>
        </p:spPr>
        <p:txBody>
          <a:bodyPr anchor="t"/>
          <a:lstStyle/>
          <a:p>
            <a:pPr marL="0" indent="0">
              <a:buSzTx/>
              <a:buNone/>
            </a:pPr>
            <a:r>
              <a:t>To avoid all these headaches of parallel programming, we need simpler programming models, or at least recommended programming patterns</a:t>
            </a:r>
          </a:p>
          <a:p>
            <a:pPr/>
            <a:r>
              <a:t>Ideally, a magic language/compiler would take care of it all, but that is impossible</a:t>
            </a:r>
          </a:p>
          <a:p>
            <a:pPr/>
            <a:r>
              <a:t>None of these models or patterns is suitable for every problem</a:t>
            </a:r>
          </a:p>
          <a:p>
            <a:pPr/>
            <a:r>
              <a:t>None of these models/patterns avoids all problems</a:t>
            </a:r>
          </a:p>
        </p:txBody>
      </p:sp>
      <p:sp>
        <p:nvSpPr>
          <p:cNvPr id="28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Fork/join parallelism"/>
          <p:cNvSpPr txBox="1"/>
          <p:nvPr>
            <p:ph type="title"/>
          </p:nvPr>
        </p:nvSpPr>
        <p:spPr>
          <a:prstGeom prst="rect">
            <a:avLst/>
          </a:prstGeom>
        </p:spPr>
        <p:txBody>
          <a:bodyPr/>
          <a:lstStyle/>
          <a:p>
            <a:pPr/>
            <a:r>
              <a:t>Fork/join parallelism</a:t>
            </a:r>
          </a:p>
        </p:txBody>
      </p:sp>
      <p:sp>
        <p:nvSpPr>
          <p:cNvPr id="284" name="Random thread creation can be messy, structuring helps…"/>
          <p:cNvSpPr txBox="1"/>
          <p:nvPr>
            <p:ph type="body" idx="1"/>
          </p:nvPr>
        </p:nvSpPr>
        <p:spPr>
          <a:xfrm>
            <a:off x="632384" y="3643312"/>
            <a:ext cx="18024479" cy="8840392"/>
          </a:xfrm>
          <a:prstGeom prst="rect">
            <a:avLst/>
          </a:prstGeom>
        </p:spPr>
        <p:txBody>
          <a:bodyPr anchor="t"/>
          <a:lstStyle/>
          <a:p>
            <a:pPr/>
            <a:r>
              <a:t>Random thread creation can be messy, structuring helps</a:t>
            </a:r>
          </a:p>
          <a:p>
            <a:pPr/>
            <a:r>
              <a:t>Rules:</a:t>
            </a:r>
          </a:p>
          <a:p>
            <a:pPr lvl="1"/>
            <a:r>
              <a:t>A thread can be split in a number of threads (</a:t>
            </a:r>
            <a:r>
              <a:rPr>
                <a:solidFill>
                  <a:schemeClr val="accent5">
                    <a:lumOff val="-29866"/>
                  </a:schemeClr>
                </a:solidFill>
              </a:rPr>
              <a:t>fork</a:t>
            </a:r>
            <a:r>
              <a:t>)</a:t>
            </a:r>
          </a:p>
          <a:p>
            <a:pPr lvl="1"/>
            <a:r>
              <a:t>At some point the threads wait for each other to complete (</a:t>
            </a:r>
            <a:r>
              <a:rPr>
                <a:solidFill>
                  <a:schemeClr val="accent5">
                    <a:lumOff val="-29866"/>
                  </a:schemeClr>
                </a:solidFill>
              </a:rPr>
              <a:t>barrier</a:t>
            </a:r>
            <a:r>
              <a:t>) and a single thread continues (</a:t>
            </a:r>
            <a:r>
              <a:rPr>
                <a:solidFill>
                  <a:schemeClr val="accent5">
                    <a:lumOff val="-29866"/>
                  </a:schemeClr>
                </a:solidFill>
              </a:rPr>
              <a:t>join</a:t>
            </a:r>
            <a:r>
              <a:t>)</a:t>
            </a:r>
          </a:p>
          <a:p>
            <a:pPr lvl="1"/>
            <a:r>
              <a:t>Nesting is allowed</a:t>
            </a:r>
          </a:p>
          <a:p>
            <a:pPr/>
            <a:r>
              <a:t>OpenMP supports fork/join parallelism, and we’re going to use it</a:t>
            </a:r>
          </a:p>
        </p:txBody>
      </p:sp>
      <p:sp>
        <p:nvSpPr>
          <p:cNvPr id="28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6" name="OpenMP-structured-threads.pdf" descr="OpenMP-structured-threads.pdf"/>
          <p:cNvPicPr>
            <a:picLocks noChangeAspect="1"/>
          </p:cNvPicPr>
          <p:nvPr/>
        </p:nvPicPr>
        <p:blipFill>
          <a:blip r:embed="rId2">
            <a:extLst/>
          </a:blip>
          <a:stretch>
            <a:fillRect/>
          </a:stretch>
        </p:blipFill>
        <p:spPr>
          <a:xfrm>
            <a:off x="18348724" y="2760042"/>
            <a:ext cx="4712457" cy="10018682"/>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Master/worker"/>
          <p:cNvSpPr txBox="1"/>
          <p:nvPr>
            <p:ph type="title"/>
          </p:nvPr>
        </p:nvSpPr>
        <p:spPr>
          <a:prstGeom prst="rect">
            <a:avLst/>
          </a:prstGeom>
        </p:spPr>
        <p:txBody>
          <a:bodyPr/>
          <a:lstStyle/>
          <a:p>
            <a:pPr/>
            <a:r>
              <a:t>Master/worker</a:t>
            </a:r>
          </a:p>
        </p:txBody>
      </p:sp>
      <p:sp>
        <p:nvSpPr>
          <p:cNvPr id="289" name="Work is handed out by a master, work is done by workers…"/>
          <p:cNvSpPr txBox="1"/>
          <p:nvPr>
            <p:ph type="body" idx="1"/>
          </p:nvPr>
        </p:nvSpPr>
        <p:spPr>
          <a:xfrm>
            <a:off x="491077" y="2927762"/>
            <a:ext cx="23401846" cy="10299763"/>
          </a:xfrm>
          <a:prstGeom prst="rect">
            <a:avLst/>
          </a:prstGeom>
        </p:spPr>
        <p:txBody>
          <a:bodyPr anchor="t"/>
          <a:lstStyle/>
          <a:p>
            <a:pPr/>
            <a:r>
              <a:t>Work is handed out by a </a:t>
            </a:r>
            <a:r>
              <a:rPr>
                <a:solidFill>
                  <a:schemeClr val="accent5">
                    <a:lumOff val="-29866"/>
                  </a:schemeClr>
                </a:solidFill>
              </a:rPr>
              <a:t>master</a:t>
            </a:r>
            <a:r>
              <a:t>, work is done by </a:t>
            </a:r>
            <a:r>
              <a:rPr>
                <a:solidFill>
                  <a:schemeClr val="accent5">
                    <a:lumOff val="-29866"/>
                  </a:schemeClr>
                </a:solidFill>
              </a:rPr>
              <a:t>workers</a:t>
            </a:r>
            <a:endParaRPr>
              <a:solidFill>
                <a:schemeClr val="accent5">
                  <a:lumOff val="-29866"/>
                </a:schemeClr>
              </a:solidFill>
            </a:endParaRPr>
          </a:p>
          <a:p>
            <a:pPr/>
            <a:r>
              <a:t>Master or workers can be idle if you’re not careful</a:t>
            </a:r>
          </a:p>
          <a:p>
            <a:pPr lvl="1"/>
            <a:r>
              <a:t>Too few workers -&gt; master is idle</a:t>
            </a:r>
          </a:p>
          <a:p>
            <a:pPr lvl="1"/>
            <a:r>
              <a:t>Too many workers -&gt; master overworked -&gt; workers idle</a:t>
            </a:r>
          </a:p>
          <a:p>
            <a:pPr lvl="2"/>
            <a:r>
              <a:t>It may make sense to have more than one master</a:t>
            </a:r>
          </a:p>
          <a:p>
            <a:pPr lvl="1"/>
            <a:r>
              <a:t>Also works if some workers are slower: they just do a smaller share of the work</a:t>
            </a:r>
          </a:p>
          <a:p>
            <a:pPr lvl="1"/>
            <a:r>
              <a:t>Communication latency</a:t>
            </a:r>
          </a:p>
          <a:p>
            <a:pPr lvl="2"/>
            <a:r>
              <a:t>Local work queue</a:t>
            </a:r>
          </a:p>
          <a:p>
            <a:pPr lvl="2"/>
            <a:r>
              <a:t>Larger chunks of work</a:t>
            </a:r>
          </a:p>
          <a:p>
            <a:pPr lvl="1"/>
            <a:r>
              <a:t>We’ll do an </a:t>
            </a:r>
            <a:r>
              <a:rPr>
                <a:solidFill>
                  <a:schemeClr val="accent5">
                    <a:lumOff val="-29866"/>
                  </a:schemeClr>
                </a:solidFill>
              </a:rPr>
              <a:t>MPI</a:t>
            </a:r>
            <a:r>
              <a:t> implementation of master/worker, OpenMP also has some support</a:t>
            </a:r>
          </a:p>
        </p:txBody>
      </p:sp>
      <p:sp>
        <p:nvSpPr>
          <p:cNvPr id="2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Data parallel"/>
          <p:cNvSpPr txBox="1"/>
          <p:nvPr>
            <p:ph type="title"/>
          </p:nvPr>
        </p:nvSpPr>
        <p:spPr>
          <a:prstGeom prst="rect">
            <a:avLst/>
          </a:prstGeom>
        </p:spPr>
        <p:txBody>
          <a:bodyPr/>
          <a:lstStyle/>
          <a:p>
            <a:pPr/>
            <a:r>
              <a:t>Data parallel</a:t>
            </a:r>
          </a:p>
        </p:txBody>
      </p:sp>
      <p:sp>
        <p:nvSpPr>
          <p:cNvPr id="293" name="Each processor is given responsibility for a part of the data, including computations on it (owner computes rule)…"/>
          <p:cNvSpPr txBox="1"/>
          <p:nvPr>
            <p:ph type="body" idx="1"/>
          </p:nvPr>
        </p:nvSpPr>
        <p:spPr>
          <a:xfrm>
            <a:off x="523341" y="3643312"/>
            <a:ext cx="23216893" cy="8840392"/>
          </a:xfrm>
          <a:prstGeom prst="rect">
            <a:avLst/>
          </a:prstGeom>
        </p:spPr>
        <p:txBody>
          <a:bodyPr anchor="t"/>
          <a:lstStyle/>
          <a:p>
            <a:pPr/>
            <a:r>
              <a:t>Each processor is given responsibility for a part of the data, including computations on it (</a:t>
            </a:r>
            <a:r>
              <a:rPr>
                <a:solidFill>
                  <a:schemeClr val="accent5">
                    <a:lumOff val="-29866"/>
                  </a:schemeClr>
                </a:solidFill>
              </a:rPr>
              <a:t>owner computes</a:t>
            </a:r>
            <a:r>
              <a:t> rule)</a:t>
            </a:r>
          </a:p>
          <a:p>
            <a:pPr/>
            <a:r>
              <a:t>If the computation requires data from other processors, they send that data to the processors that need it</a:t>
            </a:r>
          </a:p>
          <a:p>
            <a:pPr/>
            <a:r>
              <a:t>Works best if all processors have roughly the same amount of work, not too much communication</a:t>
            </a:r>
          </a:p>
          <a:p>
            <a:pPr/>
            <a:r>
              <a:t>Can be tweaked with well-chosen </a:t>
            </a:r>
            <a:r>
              <a:rPr>
                <a:solidFill>
                  <a:schemeClr val="accent5">
                    <a:lumOff val="-29866"/>
                  </a:schemeClr>
                </a:solidFill>
              </a:rPr>
              <a:t>data distribution</a:t>
            </a:r>
          </a:p>
          <a:p>
            <a:pPr/>
            <a:r>
              <a:t>Good fit with message passing: supported by </a:t>
            </a:r>
            <a:r>
              <a:rPr>
                <a:solidFill>
                  <a:schemeClr val="accent5">
                    <a:lumOff val="-29866"/>
                  </a:schemeClr>
                </a:solidFill>
              </a:rPr>
              <a:t>MPI</a:t>
            </a:r>
            <a:r>
              <a:t>, we’ll do an example</a:t>
            </a:r>
          </a:p>
        </p:txBody>
      </p:sp>
      <p:sp>
        <p:nvSpPr>
          <p:cNvPr id="2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Data distribution - 1D"/>
          <p:cNvSpPr txBox="1"/>
          <p:nvPr>
            <p:ph type="title"/>
          </p:nvPr>
        </p:nvSpPr>
        <p:spPr>
          <a:prstGeom prst="rect">
            <a:avLst/>
          </a:prstGeom>
        </p:spPr>
        <p:txBody>
          <a:bodyPr/>
          <a:lstStyle/>
          <a:p>
            <a:pPr/>
            <a:r>
              <a:t>Data distribution - 1D</a:t>
            </a:r>
          </a:p>
        </p:txBody>
      </p:sp>
      <p:sp>
        <p:nvSpPr>
          <p:cNvPr id="297" name="Which processor owns which element of an array? Many distributions are possible…"/>
          <p:cNvSpPr txBox="1"/>
          <p:nvPr>
            <p:ph type="body" sz="quarter" idx="1"/>
          </p:nvPr>
        </p:nvSpPr>
        <p:spPr>
          <a:xfrm>
            <a:off x="2044551" y="3630612"/>
            <a:ext cx="20932379" cy="2436169"/>
          </a:xfrm>
          <a:prstGeom prst="rect">
            <a:avLst/>
          </a:prstGeom>
        </p:spPr>
        <p:txBody>
          <a:bodyPr anchor="t"/>
          <a:lstStyle/>
          <a:p>
            <a:pPr marL="444500" indent="-444500" defTabSz="457200">
              <a:lnSpc>
                <a:spcPts val="8800"/>
              </a:lnSpc>
              <a:spcBef>
                <a:spcPts val="1200"/>
              </a:spcBef>
              <a:defRPr>
                <a:latin typeface="Gill Sans"/>
                <a:ea typeface="Gill Sans"/>
                <a:cs typeface="Gill Sans"/>
                <a:sym typeface="Gill Sans"/>
              </a:defRPr>
            </a:pPr>
            <a:r>
              <a:t>Which processor owns which element of an array? Many distributions are possible</a:t>
            </a:r>
          </a:p>
          <a:p>
            <a:pPr marL="444500" indent="-444500" defTabSz="457200">
              <a:lnSpc>
                <a:spcPts val="8800"/>
              </a:lnSpc>
              <a:spcBef>
                <a:spcPts val="1200"/>
              </a:spcBef>
              <a:defRPr>
                <a:latin typeface="Gill Sans"/>
                <a:ea typeface="Gill Sans"/>
                <a:cs typeface="Gill Sans"/>
                <a:sym typeface="Gill Sans"/>
              </a:defRPr>
            </a:pPr>
            <a:r>
              <a:t>We only show symmetric distributions, but this can be generalised</a:t>
            </a:r>
          </a:p>
        </p:txBody>
      </p:sp>
      <p:sp>
        <p:nvSpPr>
          <p:cNvPr id="29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Text"/>
          <p:cNvSpPr txBox="1"/>
          <p:nvPr/>
        </p:nvSpPr>
        <p:spPr>
          <a:xfrm>
            <a:off x="15290800" y="4928989"/>
            <a:ext cx="193675" cy="498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defTabSz="457200">
              <a:lnSpc>
                <a:spcPts val="2800"/>
              </a:lnSpc>
              <a:defRPr b="0" sz="1200">
                <a:latin typeface="Times"/>
                <a:ea typeface="Times"/>
                <a:cs typeface="Times"/>
                <a:sym typeface="Times"/>
              </a:defRPr>
            </a:lvl1pPr>
          </a:lstStyle>
          <a:p>
            <a:pPr/>
            <a:r>
              <a:t> </a:t>
            </a:r>
          </a:p>
        </p:txBody>
      </p:sp>
      <p:pic>
        <p:nvPicPr>
          <p:cNvPr id="300" name="block-1D.pdf" descr="block-1D.pdf"/>
          <p:cNvPicPr>
            <a:picLocks noChangeAspect="1"/>
          </p:cNvPicPr>
          <p:nvPr/>
        </p:nvPicPr>
        <p:blipFill>
          <a:blip r:embed="rId2">
            <a:extLst/>
          </a:blip>
          <a:stretch>
            <a:fillRect/>
          </a:stretch>
        </p:blipFill>
        <p:spPr>
          <a:xfrm>
            <a:off x="4394330" y="7419726"/>
            <a:ext cx="4002025" cy="381001"/>
          </a:xfrm>
          <a:prstGeom prst="rect">
            <a:avLst/>
          </a:prstGeom>
          <a:ln w="12700">
            <a:miter lim="400000"/>
          </a:ln>
        </p:spPr>
      </p:pic>
      <p:pic>
        <p:nvPicPr>
          <p:cNvPr id="301" name="cyclic-1D.pdf" descr="cyclic-1D.pdf"/>
          <p:cNvPicPr>
            <a:picLocks noChangeAspect="1"/>
          </p:cNvPicPr>
          <p:nvPr/>
        </p:nvPicPr>
        <p:blipFill>
          <a:blip r:embed="rId3">
            <a:extLst/>
          </a:blip>
          <a:stretch>
            <a:fillRect/>
          </a:stretch>
        </p:blipFill>
        <p:spPr>
          <a:xfrm>
            <a:off x="12846942" y="7419726"/>
            <a:ext cx="3810001" cy="381001"/>
          </a:xfrm>
          <a:prstGeom prst="rect">
            <a:avLst/>
          </a:prstGeom>
          <a:ln w="12700">
            <a:miter lim="400000"/>
          </a:ln>
        </p:spPr>
      </p:pic>
      <p:sp>
        <p:nvSpPr>
          <p:cNvPr id="302" name="block"/>
          <p:cNvSpPr txBox="1"/>
          <p:nvPr/>
        </p:nvSpPr>
        <p:spPr>
          <a:xfrm>
            <a:off x="5783545" y="8119606"/>
            <a:ext cx="1223596"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block</a:t>
            </a:r>
          </a:p>
        </p:txBody>
      </p:sp>
      <p:sp>
        <p:nvSpPr>
          <p:cNvPr id="303" name="cyclic"/>
          <p:cNvSpPr txBox="1"/>
          <p:nvPr/>
        </p:nvSpPr>
        <p:spPr>
          <a:xfrm>
            <a:off x="14113933" y="8119606"/>
            <a:ext cx="1276020"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cyclic</a:t>
            </a:r>
          </a:p>
        </p:txBody>
      </p:sp>
      <p:sp>
        <p:nvSpPr>
          <p:cNvPr id="304" name="Assign a single block of consecutive elements to each processor. As much as possible, divide equally over the processors"/>
          <p:cNvSpPr txBox="1"/>
          <p:nvPr/>
        </p:nvSpPr>
        <p:spPr>
          <a:xfrm>
            <a:off x="2118696" y="9521973"/>
            <a:ext cx="8553295" cy="157929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b="0"/>
            </a:lvl1pPr>
          </a:lstStyle>
          <a:p>
            <a:pPr/>
            <a:r>
              <a:t>Assign a single block of consecutive elements to each processor. As much as possible, divide equally over the processors</a:t>
            </a:r>
          </a:p>
        </p:txBody>
      </p:sp>
      <p:sp>
        <p:nvSpPr>
          <p:cNvPr id="305" name="Assign elements one by one to the processors. Repeat as necessary to place all elements."/>
          <p:cNvSpPr txBox="1"/>
          <p:nvPr/>
        </p:nvSpPr>
        <p:spPr>
          <a:xfrm>
            <a:off x="11110990" y="9763273"/>
            <a:ext cx="8900363" cy="109669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b="0"/>
            </a:lvl1pPr>
          </a:lstStyle>
          <a:p>
            <a:pPr/>
            <a:r>
              <a:t>Assign elements one by one to the processors. Repeat as necessary to place all elements.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Data distribution - 2D"/>
          <p:cNvSpPr txBox="1"/>
          <p:nvPr>
            <p:ph type="title"/>
          </p:nvPr>
        </p:nvSpPr>
        <p:spPr>
          <a:prstGeom prst="rect">
            <a:avLst/>
          </a:prstGeom>
        </p:spPr>
        <p:txBody>
          <a:bodyPr/>
          <a:lstStyle/>
          <a:p>
            <a:pPr/>
            <a:r>
              <a:t>Data distribution - 2D</a:t>
            </a:r>
          </a:p>
        </p:txBody>
      </p:sp>
      <p:sp>
        <p:nvSpPr>
          <p:cNvPr id="308" name="For 2D arrays we can apply a distribution to each dimension, or ignore a dimension"/>
          <p:cNvSpPr txBox="1"/>
          <p:nvPr>
            <p:ph type="body" sz="quarter" idx="1"/>
          </p:nvPr>
        </p:nvSpPr>
        <p:spPr>
          <a:xfrm>
            <a:off x="2044551" y="3630612"/>
            <a:ext cx="20932379" cy="2436169"/>
          </a:xfrm>
          <a:prstGeom prst="rect">
            <a:avLst/>
          </a:prstGeom>
        </p:spPr>
        <p:txBody>
          <a:bodyPr anchor="t"/>
          <a:lstStyle>
            <a:lvl1pPr marL="444500" indent="-444500" defTabSz="457200">
              <a:lnSpc>
                <a:spcPts val="8800"/>
              </a:lnSpc>
              <a:spcBef>
                <a:spcPts val="1200"/>
              </a:spcBef>
              <a:defRPr>
                <a:latin typeface="Gill Sans"/>
                <a:ea typeface="Gill Sans"/>
                <a:cs typeface="Gill Sans"/>
                <a:sym typeface="Gill Sans"/>
              </a:defRPr>
            </a:lvl1pPr>
          </a:lstStyle>
          <a:p>
            <a:pPr/>
            <a:r>
              <a:t>For 2D arrays we can apply a distribution to each dimension, or ignore a dimension</a:t>
            </a:r>
          </a:p>
        </p:txBody>
      </p:sp>
      <p:sp>
        <p:nvSpPr>
          <p:cNvPr id="3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0" name="Text"/>
          <p:cNvSpPr txBox="1"/>
          <p:nvPr/>
        </p:nvSpPr>
        <p:spPr>
          <a:xfrm>
            <a:off x="15290800" y="4928989"/>
            <a:ext cx="193675" cy="498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defTabSz="457200">
              <a:lnSpc>
                <a:spcPts val="2800"/>
              </a:lnSpc>
              <a:defRPr b="0" sz="1200">
                <a:latin typeface="Times"/>
                <a:ea typeface="Times"/>
                <a:cs typeface="Times"/>
                <a:sym typeface="Times"/>
              </a:defRPr>
            </a:lvl1pPr>
          </a:lstStyle>
          <a:p>
            <a:pPr/>
            <a:r>
              <a:t> </a:t>
            </a:r>
          </a:p>
        </p:txBody>
      </p:sp>
      <p:sp>
        <p:nvSpPr>
          <p:cNvPr id="311" name="block, block"/>
          <p:cNvSpPr txBox="1"/>
          <p:nvPr/>
        </p:nvSpPr>
        <p:spPr>
          <a:xfrm>
            <a:off x="5136557" y="7852906"/>
            <a:ext cx="251757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block, block</a:t>
            </a:r>
          </a:p>
        </p:txBody>
      </p:sp>
      <p:sp>
        <p:nvSpPr>
          <p:cNvPr id="312" name="cyclic, cyclic"/>
          <p:cNvSpPr txBox="1"/>
          <p:nvPr/>
        </p:nvSpPr>
        <p:spPr>
          <a:xfrm>
            <a:off x="5084131" y="11949896"/>
            <a:ext cx="262242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cyclic, cyclic</a:t>
            </a:r>
          </a:p>
        </p:txBody>
      </p:sp>
      <p:pic>
        <p:nvPicPr>
          <p:cNvPr id="313" name="any-block-2D.pdf" descr="any-block-2D.pdf"/>
          <p:cNvPicPr>
            <a:picLocks noChangeAspect="1"/>
          </p:cNvPicPr>
          <p:nvPr/>
        </p:nvPicPr>
        <p:blipFill>
          <a:blip r:embed="rId2">
            <a:extLst/>
          </a:blip>
          <a:stretch>
            <a:fillRect/>
          </a:stretch>
        </p:blipFill>
        <p:spPr>
          <a:xfrm>
            <a:off x="16890652" y="4688582"/>
            <a:ext cx="3048001" cy="3048001"/>
          </a:xfrm>
          <a:prstGeom prst="rect">
            <a:avLst/>
          </a:prstGeom>
          <a:ln w="12700">
            <a:miter lim="400000"/>
          </a:ln>
        </p:spPr>
      </p:pic>
      <p:pic>
        <p:nvPicPr>
          <p:cNvPr id="314" name="any-cyclic-2D.pdf" descr="any-cyclic-2D.pdf"/>
          <p:cNvPicPr>
            <a:picLocks noChangeAspect="1"/>
          </p:cNvPicPr>
          <p:nvPr/>
        </p:nvPicPr>
        <p:blipFill>
          <a:blip r:embed="rId3">
            <a:extLst/>
          </a:blip>
          <a:stretch>
            <a:fillRect/>
          </a:stretch>
        </p:blipFill>
        <p:spPr>
          <a:xfrm>
            <a:off x="16890652" y="8862317"/>
            <a:ext cx="3048001" cy="3048001"/>
          </a:xfrm>
          <a:prstGeom prst="rect">
            <a:avLst/>
          </a:prstGeom>
          <a:ln w="12700">
            <a:miter lim="400000"/>
          </a:ln>
        </p:spPr>
      </p:pic>
      <p:pic>
        <p:nvPicPr>
          <p:cNvPr id="315" name="block-any-2D.pdf" descr="block-any-2D.pdf"/>
          <p:cNvPicPr>
            <a:picLocks noChangeAspect="1"/>
          </p:cNvPicPr>
          <p:nvPr/>
        </p:nvPicPr>
        <p:blipFill>
          <a:blip r:embed="rId4">
            <a:extLst/>
          </a:blip>
          <a:stretch>
            <a:fillRect/>
          </a:stretch>
        </p:blipFill>
        <p:spPr>
          <a:xfrm>
            <a:off x="10836622" y="4688582"/>
            <a:ext cx="3048001" cy="3048001"/>
          </a:xfrm>
          <a:prstGeom prst="rect">
            <a:avLst/>
          </a:prstGeom>
          <a:ln w="12700">
            <a:miter lim="400000"/>
          </a:ln>
        </p:spPr>
      </p:pic>
      <p:pic>
        <p:nvPicPr>
          <p:cNvPr id="316" name="block-block-2D.pdf" descr="block-block-2D.pdf"/>
          <p:cNvPicPr>
            <a:picLocks noChangeAspect="1"/>
          </p:cNvPicPr>
          <p:nvPr/>
        </p:nvPicPr>
        <p:blipFill>
          <a:blip r:embed="rId5">
            <a:extLst/>
          </a:blip>
          <a:stretch>
            <a:fillRect/>
          </a:stretch>
        </p:blipFill>
        <p:spPr>
          <a:xfrm>
            <a:off x="4871342" y="4688582"/>
            <a:ext cx="3048001" cy="3048001"/>
          </a:xfrm>
          <a:prstGeom prst="rect">
            <a:avLst/>
          </a:prstGeom>
          <a:ln w="12700">
            <a:miter lim="400000"/>
          </a:ln>
        </p:spPr>
      </p:pic>
      <p:pic>
        <p:nvPicPr>
          <p:cNvPr id="317" name="cyclic-any-2D.pdf" descr="cyclic-any-2D.pdf"/>
          <p:cNvPicPr>
            <a:picLocks noChangeAspect="1"/>
          </p:cNvPicPr>
          <p:nvPr/>
        </p:nvPicPr>
        <p:blipFill>
          <a:blip r:embed="rId6">
            <a:extLst/>
          </a:blip>
          <a:stretch>
            <a:fillRect/>
          </a:stretch>
        </p:blipFill>
        <p:spPr>
          <a:xfrm>
            <a:off x="10836622" y="8862317"/>
            <a:ext cx="3048001" cy="3048001"/>
          </a:xfrm>
          <a:prstGeom prst="rect">
            <a:avLst/>
          </a:prstGeom>
          <a:ln w="12700">
            <a:miter lim="400000"/>
          </a:ln>
        </p:spPr>
      </p:pic>
      <p:pic>
        <p:nvPicPr>
          <p:cNvPr id="318" name="cyclic-cyclic-2D.pdf" descr="cyclic-cyclic-2D.pdf"/>
          <p:cNvPicPr>
            <a:picLocks noChangeAspect="1"/>
          </p:cNvPicPr>
          <p:nvPr/>
        </p:nvPicPr>
        <p:blipFill>
          <a:blip r:embed="rId7">
            <a:extLst/>
          </a:blip>
          <a:stretch>
            <a:fillRect/>
          </a:stretch>
        </p:blipFill>
        <p:spPr>
          <a:xfrm>
            <a:off x="4871342" y="8862317"/>
            <a:ext cx="3048001" cy="3048001"/>
          </a:xfrm>
          <a:prstGeom prst="rect">
            <a:avLst/>
          </a:prstGeom>
          <a:ln w="12700">
            <a:miter lim="400000"/>
          </a:ln>
        </p:spPr>
      </p:pic>
      <p:sp>
        <p:nvSpPr>
          <p:cNvPr id="319" name="cyclic, *"/>
          <p:cNvSpPr txBox="1"/>
          <p:nvPr/>
        </p:nvSpPr>
        <p:spPr>
          <a:xfrm>
            <a:off x="11526930" y="11949896"/>
            <a:ext cx="166738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cyclic, *</a:t>
            </a:r>
          </a:p>
        </p:txBody>
      </p:sp>
      <p:sp>
        <p:nvSpPr>
          <p:cNvPr id="320" name="block, *"/>
          <p:cNvSpPr txBox="1"/>
          <p:nvPr/>
        </p:nvSpPr>
        <p:spPr>
          <a:xfrm>
            <a:off x="11553143" y="7852906"/>
            <a:ext cx="161495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block, *</a:t>
            </a:r>
          </a:p>
        </p:txBody>
      </p:sp>
      <p:sp>
        <p:nvSpPr>
          <p:cNvPr id="321" name="*, block"/>
          <p:cNvSpPr txBox="1"/>
          <p:nvPr/>
        </p:nvSpPr>
        <p:spPr>
          <a:xfrm>
            <a:off x="17607174" y="7852906"/>
            <a:ext cx="1614958"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 block</a:t>
            </a:r>
          </a:p>
        </p:txBody>
      </p:sp>
      <p:sp>
        <p:nvSpPr>
          <p:cNvPr id="322" name="*, cyclic"/>
          <p:cNvSpPr txBox="1"/>
          <p:nvPr/>
        </p:nvSpPr>
        <p:spPr>
          <a:xfrm>
            <a:off x="17580961" y="11949896"/>
            <a:ext cx="1667384"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r>
              <a:t>*, cyclic</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Reductions"/>
          <p:cNvSpPr txBox="1"/>
          <p:nvPr>
            <p:ph type="title"/>
          </p:nvPr>
        </p:nvSpPr>
        <p:spPr>
          <a:xfrm>
            <a:off x="4387453" y="344592"/>
            <a:ext cx="15609094" cy="3036095"/>
          </a:xfrm>
          <a:prstGeom prst="rect">
            <a:avLst/>
          </a:prstGeom>
        </p:spPr>
        <p:txBody>
          <a:bodyPr/>
          <a:lstStyle/>
          <a:p>
            <a:pPr/>
            <a:r>
              <a:t>Reductions</a:t>
            </a:r>
          </a:p>
        </p:txBody>
      </p:sp>
      <p:sp>
        <p:nvSpPr>
          <p:cNvPr id="325" name="Problem: compute sum of the elements of a distributed array…"/>
          <p:cNvSpPr txBox="1"/>
          <p:nvPr>
            <p:ph type="body" idx="1"/>
          </p:nvPr>
        </p:nvSpPr>
        <p:spPr>
          <a:xfrm>
            <a:off x="579840" y="3582392"/>
            <a:ext cx="20623360" cy="6551216"/>
          </a:xfrm>
          <a:prstGeom prst="rect">
            <a:avLst/>
          </a:prstGeom>
        </p:spPr>
        <p:txBody>
          <a:bodyPr anchor="t"/>
          <a:lstStyle/>
          <a:p>
            <a:pPr/>
            <a:r>
              <a:t>Problem: compute sum of the elements of a distributed array</a:t>
            </a:r>
          </a:p>
          <a:p>
            <a:pPr/>
            <a:r>
              <a:t>Solution: compute local sum, then add all the subtotals</a:t>
            </a:r>
          </a:p>
          <a:p>
            <a:pPr/>
          </a:p>
          <a:p>
            <a:pPr/>
            <a:r>
              <a:t>Similar for product, minimum, maximum, and/or/xor</a:t>
            </a:r>
          </a:p>
          <a:p>
            <a:pPr/>
            <a:r>
              <a:t>This is called a </a:t>
            </a:r>
            <a:r>
              <a:rPr>
                <a:solidFill>
                  <a:schemeClr val="accent5">
                    <a:lumOff val="-29866"/>
                  </a:schemeClr>
                </a:solidFill>
              </a:rPr>
              <a:t>reduction</a:t>
            </a:r>
            <a:endParaRPr>
              <a:solidFill>
                <a:schemeClr val="accent5">
                  <a:lumOff val="-29866"/>
                </a:schemeClr>
              </a:solidFill>
            </a:endParaRPr>
          </a:p>
          <a:p>
            <a:pPr/>
            <a:r>
              <a:t>Supported by both OpenMP and MPI</a:t>
            </a:r>
          </a:p>
        </p:txBody>
      </p:sp>
      <p:sp>
        <p:nvSpPr>
          <p:cNvPr id="3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27" name="reduction-serial.pdf" descr="reduction-serial.pdf"/>
          <p:cNvPicPr>
            <a:picLocks noChangeAspect="1"/>
          </p:cNvPicPr>
          <p:nvPr/>
        </p:nvPicPr>
        <p:blipFill>
          <a:blip r:embed="rId2">
            <a:extLst/>
          </a:blip>
          <a:stretch>
            <a:fillRect/>
          </a:stretch>
        </p:blipFill>
        <p:spPr>
          <a:xfrm>
            <a:off x="17077445" y="3805936"/>
            <a:ext cx="6341811" cy="3695161"/>
          </a:xfrm>
          <a:prstGeom prst="rect">
            <a:avLst/>
          </a:prstGeom>
          <a:ln w="12700">
            <a:miter lim="400000"/>
          </a:ln>
        </p:spPr>
      </p:pic>
      <p:pic>
        <p:nvPicPr>
          <p:cNvPr id="328" name="reduction-split.pdf" descr="reduction-split.pdf"/>
          <p:cNvPicPr>
            <a:picLocks noChangeAspect="1"/>
          </p:cNvPicPr>
          <p:nvPr/>
        </p:nvPicPr>
        <p:blipFill>
          <a:blip r:embed="rId3">
            <a:extLst/>
          </a:blip>
          <a:stretch>
            <a:fillRect/>
          </a:stretch>
        </p:blipFill>
        <p:spPr>
          <a:xfrm>
            <a:off x="16474284" y="8255000"/>
            <a:ext cx="7810323" cy="454727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Outline"/>
          <p:cNvSpPr txBox="1"/>
          <p:nvPr>
            <p:ph type="title"/>
          </p:nvPr>
        </p:nvSpPr>
        <p:spPr>
          <a:prstGeom prst="rect">
            <a:avLst/>
          </a:prstGeom>
        </p:spPr>
        <p:txBody>
          <a:bodyPr/>
          <a:lstStyle/>
          <a:p>
            <a:pPr/>
            <a:r>
              <a:t>Outline</a:t>
            </a:r>
          </a:p>
        </p:txBody>
      </p:sp>
      <p:sp>
        <p:nvSpPr>
          <p:cNvPr id="127" name="Background: why, where &amp; how (overlaps Adam Belloum’s teachings)…"/>
          <p:cNvSpPr txBox="1"/>
          <p:nvPr>
            <p:ph type="body" idx="1"/>
          </p:nvPr>
        </p:nvSpPr>
        <p:spPr>
          <a:xfrm>
            <a:off x="799205" y="3643312"/>
            <a:ext cx="22378114" cy="8840392"/>
          </a:xfrm>
          <a:prstGeom prst="rect">
            <a:avLst/>
          </a:prstGeom>
        </p:spPr>
        <p:txBody>
          <a:bodyPr anchor="t"/>
          <a:lstStyle/>
          <a:p>
            <a:pPr marL="873125" indent="-873125">
              <a:buSzPct val="100000"/>
              <a:buAutoNum type="arabicPeriod" startAt="1"/>
            </a:pPr>
            <a:r>
              <a:t>Background: why, where &amp; how (overlaps Adam Belloum’s teachings)</a:t>
            </a:r>
          </a:p>
          <a:p>
            <a:pPr marL="873125" indent="-873125">
              <a:buSzPct val="100000"/>
              <a:buAutoNum type="arabicPeriod" startAt="1"/>
              <a:defRPr>
                <a:solidFill>
                  <a:schemeClr val="accent5">
                    <a:lumOff val="-29866"/>
                  </a:schemeClr>
                </a:solidFill>
              </a:defRPr>
            </a:pPr>
            <a:r>
              <a:t>C programming survival guide</a:t>
            </a:r>
          </a:p>
          <a:p>
            <a:pPr marL="873125" indent="-873125">
              <a:buSzPct val="100000"/>
              <a:buAutoNum type="arabicPeriod" startAt="1"/>
            </a:pPr>
            <a:r>
              <a:t>Introduction to OpenMP</a:t>
            </a:r>
          </a:p>
          <a:p>
            <a:pPr marL="873125" indent="-873125">
              <a:buSzPct val="100000"/>
              <a:buAutoNum type="arabicPeriod" startAt="1"/>
              <a:defRPr>
                <a:solidFill>
                  <a:schemeClr val="accent5">
                    <a:lumOff val="-29866"/>
                  </a:schemeClr>
                </a:solidFill>
              </a:defRPr>
            </a:pPr>
            <a:r>
              <a:t>Get your own OpenMP program running</a:t>
            </a:r>
          </a:p>
          <a:p>
            <a:pPr marL="873125" indent="-873125">
              <a:buSzPct val="100000"/>
              <a:buAutoNum type="arabicPeriod" startAt="1"/>
            </a:pPr>
            <a:r>
              <a:t>Introduction to MPI</a:t>
            </a:r>
          </a:p>
          <a:p>
            <a:pPr marL="873125" indent="-873125">
              <a:buSzPct val="100000"/>
              <a:buAutoNum type="arabicPeriod" startAt="1"/>
              <a:defRPr>
                <a:solidFill>
                  <a:schemeClr val="accent5">
                    <a:lumOff val="-29866"/>
                  </a:schemeClr>
                </a:solidFill>
              </a:defRPr>
            </a:pPr>
            <a:r>
              <a:t>Get your own MPI program running</a:t>
            </a:r>
          </a:p>
          <a:p>
            <a:pPr marL="873125" indent="-873125">
              <a:buSzPct val="100000"/>
              <a:buAutoNum type="arabicPeriod" startAt="1"/>
            </a:pPr>
            <a:r>
              <a:t>The graded assignment</a:t>
            </a:r>
          </a:p>
        </p:txBody>
      </p:sp>
      <p:sp>
        <p:nvSpPr>
          <p:cNvPr id="128" name="Slide Number"/>
          <p:cNvSpPr txBox="1"/>
          <p:nvPr>
            <p:ph type="sldNum" sz="quarter" idx="2"/>
          </p:nvPr>
        </p:nvSpPr>
        <p:spPr>
          <a:xfrm>
            <a:off x="12031776" y="13073062"/>
            <a:ext cx="310923" cy="4776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The red sections have a hands-on part"/>
          <p:cNvSpPr txBox="1"/>
          <p:nvPr/>
        </p:nvSpPr>
        <p:spPr>
          <a:xfrm>
            <a:off x="13635873" y="11383454"/>
            <a:ext cx="9782023" cy="7876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b="0" sz="4400"/>
            </a:pPr>
            <a:r>
              <a:t>The </a:t>
            </a:r>
            <a:r>
              <a:rPr>
                <a:solidFill>
                  <a:schemeClr val="accent5">
                    <a:lumOff val="-29866"/>
                  </a:schemeClr>
                </a:solidFill>
              </a:rPr>
              <a:t>red</a:t>
            </a:r>
            <a:r>
              <a:t> sections have a hands-on part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Part 2: Reading C"/>
          <p:cNvSpPr txBox="1"/>
          <p:nvPr>
            <p:ph type="title"/>
          </p:nvPr>
        </p:nvSpPr>
        <p:spPr>
          <a:prstGeom prst="rect">
            <a:avLst/>
          </a:prstGeom>
        </p:spPr>
        <p:txBody>
          <a:bodyPr/>
          <a:lstStyle/>
          <a:p>
            <a:pPr/>
            <a:r>
              <a:t>Part 2: Reading C</a:t>
            </a:r>
          </a:p>
        </p:txBody>
      </p:sp>
      <p:sp>
        <p:nvSpPr>
          <p:cNvPr id="3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Goal"/>
          <p:cNvSpPr txBox="1"/>
          <p:nvPr>
            <p:ph type="title"/>
          </p:nvPr>
        </p:nvSpPr>
        <p:spPr>
          <a:prstGeom prst="rect">
            <a:avLst/>
          </a:prstGeom>
        </p:spPr>
        <p:txBody>
          <a:bodyPr/>
          <a:lstStyle/>
          <a:p>
            <a:pPr/>
            <a:r>
              <a:t>Goal</a:t>
            </a:r>
          </a:p>
        </p:txBody>
      </p:sp>
      <p:sp>
        <p:nvSpPr>
          <p:cNvPr id="334" name="Let you learn to use OpenMP and MPI through hands-on experience…"/>
          <p:cNvSpPr txBox="1"/>
          <p:nvPr>
            <p:ph type="body" idx="1"/>
          </p:nvPr>
        </p:nvSpPr>
        <p:spPr>
          <a:xfrm>
            <a:off x="572437" y="3556888"/>
            <a:ext cx="23598841" cy="8840391"/>
          </a:xfrm>
          <a:prstGeom prst="rect">
            <a:avLst/>
          </a:prstGeom>
        </p:spPr>
        <p:txBody>
          <a:bodyPr anchor="t"/>
          <a:lstStyle/>
          <a:p>
            <a:pPr/>
            <a:r>
              <a:t>Let you learn to use OpenMP and MPI through hands-on experience</a:t>
            </a:r>
          </a:p>
          <a:p>
            <a:pPr/>
            <a:r>
              <a:t>Both OpenMP and MPI support </a:t>
            </a:r>
            <a:r>
              <a:rPr>
                <a:solidFill>
                  <a:schemeClr val="accent5">
                    <a:lumOff val="-29866"/>
                  </a:schemeClr>
                </a:solidFill>
              </a:rPr>
              <a:t>Fortran</a:t>
            </a:r>
            <a:r>
              <a:t> and </a:t>
            </a:r>
            <a:r>
              <a:rPr>
                <a:solidFill>
                  <a:schemeClr val="accent5">
                    <a:lumOff val="-29866"/>
                  </a:schemeClr>
                </a:solidFill>
              </a:rPr>
              <a:t>C</a:t>
            </a:r>
            <a:r>
              <a:t>, OpenMP also supports </a:t>
            </a:r>
            <a:r>
              <a:rPr>
                <a:solidFill>
                  <a:schemeClr val="accent5">
                    <a:lumOff val="-29866"/>
                  </a:schemeClr>
                </a:solidFill>
              </a:rPr>
              <a:t>C++</a:t>
            </a:r>
          </a:p>
          <a:p>
            <a:pPr/>
            <a:r>
              <a:t>For the hands-on sessions we use </a:t>
            </a:r>
            <a:r>
              <a:rPr>
                <a:solidFill>
                  <a:schemeClr val="accent5">
                    <a:lumOff val="-29866"/>
                  </a:schemeClr>
                </a:solidFill>
              </a:rPr>
              <a:t>C</a:t>
            </a:r>
          </a:p>
          <a:p>
            <a:pPr/>
            <a:r>
              <a:t>Minimal overview of C to get you through the sessions</a:t>
            </a:r>
          </a:p>
          <a:p>
            <a:pPr/>
            <a:r>
              <a:t>Mostly for </a:t>
            </a:r>
            <a:r>
              <a:rPr>
                <a:solidFill>
                  <a:schemeClr val="accent5">
                    <a:lumOff val="-29866"/>
                  </a:schemeClr>
                </a:solidFill>
              </a:rPr>
              <a:t>reading</a:t>
            </a:r>
            <a:r>
              <a:t>: you will have to write some C, but all the difficult stuff will be given</a:t>
            </a:r>
          </a:p>
          <a:p>
            <a:pPr/>
            <a:r>
              <a:t>There are ‘cheat sheets’ available</a:t>
            </a:r>
          </a:p>
        </p:txBody>
      </p:sp>
      <p:sp>
        <p:nvSpPr>
          <p:cNvPr id="3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Hello world"/>
          <p:cNvSpPr txBox="1"/>
          <p:nvPr>
            <p:ph type="title"/>
          </p:nvPr>
        </p:nvSpPr>
        <p:spPr>
          <a:prstGeom prst="rect">
            <a:avLst/>
          </a:prstGeom>
        </p:spPr>
        <p:txBody>
          <a:bodyPr/>
          <a:lstStyle/>
          <a:p>
            <a:pPr/>
            <a:r>
              <a:t>Hello world</a:t>
            </a:r>
          </a:p>
        </p:txBody>
      </p:sp>
      <p:sp>
        <p:nvSpPr>
          <p:cNvPr id="338" name="#include &lt;stdio.h&gt;…"/>
          <p:cNvSpPr txBox="1"/>
          <p:nvPr>
            <p:ph type="body" sz="quarter" idx="1"/>
          </p:nvPr>
        </p:nvSpPr>
        <p:spPr>
          <a:xfrm>
            <a:off x="1119853" y="4383464"/>
            <a:ext cx="10280583" cy="4949072"/>
          </a:xfrm>
          <a:prstGeom prst="rect">
            <a:avLst/>
          </a:prstGeom>
          <a:solidFill>
            <a:srgbClr val="EBEBEB"/>
          </a:solidFill>
        </p:spPr>
        <p:txBody>
          <a:bodyPr anchor="t">
            <a:noAutofit/>
          </a:bodyPr>
          <a:lstStyle/>
          <a:p>
            <a:pPr marL="0" indent="0" defTabSz="642937">
              <a:lnSpc>
                <a:spcPts val="7200"/>
              </a:lnSpc>
              <a:spcBef>
                <a:spcPts val="0"/>
              </a:spcBef>
              <a:buSzTx/>
              <a:buNone/>
              <a:defRPr u="sng">
                <a:solidFill>
                  <a:srgbClr val="0000EE"/>
                </a:solidFill>
                <a:latin typeface="Times"/>
                <a:ea typeface="Times"/>
                <a:cs typeface="Times"/>
                <a:sym typeface="Times"/>
              </a:defRPr>
            </a:pPr>
            <a:r>
              <a:rPr u="none">
                <a:solidFill>
                  <a:srgbClr val="000000"/>
                </a:solidFill>
              </a:rPr>
              <a:t> </a:t>
            </a:r>
            <a:r>
              <a:rPr>
                <a:latin typeface="Courier"/>
                <a:ea typeface="Courier"/>
                <a:cs typeface="Courier"/>
                <a:sym typeface="Courier"/>
              </a:rPr>
              <a:t>#include &lt;stdio.h&gt;</a:t>
            </a:r>
            <a:endParaRPr>
              <a:latin typeface="Courier"/>
              <a:ea typeface="Courier"/>
              <a:cs typeface="Courier"/>
              <a:sym typeface="Courier"/>
            </a:endParaRPr>
          </a:p>
          <a:p>
            <a:pPr marL="0" indent="0" defTabSz="642937">
              <a:lnSpc>
                <a:spcPts val="7200"/>
              </a:lnSpc>
              <a:spcBef>
                <a:spcPts val="0"/>
              </a:spcBef>
              <a:buSzTx/>
              <a:buNone/>
              <a:defRPr>
                <a:latin typeface="Courier"/>
                <a:ea typeface="Courier"/>
                <a:cs typeface="Courier"/>
                <a:sym typeface="Courier"/>
              </a:defRPr>
            </a:pPr>
          </a:p>
          <a:p>
            <a:pPr marL="0" indent="0" defTabSz="642937">
              <a:lnSpc>
                <a:spcPts val="7200"/>
              </a:lnSpc>
              <a:spcBef>
                <a:spcPts val="0"/>
              </a:spcBef>
              <a:buSzTx/>
              <a:buNone/>
              <a:defRPr>
                <a:latin typeface="Courier"/>
                <a:ea typeface="Courier"/>
                <a:cs typeface="Courier"/>
                <a:sym typeface="Courier"/>
              </a:defRPr>
            </a:pPr>
            <a:r>
              <a:rPr b="1"/>
              <a:t>int</a:t>
            </a:r>
            <a:r>
              <a:t> main() {</a:t>
            </a:r>
          </a:p>
          <a:p>
            <a:pPr marL="0" indent="0" defTabSz="642937">
              <a:spcBef>
                <a:spcPts val="0"/>
              </a:spcBef>
              <a:buSzTx/>
              <a:buNone/>
              <a:defRPr>
                <a:latin typeface="Courier"/>
                <a:ea typeface="Courier"/>
                <a:cs typeface="Courier"/>
                <a:sym typeface="Courier"/>
              </a:defRPr>
            </a:pPr>
            <a:r>
              <a:t>   printf("Hello, World!\n");</a:t>
            </a:r>
          </a:p>
          <a:p>
            <a:pPr marL="0" indent="0" defTabSz="642937">
              <a:lnSpc>
                <a:spcPts val="7200"/>
              </a:lnSpc>
              <a:spcBef>
                <a:spcPts val="0"/>
              </a:spcBef>
              <a:buSzTx/>
              <a:buNone/>
              <a:defRPr>
                <a:latin typeface="Courier"/>
                <a:ea typeface="Courier"/>
                <a:cs typeface="Courier"/>
                <a:sym typeface="Courier"/>
              </a:defRPr>
            </a:pPr>
            <a:r>
              <a:t>   </a:t>
            </a:r>
          </a:p>
          <a:p>
            <a:pPr marL="0" indent="0" defTabSz="642937">
              <a:lnSpc>
                <a:spcPts val="7200"/>
              </a:lnSpc>
              <a:spcBef>
                <a:spcPts val="0"/>
              </a:spcBef>
              <a:buSzTx/>
              <a:buNone/>
              <a:defRPr>
                <a:latin typeface="Courier"/>
                <a:ea typeface="Courier"/>
                <a:cs typeface="Courier"/>
                <a:sym typeface="Courier"/>
              </a:defRPr>
            </a:pPr>
            <a:r>
              <a:t>   </a:t>
            </a:r>
            <a:r>
              <a:rPr b="1"/>
              <a:t>return</a:t>
            </a:r>
            <a:r>
              <a:t> 0;</a:t>
            </a:r>
          </a:p>
          <a:p>
            <a:pPr marL="0" indent="0" defTabSz="642937">
              <a:lnSpc>
                <a:spcPts val="7200"/>
              </a:lnSpc>
              <a:spcBef>
                <a:spcPts val="0"/>
              </a:spcBef>
              <a:buSzTx/>
              <a:buNone/>
              <a:defRPr>
                <a:latin typeface="Courier"/>
                <a:ea typeface="Courier"/>
                <a:cs typeface="Courier"/>
                <a:sym typeface="Courier"/>
              </a:defRPr>
            </a:pPr>
            <a:r>
              <a:t>}</a:t>
            </a:r>
          </a:p>
        </p:txBody>
      </p:sp>
      <p:sp>
        <p:nvSpPr>
          <p:cNvPr id="33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42" name="Group"/>
          <p:cNvGrpSpPr/>
          <p:nvPr/>
        </p:nvGrpSpPr>
        <p:grpSpPr>
          <a:xfrm>
            <a:off x="4632895" y="5433995"/>
            <a:ext cx="15151768" cy="702485"/>
            <a:chOff x="0" y="0"/>
            <a:chExt cx="15151766" cy="702484"/>
          </a:xfrm>
        </p:grpSpPr>
        <p:sp>
          <p:nvSpPr>
            <p:cNvPr id="340" name="A C program starts in a function called main"/>
            <p:cNvSpPr txBox="1"/>
            <p:nvPr/>
          </p:nvSpPr>
          <p:spPr>
            <a:xfrm>
              <a:off x="7213736" y="0"/>
              <a:ext cx="7938031" cy="612810"/>
            </a:xfrm>
            <a:prstGeom prst="rect">
              <a:avLst/>
            </a:prstGeom>
            <a:solidFill>
              <a:srgbClr val="FAFAE0"/>
            </a:solidFill>
            <a:ln w="12700" cap="flat">
              <a:noFill/>
              <a:miter lim="400000"/>
            </a:ln>
            <a:effectLst>
              <a:outerShdw sx="100000" sy="100000" kx="0" ky="0" algn="b" rotWithShape="0" blurRad="127000" dist="127000" dir="2740221">
                <a:srgbClr val="000000">
                  <a:alpha val="50000"/>
                </a:srgbClr>
              </a:outerShdw>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defRPr b="0" sz="3000">
                  <a:latin typeface="+mn-lt"/>
                  <a:ea typeface="+mn-ea"/>
                  <a:cs typeface="+mn-cs"/>
                  <a:sym typeface="Helvetica Neue Medium"/>
                </a:defRPr>
              </a:pPr>
              <a:r>
                <a:t>A C program starts in a function called </a:t>
              </a:r>
              <a:r>
                <a:rPr>
                  <a:latin typeface="Courier"/>
                  <a:ea typeface="Courier"/>
                  <a:cs typeface="Courier"/>
                  <a:sym typeface="Courier"/>
                </a:rPr>
                <a:t>main</a:t>
              </a:r>
            </a:p>
          </p:txBody>
        </p:sp>
        <p:sp>
          <p:nvSpPr>
            <p:cNvPr id="341" name="Line"/>
            <p:cNvSpPr/>
            <p:nvPr/>
          </p:nvSpPr>
          <p:spPr>
            <a:xfrm flipH="1">
              <a:off x="-1" y="284394"/>
              <a:ext cx="7074529" cy="418091"/>
            </a:xfrm>
            <a:prstGeom prst="line">
              <a:avLst/>
            </a:prstGeom>
            <a:noFill/>
            <a:ln w="88900" cap="flat">
              <a:solidFill>
                <a:srgbClr val="000000"/>
              </a:solidFill>
              <a:prstDash val="solid"/>
              <a:miter lim="400000"/>
              <a:tailEnd type="triangle" w="med" len="med"/>
            </a:ln>
            <a:effectLst>
              <a:outerShdw sx="100000" sy="100000" kx="0" ky="0" algn="b" rotWithShape="0" blurRad="127000" dist="127000" dir="2740221">
                <a:srgbClr val="000000">
                  <a:alpha val="50000"/>
                </a:srgbClr>
              </a:outerShdw>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345" name="Group"/>
          <p:cNvGrpSpPr/>
          <p:nvPr/>
        </p:nvGrpSpPr>
        <p:grpSpPr>
          <a:xfrm>
            <a:off x="7476089" y="3637332"/>
            <a:ext cx="16088161" cy="1552611"/>
            <a:chOff x="0" y="0"/>
            <a:chExt cx="16088161" cy="1552609"/>
          </a:xfrm>
        </p:grpSpPr>
        <p:sp>
          <p:nvSpPr>
            <p:cNvPr id="343" name="A preprocessor replaces #include directives with the contents of…"/>
            <p:cNvSpPr txBox="1"/>
            <p:nvPr/>
          </p:nvSpPr>
          <p:spPr>
            <a:xfrm>
              <a:off x="4256460" y="-1"/>
              <a:ext cx="11831702" cy="1552611"/>
            </a:xfrm>
            <a:prstGeom prst="rect">
              <a:avLst/>
            </a:prstGeom>
            <a:solidFill>
              <a:srgbClr val="FAFAE0"/>
            </a:solidFill>
            <a:ln w="12700" cap="flat">
              <a:noFill/>
              <a:miter lim="400000"/>
            </a:ln>
            <a:effectLst>
              <a:outerShdw sx="100000" sy="100000" kx="0" ky="0" algn="b" rotWithShape="0" blurRad="127000" dist="127000" dir="2740221">
                <a:srgbClr val="000000">
                  <a:alpha val="50000"/>
                </a:srgbClr>
              </a:outerShdw>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just">
                <a:defRPr b="0" sz="3000">
                  <a:latin typeface="+mn-lt"/>
                  <a:ea typeface="+mn-ea"/>
                  <a:cs typeface="+mn-cs"/>
                  <a:sym typeface="Helvetica Neue Medium"/>
                </a:defRPr>
              </a:pPr>
              <a:r>
                <a:t>A preprocessor replaces </a:t>
              </a:r>
              <a:r>
                <a:rPr>
                  <a:latin typeface="Courier"/>
                  <a:ea typeface="Courier"/>
                  <a:cs typeface="Courier"/>
                  <a:sym typeface="Courier"/>
                </a:rPr>
                <a:t>#include</a:t>
              </a:r>
              <a:r>
                <a:t> directives with the contents of</a:t>
              </a:r>
            </a:p>
            <a:p>
              <a:pPr algn="just">
                <a:defRPr b="0" sz="3000">
                  <a:latin typeface="+mn-lt"/>
                  <a:ea typeface="+mn-ea"/>
                  <a:cs typeface="+mn-cs"/>
                  <a:sym typeface="Helvetica Neue Medium"/>
                </a:defRPr>
              </a:pPr>
              <a:r>
                <a:t>the specified file. The preprocessor also does variable substitution</a:t>
              </a:r>
            </a:p>
            <a:p>
              <a:pPr algn="just">
                <a:defRPr b="0" sz="3000">
                  <a:latin typeface="+mn-lt"/>
                  <a:ea typeface="+mn-ea"/>
                  <a:cs typeface="+mn-cs"/>
                  <a:sym typeface="Helvetica Neue Medium"/>
                </a:defRPr>
              </a:pPr>
              <a:r>
                <a:t>and conditional substitution</a:t>
              </a:r>
            </a:p>
          </p:txBody>
        </p:sp>
        <p:sp>
          <p:nvSpPr>
            <p:cNvPr id="344" name="Line"/>
            <p:cNvSpPr/>
            <p:nvPr/>
          </p:nvSpPr>
          <p:spPr>
            <a:xfrm flipH="1">
              <a:off x="-1" y="840360"/>
              <a:ext cx="4200053" cy="287188"/>
            </a:xfrm>
            <a:prstGeom prst="line">
              <a:avLst/>
            </a:prstGeom>
            <a:noFill/>
            <a:ln w="88900" cap="flat">
              <a:solidFill>
                <a:srgbClr val="000000"/>
              </a:solidFill>
              <a:prstDash val="solid"/>
              <a:miter lim="400000"/>
              <a:tailEnd type="triangle" w="med" len="med"/>
            </a:ln>
            <a:effectLst>
              <a:outerShdw sx="100000" sy="100000" kx="0" ky="0" algn="b" rotWithShape="0" blurRad="127000" dist="127000" dir="2740221">
                <a:srgbClr val="000000">
                  <a:alpha val="50000"/>
                </a:srgbClr>
              </a:outerShdw>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348" name="Group"/>
          <p:cNvGrpSpPr/>
          <p:nvPr/>
        </p:nvGrpSpPr>
        <p:grpSpPr>
          <a:xfrm>
            <a:off x="5309821" y="7598569"/>
            <a:ext cx="7806811" cy="1292011"/>
            <a:chOff x="0" y="284394"/>
            <a:chExt cx="7806810" cy="1292010"/>
          </a:xfrm>
        </p:grpSpPr>
        <p:sp>
          <p:nvSpPr>
            <p:cNvPr id="346" name="Returning from main ends the program with the given exit code"/>
            <p:cNvSpPr/>
            <p:nvPr/>
          </p:nvSpPr>
          <p:spPr>
            <a:xfrm>
              <a:off x="6536810" y="306404"/>
              <a:ext cx="1270001" cy="1270001"/>
            </a:xfrm>
            <a:prstGeom prst="line">
              <a:avLst/>
            </a:prstGeom>
            <a:solidFill>
              <a:srgbClr val="FAFAE0"/>
            </a:solidFill>
            <a:ln w="12700" cap="flat">
              <a:noFill/>
              <a:miter lim="400000"/>
            </a:ln>
            <a:effectLst>
              <a:outerShdw sx="100000" sy="100000" kx="0" ky="0" algn="b" rotWithShape="0" blurRad="127000" dist="127000" dir="2740221">
                <a:srgbClr val="000000">
                  <a:alpha val="50000"/>
                </a:srgbClr>
              </a:outerShdw>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a:defRPr b="0" sz="3000">
                  <a:latin typeface="+mn-lt"/>
                  <a:ea typeface="+mn-ea"/>
                  <a:cs typeface="+mn-cs"/>
                  <a:sym typeface="Helvetica Neue Medium"/>
                </a:defRPr>
              </a:pPr>
              <a:r>
                <a:t>Returning from </a:t>
              </a:r>
              <a:r>
                <a:rPr>
                  <a:latin typeface="Courier"/>
                  <a:ea typeface="Courier"/>
                  <a:cs typeface="Courier"/>
                  <a:sym typeface="Courier"/>
                </a:rPr>
                <a:t>main</a:t>
              </a:r>
              <a:r>
                <a:t> ends the program with the given exit code</a:t>
              </a:r>
            </a:p>
          </p:txBody>
        </p:sp>
        <p:sp>
          <p:nvSpPr>
            <p:cNvPr id="347" name="Line"/>
            <p:cNvSpPr/>
            <p:nvPr/>
          </p:nvSpPr>
          <p:spPr>
            <a:xfrm flipH="1">
              <a:off x="0" y="284394"/>
              <a:ext cx="6397601" cy="415613"/>
            </a:xfrm>
            <a:prstGeom prst="line">
              <a:avLst/>
            </a:prstGeom>
            <a:noFill/>
            <a:ln w="88900" cap="flat">
              <a:solidFill>
                <a:srgbClr val="000000"/>
              </a:solidFill>
              <a:prstDash val="solid"/>
              <a:miter lim="400000"/>
              <a:tailEnd type="triangle" w="med" len="med"/>
            </a:ln>
            <a:effectLst>
              <a:outerShdw sx="100000" sy="100000" kx="0" ky="0" algn="b" rotWithShape="0" blurRad="127000" dist="127000" dir="2740221">
                <a:srgbClr val="000000">
                  <a:alpha val="50000"/>
                </a:srgbClr>
              </a:outerShdw>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351" name="Group"/>
          <p:cNvGrpSpPr/>
          <p:nvPr/>
        </p:nvGrpSpPr>
        <p:grpSpPr>
          <a:xfrm>
            <a:off x="10905617" y="6380531"/>
            <a:ext cx="11960433" cy="612811"/>
            <a:chOff x="0" y="0"/>
            <a:chExt cx="11960431" cy="612809"/>
          </a:xfrm>
        </p:grpSpPr>
        <p:sp>
          <p:nvSpPr>
            <p:cNvPr id="349" name="printf formats a string and prints it to the standard output"/>
            <p:cNvSpPr txBox="1"/>
            <p:nvPr/>
          </p:nvSpPr>
          <p:spPr>
            <a:xfrm>
              <a:off x="1314940" y="0"/>
              <a:ext cx="10645491" cy="612810"/>
            </a:xfrm>
            <a:prstGeom prst="rect">
              <a:avLst/>
            </a:prstGeom>
            <a:solidFill>
              <a:srgbClr val="FAFAE0"/>
            </a:solidFill>
            <a:ln w="12700" cap="flat">
              <a:noFill/>
              <a:miter lim="400000"/>
            </a:ln>
            <a:effectLst>
              <a:outerShdw sx="100000" sy="100000" kx="0" ky="0" algn="b" rotWithShape="0" blurRad="127000" dist="127000" dir="2740221">
                <a:srgbClr val="000000">
                  <a:alpha val="50000"/>
                </a:srgbClr>
              </a:outerShdw>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a:defRPr b="0" sz="3000">
                  <a:latin typeface="+mn-lt"/>
                  <a:ea typeface="+mn-ea"/>
                  <a:cs typeface="+mn-cs"/>
                  <a:sym typeface="Helvetica Neue Medium"/>
                </a:defRPr>
              </a:pPr>
              <a:r>
                <a:rPr>
                  <a:latin typeface="Courier"/>
                  <a:ea typeface="Courier"/>
                  <a:cs typeface="Courier"/>
                  <a:sym typeface="Courier"/>
                </a:rPr>
                <a:t>printf</a:t>
              </a:r>
              <a:r>
                <a:t> formats a string and prints it to the standard output</a:t>
              </a:r>
            </a:p>
          </p:txBody>
        </p:sp>
        <p:sp>
          <p:nvSpPr>
            <p:cNvPr id="350" name="Line"/>
            <p:cNvSpPr/>
            <p:nvPr/>
          </p:nvSpPr>
          <p:spPr>
            <a:xfrm flipH="1">
              <a:off x="-1" y="284394"/>
              <a:ext cx="1175732" cy="57838"/>
            </a:xfrm>
            <a:prstGeom prst="line">
              <a:avLst/>
            </a:prstGeom>
            <a:noFill/>
            <a:ln w="88900" cap="flat">
              <a:solidFill>
                <a:srgbClr val="000000"/>
              </a:solidFill>
              <a:prstDash val="solid"/>
              <a:miter lim="400000"/>
              <a:tailEnd type="triangle" w="med" len="med"/>
            </a:ln>
            <a:effectLst>
              <a:outerShdw sx="100000" sy="100000" kx="0" ky="0" algn="b" rotWithShape="0" blurRad="127000" dist="127000" dir="2740221">
                <a:srgbClr val="000000">
                  <a:alpha val="50000"/>
                </a:srgbClr>
              </a:outerShdw>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352" name="&gt; gcc hello.c -o hello…"/>
          <p:cNvSpPr txBox="1"/>
          <p:nvPr/>
        </p:nvSpPr>
        <p:spPr>
          <a:xfrm>
            <a:off x="879872" y="10255571"/>
            <a:ext cx="10505888" cy="216217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b="0" sz="4400">
                <a:latin typeface="Courier"/>
                <a:ea typeface="Courier"/>
                <a:cs typeface="Courier"/>
                <a:sym typeface="Courier"/>
              </a:defRPr>
            </a:pPr>
            <a:r>
              <a:t>&gt; gcc hello.c -o hello</a:t>
            </a:r>
          </a:p>
          <a:p>
            <a:pPr algn="l">
              <a:defRPr b="0" sz="4400">
                <a:latin typeface="Courier"/>
                <a:ea typeface="Courier"/>
                <a:cs typeface="Courier"/>
                <a:sym typeface="Courier"/>
              </a:defRPr>
            </a:pPr>
            <a:r>
              <a:t>&gt; ./hello</a:t>
            </a:r>
          </a:p>
          <a:p>
            <a:pPr algn="l">
              <a:defRPr b="0" sz="4400">
                <a:latin typeface="Courier"/>
                <a:ea typeface="Courier"/>
                <a:cs typeface="Courier"/>
                <a:sym typeface="Courier"/>
              </a:defRPr>
            </a:pPr>
            <a:r>
              <a:t>Hello, World!</a:t>
            </a:r>
          </a:p>
        </p:txBody>
      </p:sp>
      <p:sp>
        <p:nvSpPr>
          <p:cNvPr id="353" name="Even better: use make…"/>
          <p:cNvSpPr txBox="1"/>
          <p:nvPr/>
        </p:nvSpPr>
        <p:spPr>
          <a:xfrm>
            <a:off x="12379909" y="8426010"/>
            <a:ext cx="10767158" cy="4235223"/>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b="0" sz="4400">
                <a:latin typeface="Courier"/>
                <a:ea typeface="Courier"/>
                <a:cs typeface="Courier"/>
                <a:sym typeface="Courier"/>
              </a:defRPr>
            </a:pPr>
            <a:r>
              <a:rPr>
                <a:latin typeface="Helvetica Neue"/>
                <a:ea typeface="Helvetica Neue"/>
                <a:cs typeface="Helvetica Neue"/>
                <a:sym typeface="Helvetica Neue"/>
              </a:rPr>
              <a:t>Even better: use</a:t>
            </a:r>
            <a:r>
              <a:t> </a:t>
            </a:r>
            <a:r>
              <a:rPr>
                <a:solidFill>
                  <a:schemeClr val="accent5">
                    <a:lumOff val="-29866"/>
                  </a:schemeClr>
                </a:solidFill>
              </a:rPr>
              <a:t>make</a:t>
            </a:r>
          </a:p>
          <a:p>
            <a:pPr algn="l">
              <a:defRPr b="0" sz="4400">
                <a:latin typeface="Courier"/>
                <a:ea typeface="Courier"/>
                <a:cs typeface="Courier"/>
                <a:sym typeface="Courier"/>
              </a:defRPr>
            </a:pPr>
          </a:p>
          <a:p>
            <a:pPr algn="l">
              <a:defRPr b="0" sz="4400">
                <a:latin typeface="Courier"/>
                <a:ea typeface="Courier"/>
                <a:cs typeface="Courier"/>
                <a:sym typeface="Courier"/>
              </a:defRPr>
            </a:pPr>
            <a:r>
              <a:t>&gt; make hello</a:t>
            </a:r>
          </a:p>
          <a:p>
            <a:pPr algn="l">
              <a:defRPr b="0" sz="4400">
                <a:latin typeface="Courier"/>
                <a:ea typeface="Courier"/>
                <a:cs typeface="Courier"/>
                <a:sym typeface="Courier"/>
              </a:defRPr>
            </a:pPr>
            <a:r>
              <a:t>gcc -W -Wall hello.c -o hello</a:t>
            </a:r>
          </a:p>
          <a:p>
            <a:pPr algn="l">
              <a:defRPr b="0" sz="4400">
                <a:latin typeface="Courier"/>
                <a:ea typeface="Courier"/>
                <a:cs typeface="Courier"/>
                <a:sym typeface="Courier"/>
              </a:defRPr>
            </a:pPr>
            <a:r>
              <a:t>&gt; ./hello</a:t>
            </a:r>
          </a:p>
          <a:p>
            <a:pPr algn="l">
              <a:defRPr b="0" sz="4400">
                <a:latin typeface="Courier"/>
                <a:ea typeface="Courier"/>
                <a:cs typeface="Courier"/>
                <a:sym typeface="Courier"/>
              </a:defRPr>
            </a:pPr>
            <a:r>
              <a:t>Hello, World!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3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xit" nodeType="clickEffect" presetSubtype="0" presetID="1" grpId="5" fill="hold">
                                  <p:stCondLst>
                                    <p:cond delay="0"/>
                                  </p:stCondLst>
                                  <p:iterate type="el" backwards="0">
                                    <p:tmAbs val="0"/>
                                  </p:iterate>
                                  <p:childTnLst>
                                    <p:set>
                                      <p:cBhvr>
                                        <p:cTn id="22" fill="hold">
                                          <p:stCondLst>
                                            <p:cond delay="0"/>
                                          </p:stCondLst>
                                        </p:cTn>
                                        <p:tgtEl>
                                          <p:spTgt spid="351"/>
                                        </p:tgtEl>
                                        <p:attrNameLst>
                                          <p:attrName>style.visibility</p:attrName>
                                        </p:attrNameLst>
                                      </p:cBhvr>
                                      <p:to>
                                        <p:strVal val="hidden"/>
                                      </p:to>
                                    </p:set>
                                  </p:childTnLst>
                                </p:cTn>
                              </p:par>
                            </p:childTnLst>
                          </p:cTn>
                        </p:par>
                        <p:par>
                          <p:cTn id="23" fill="hold">
                            <p:stCondLst>
                              <p:cond delay="0"/>
                            </p:stCondLst>
                            <p:childTnLst>
                              <p:par>
                                <p:cTn id="24" presetClass="exit" nodeType="afterEffect" presetSubtype="0" presetID="1" grpId="6" fill="hold">
                                  <p:stCondLst>
                                    <p:cond delay="0"/>
                                  </p:stCondLst>
                                  <p:iterate type="el" backwards="0">
                                    <p:tmAbs val="0"/>
                                  </p:iterate>
                                  <p:childTnLst>
                                    <p:set>
                                      <p:cBhvr>
                                        <p:cTn id="25" fill="hold">
                                          <p:stCondLst>
                                            <p:cond delay="0"/>
                                          </p:stCondLst>
                                        </p:cTn>
                                        <p:tgtEl>
                                          <p:spTgt spid="345"/>
                                        </p:tgtEl>
                                        <p:attrNameLst>
                                          <p:attrName>style.visibility</p:attrName>
                                        </p:attrNameLst>
                                      </p:cBhvr>
                                      <p:to>
                                        <p:strVal val="hidden"/>
                                      </p:to>
                                    </p:set>
                                  </p:childTnLst>
                                </p:cTn>
                              </p:par>
                            </p:childTnLst>
                          </p:cTn>
                        </p:par>
                        <p:par>
                          <p:cTn id="26" fill="hold">
                            <p:stCondLst>
                              <p:cond delay="0"/>
                            </p:stCondLst>
                            <p:childTnLst>
                              <p:par>
                                <p:cTn id="27" presetClass="exit" nodeType="afterEffect" presetSubtype="0" presetID="1" grpId="7" fill="hold">
                                  <p:stCondLst>
                                    <p:cond delay="0"/>
                                  </p:stCondLst>
                                  <p:iterate type="el" backwards="0">
                                    <p:tmAbs val="0"/>
                                  </p:iterate>
                                  <p:childTnLst>
                                    <p:set>
                                      <p:cBhvr>
                                        <p:cTn id="28" fill="hold">
                                          <p:stCondLst>
                                            <p:cond delay="0"/>
                                          </p:stCondLst>
                                        </p:cTn>
                                        <p:tgtEl>
                                          <p:spTgt spid="342"/>
                                        </p:tgtEl>
                                        <p:attrNameLst>
                                          <p:attrName>style.visibility</p:attrName>
                                        </p:attrNameLst>
                                      </p:cBhvr>
                                      <p:to>
                                        <p:strVal val="hidden"/>
                                      </p:to>
                                    </p:set>
                                  </p:childTnLst>
                                </p:cTn>
                              </p:par>
                            </p:childTnLst>
                          </p:cTn>
                        </p:par>
                        <p:par>
                          <p:cTn id="29" fill="hold">
                            <p:stCondLst>
                              <p:cond delay="0"/>
                            </p:stCondLst>
                            <p:childTnLst>
                              <p:par>
                                <p:cTn id="30" presetClass="exit" nodeType="afterEffect" presetSubtype="0" presetID="1" grpId="8" fill="hold">
                                  <p:stCondLst>
                                    <p:cond delay="0"/>
                                  </p:stCondLst>
                                  <p:iterate type="el" backwards="0">
                                    <p:tmAbs val="0"/>
                                  </p:iterate>
                                  <p:childTnLst>
                                    <p:set>
                                      <p:cBhvr>
                                        <p:cTn id="31" fill="hold">
                                          <p:stCondLst>
                                            <p:cond delay="0"/>
                                          </p:stCondLst>
                                        </p:cTn>
                                        <p:tgtEl>
                                          <p:spTgt spid="348"/>
                                        </p:tgtEl>
                                        <p:attrNameLst>
                                          <p:attrName>style.visibility</p:attrName>
                                        </p:attrNameLst>
                                      </p:cBhvr>
                                      <p:to>
                                        <p:strVal val="hidden"/>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3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0" fill="hold">
                                  <p:stCondLst>
                                    <p:cond delay="0"/>
                                  </p:stCondLst>
                                  <p:iterate type="el" backwards="0">
                                    <p:tmAbs val="0"/>
                                  </p:iterate>
                                  <p:childTnLst>
                                    <p:set>
                                      <p:cBhvr>
                                        <p:cTn id="38" fill="hold"/>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5" grpId="4"/>
      <p:bldP build="whole" bldLvl="1" animBg="1" rev="0" advAuto="0" spid="348" grpId="8"/>
      <p:bldP build="whole" bldLvl="1" animBg="1" rev="0" advAuto="0" spid="345" grpId="6"/>
      <p:bldP build="whole" bldLvl="1" animBg="1" rev="0" advAuto="0" spid="353" grpId="10"/>
      <p:bldP build="whole" bldLvl="1" animBg="1" rev="0" advAuto="0" spid="342" grpId="7"/>
      <p:bldP build="whole" bldLvl="1" animBg="1" rev="0" advAuto="0" spid="352" grpId="9"/>
      <p:bldP build="whole" bldLvl="1" animBg="1" rev="0" advAuto="0" spid="351" grpId="2"/>
      <p:bldP build="whole" bldLvl="1" animBg="1" rev="0" advAuto="0" spid="348" grpId="3"/>
      <p:bldP build="whole" bldLvl="1" animBg="1" rev="0" advAuto="0" spid="351" grpId="5"/>
      <p:bldP build="whole" bldLvl="1" animBg="1" rev="0" advAuto="0" spid="342"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Functions"/>
          <p:cNvSpPr txBox="1"/>
          <p:nvPr>
            <p:ph type="title"/>
          </p:nvPr>
        </p:nvSpPr>
        <p:spPr>
          <a:prstGeom prst="rect">
            <a:avLst/>
          </a:prstGeom>
        </p:spPr>
        <p:txBody>
          <a:bodyPr/>
          <a:lstStyle/>
          <a:p>
            <a:pPr/>
            <a:r>
              <a:t>Functions</a:t>
            </a:r>
          </a:p>
        </p:txBody>
      </p:sp>
      <p:sp>
        <p:nvSpPr>
          <p:cNvPr id="356" name="The calculation…"/>
          <p:cNvSpPr txBox="1"/>
          <p:nvPr>
            <p:ph type="body" sz="half" idx="1"/>
          </p:nvPr>
        </p:nvSpPr>
        <p:spPr>
          <a:xfrm>
            <a:off x="16412500" y="3643312"/>
            <a:ext cx="7612019" cy="8840392"/>
          </a:xfrm>
          <a:prstGeom prst="rect">
            <a:avLst/>
          </a:prstGeom>
        </p:spPr>
        <p:txBody>
          <a:bodyPr anchor="t"/>
          <a:lstStyle/>
          <a:p>
            <a:pPr/>
            <a:r>
              <a:t>The calculation</a:t>
            </a:r>
          </a:p>
          <a:p>
            <a:pPr/>
            <a:r>
              <a:t>Function signature</a:t>
            </a:r>
          </a:p>
          <a:p>
            <a:pPr/>
            <a:r>
              <a:rPr>
                <a:latin typeface="Courier"/>
                <a:ea typeface="Courier"/>
                <a:cs typeface="Courier"/>
                <a:sym typeface="Courier"/>
              </a:rPr>
              <a:t>long</a:t>
            </a:r>
            <a:r>
              <a:t> </a:t>
            </a:r>
            <a:r>
              <a:rPr>
                <a:latin typeface="Courier"/>
                <a:ea typeface="Courier"/>
                <a:cs typeface="Courier"/>
                <a:sym typeface="Courier"/>
              </a:rPr>
              <a:t>int</a:t>
            </a:r>
          </a:p>
          <a:p>
            <a:pPr>
              <a:defRPr>
                <a:latin typeface="Courier"/>
                <a:ea typeface="Courier"/>
                <a:cs typeface="Courier"/>
                <a:sym typeface="Courier"/>
              </a:defRPr>
            </a:pPr>
            <a:r>
              <a:t>const</a:t>
            </a:r>
          </a:p>
          <a:p>
            <a:pPr/>
            <a:r>
              <a:rPr>
                <a:latin typeface="Courier"/>
                <a:ea typeface="Courier"/>
                <a:cs typeface="Courier"/>
                <a:sym typeface="Courier"/>
              </a:rPr>
              <a:t>for</a:t>
            </a:r>
            <a:r>
              <a:t> loop</a:t>
            </a:r>
          </a:p>
          <a:p>
            <a:pPr/>
            <a:r>
              <a:t>Comment</a:t>
            </a:r>
          </a:p>
        </p:txBody>
      </p:sp>
      <p:sp>
        <p:nvSpPr>
          <p:cNvPr id="3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8" name="/* Given an integer ’n’, return ‘true’ iff ’n’ is prime. */…"/>
          <p:cNvSpPr txBox="1"/>
          <p:nvPr/>
        </p:nvSpPr>
        <p:spPr>
          <a:xfrm>
            <a:off x="704784" y="3643312"/>
            <a:ext cx="15642939" cy="8840392"/>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a:spcBef>
                <a:spcPts val="200"/>
              </a:spcBef>
              <a:defRPr b="0">
                <a:latin typeface="Courier"/>
                <a:ea typeface="Courier"/>
                <a:cs typeface="Courier"/>
                <a:sym typeface="Courier"/>
              </a:defRPr>
            </a:pPr>
            <a:r>
              <a:t>/* Given an integer ’n’, return ‘true’ iff ’n’ is prime. */</a:t>
            </a:r>
          </a:p>
          <a:p>
            <a:pPr algn="l">
              <a:spcBef>
                <a:spcPts val="200"/>
              </a:spcBef>
              <a:defRPr b="0">
                <a:latin typeface="Courier"/>
                <a:ea typeface="Courier"/>
                <a:cs typeface="Courier"/>
                <a:sym typeface="Courier"/>
              </a:defRPr>
            </a:pPr>
            <a:r>
              <a:t>bool is_prime(</a:t>
            </a:r>
            <a:r>
              <a:rPr b="1"/>
              <a:t>long</a:t>
            </a:r>
            <a:r>
              <a:t> </a:t>
            </a:r>
            <a:r>
              <a:rPr b="1"/>
              <a:t>int</a:t>
            </a:r>
            <a:r>
              <a:t> n) {</a:t>
            </a:r>
          </a:p>
          <a:p>
            <a:pPr algn="l">
              <a:spcBef>
                <a:spcPts val="200"/>
              </a:spcBef>
              <a:defRPr b="0">
                <a:latin typeface="Courier"/>
                <a:ea typeface="Courier"/>
                <a:cs typeface="Courier"/>
                <a:sym typeface="Courier"/>
              </a:defRPr>
            </a:pPr>
            <a:r>
              <a:t>    </a:t>
            </a:r>
            <a:r>
              <a:rPr b="1"/>
              <a:t>if</a:t>
            </a:r>
            <a:r>
              <a:t> (n &lt; 2) {</a:t>
            </a:r>
          </a:p>
          <a:p>
            <a:pPr algn="l">
              <a:spcBef>
                <a:spcPts val="200"/>
              </a:spcBef>
              <a:defRPr b="0">
                <a:latin typeface="Courier"/>
                <a:ea typeface="Courier"/>
                <a:cs typeface="Courier"/>
                <a:sym typeface="Courier"/>
              </a:defRPr>
            </a:pPr>
            <a:r>
              <a:t>        </a:t>
            </a:r>
            <a:r>
              <a:rPr b="1"/>
              <a:t>return</a:t>
            </a:r>
            <a:r>
              <a:t> false;  // By definition</a:t>
            </a:r>
          </a:p>
          <a:p>
            <a:pPr algn="l">
              <a:spcBef>
                <a:spcPts val="200"/>
              </a:spcBef>
              <a:defRPr b="0">
                <a:latin typeface="Courier"/>
                <a:ea typeface="Courier"/>
                <a:cs typeface="Courier"/>
                <a:sym typeface="Courier"/>
              </a:defRPr>
            </a:pPr>
            <a:r>
              <a:t>    }</a:t>
            </a:r>
          </a:p>
          <a:p>
            <a:pPr algn="l">
              <a:spcBef>
                <a:spcPts val="200"/>
              </a:spcBef>
              <a:defRPr b="0">
                <a:latin typeface="Courier"/>
                <a:ea typeface="Courier"/>
                <a:cs typeface="Courier"/>
                <a:sym typeface="Courier"/>
              </a:defRPr>
            </a:pPr>
            <a:r>
              <a:t>    </a:t>
            </a:r>
            <a:r>
              <a:rPr b="1"/>
              <a:t>if</a:t>
            </a:r>
            <a:r>
              <a:t> ((n % 2) == 0) {</a:t>
            </a:r>
          </a:p>
          <a:p>
            <a:pPr algn="l">
              <a:spcBef>
                <a:spcPts val="200"/>
              </a:spcBef>
              <a:defRPr b="0">
                <a:latin typeface="Courier"/>
                <a:ea typeface="Courier"/>
                <a:cs typeface="Courier"/>
                <a:sym typeface="Courier"/>
              </a:defRPr>
            </a:pPr>
            <a:r>
              <a:t>        </a:t>
            </a:r>
            <a:r>
              <a:rPr b="1"/>
              <a:t>return</a:t>
            </a:r>
            <a:r>
              <a:t> n == 2; // There is only one even prime: 2</a:t>
            </a:r>
          </a:p>
          <a:p>
            <a:pPr algn="l">
              <a:spcBef>
                <a:spcPts val="200"/>
              </a:spcBef>
              <a:defRPr b="0">
                <a:latin typeface="Courier"/>
                <a:ea typeface="Courier"/>
                <a:cs typeface="Courier"/>
                <a:sym typeface="Courier"/>
              </a:defRPr>
            </a:pPr>
            <a:r>
              <a:t>    }</a:t>
            </a:r>
          </a:p>
          <a:p>
            <a:pPr algn="l">
              <a:spcBef>
                <a:spcPts val="200"/>
              </a:spcBef>
              <a:defRPr b="0">
                <a:latin typeface="Courier"/>
                <a:ea typeface="Courier"/>
                <a:cs typeface="Courier"/>
                <a:sym typeface="Courier"/>
              </a:defRPr>
            </a:pPr>
            <a:r>
              <a:t>    </a:t>
            </a:r>
            <a:r>
              <a:rPr b="1"/>
              <a:t>const long int</a:t>
            </a:r>
            <a:r>
              <a:t> top = (</a:t>
            </a:r>
            <a:r>
              <a:rPr b="1"/>
              <a:t>long int</a:t>
            </a:r>
            <a:r>
              <a:t>) ceil(sqrt(n));</a:t>
            </a:r>
          </a:p>
          <a:p>
            <a:pPr algn="l">
              <a:spcBef>
                <a:spcPts val="200"/>
              </a:spcBef>
              <a:defRPr b="0">
                <a:latin typeface="Courier"/>
                <a:ea typeface="Courier"/>
                <a:cs typeface="Courier"/>
                <a:sym typeface="Courier"/>
              </a:defRPr>
            </a:pPr>
            <a:r>
              <a:t>    </a:t>
            </a:r>
            <a:r>
              <a:rPr b="1"/>
              <a:t>for</a:t>
            </a:r>
            <a:r>
              <a:t> (</a:t>
            </a:r>
            <a:r>
              <a:rPr b="1"/>
              <a:t>long int</a:t>
            </a:r>
            <a:r>
              <a:t> k = 3; k &lt;= top; k += 2) {</a:t>
            </a:r>
          </a:p>
          <a:p>
            <a:pPr algn="l">
              <a:spcBef>
                <a:spcPts val="200"/>
              </a:spcBef>
              <a:defRPr b="0">
                <a:latin typeface="Courier"/>
                <a:ea typeface="Courier"/>
                <a:cs typeface="Courier"/>
                <a:sym typeface="Courier"/>
              </a:defRPr>
            </a:pPr>
            <a:r>
              <a:t>        if ((n % k) == 0) {</a:t>
            </a:r>
          </a:p>
          <a:p>
            <a:pPr algn="l">
              <a:spcBef>
                <a:spcPts val="200"/>
              </a:spcBef>
              <a:defRPr b="0">
                <a:latin typeface="Courier"/>
                <a:ea typeface="Courier"/>
                <a:cs typeface="Courier"/>
                <a:sym typeface="Courier"/>
              </a:defRPr>
            </a:pPr>
            <a:r>
              <a:t>            </a:t>
            </a:r>
            <a:r>
              <a:rPr b="1"/>
              <a:t>return</a:t>
            </a:r>
            <a:r>
              <a:t> false;</a:t>
            </a:r>
          </a:p>
          <a:p>
            <a:pPr algn="l">
              <a:spcBef>
                <a:spcPts val="200"/>
              </a:spcBef>
              <a:defRPr b="0">
                <a:latin typeface="Courier"/>
                <a:ea typeface="Courier"/>
                <a:cs typeface="Courier"/>
                <a:sym typeface="Courier"/>
              </a:defRPr>
            </a:pPr>
            <a:r>
              <a:t>        }</a:t>
            </a:r>
          </a:p>
          <a:p>
            <a:pPr algn="l">
              <a:spcBef>
                <a:spcPts val="200"/>
              </a:spcBef>
              <a:defRPr b="0">
                <a:latin typeface="Courier"/>
                <a:ea typeface="Courier"/>
                <a:cs typeface="Courier"/>
                <a:sym typeface="Courier"/>
              </a:defRPr>
            </a:pPr>
            <a:r>
              <a:t>    }</a:t>
            </a:r>
          </a:p>
          <a:p>
            <a:pPr algn="l">
              <a:spcBef>
                <a:spcPts val="200"/>
              </a:spcBef>
              <a:defRPr b="0">
                <a:latin typeface="Courier"/>
                <a:ea typeface="Courier"/>
                <a:cs typeface="Courier"/>
                <a:sym typeface="Courier"/>
              </a:defRPr>
            </a:pPr>
            <a:r>
              <a:t>    </a:t>
            </a:r>
            <a:r>
              <a:rPr b="1"/>
              <a:t>return</a:t>
            </a:r>
            <a:r>
              <a:t> true;</a:t>
            </a:r>
          </a:p>
          <a:p>
            <a:pPr algn="l">
              <a:spcBef>
                <a:spcPts val="200"/>
              </a:spcBef>
              <a:defRPr b="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The #define"/>
          <p:cNvSpPr txBox="1"/>
          <p:nvPr>
            <p:ph type="title"/>
          </p:nvPr>
        </p:nvSpPr>
        <p:spPr>
          <a:prstGeom prst="rect">
            <a:avLst/>
          </a:prstGeom>
        </p:spPr>
        <p:txBody>
          <a:bodyPr/>
          <a:lstStyle/>
          <a:p>
            <a:pPr/>
            <a:r>
              <a:t>The </a:t>
            </a:r>
            <a:r>
              <a:rPr>
                <a:latin typeface="Courier"/>
                <a:ea typeface="Courier"/>
                <a:cs typeface="Courier"/>
                <a:sym typeface="Courier"/>
              </a:rPr>
              <a:t>#define</a:t>
            </a:r>
          </a:p>
        </p:txBody>
      </p:sp>
      <p:sp>
        <p:nvSpPr>
          <p:cNvPr id="361" name="The preprocessor also handles token substitution:…"/>
          <p:cNvSpPr txBox="1"/>
          <p:nvPr>
            <p:ph type="body" idx="1"/>
          </p:nvPr>
        </p:nvSpPr>
        <p:spPr>
          <a:xfrm>
            <a:off x="1063355" y="3643312"/>
            <a:ext cx="22257290" cy="8840392"/>
          </a:xfrm>
          <a:prstGeom prst="rect">
            <a:avLst/>
          </a:prstGeom>
        </p:spPr>
        <p:txBody>
          <a:bodyPr anchor="t"/>
          <a:lstStyle/>
          <a:p>
            <a:pPr/>
            <a:r>
              <a:t>The preprocessor also handles token substitution:</a:t>
            </a:r>
          </a:p>
          <a:p>
            <a:pPr marL="0" indent="0">
              <a:buSzTx/>
              <a:buNone/>
              <a:defRPr>
                <a:latin typeface="Courier"/>
                <a:ea typeface="Courier"/>
                <a:cs typeface="Courier"/>
                <a:sym typeface="Courier"/>
              </a:defRPr>
            </a:pPr>
            <a:r>
              <a:t>#define ITERATIONS (25)</a:t>
            </a:r>
          </a:p>
          <a:p>
            <a:pPr/>
            <a:r>
              <a:t>All subsequent instances of the token </a:t>
            </a:r>
            <a:r>
              <a:rPr>
                <a:latin typeface="Courier"/>
                <a:ea typeface="Courier"/>
                <a:cs typeface="Courier"/>
                <a:sym typeface="Courier"/>
              </a:rPr>
              <a:t>ITERATIONS</a:t>
            </a:r>
            <a:r>
              <a:t> will be replaced by </a:t>
            </a:r>
            <a:r>
              <a:rPr>
                <a:latin typeface="Courier"/>
                <a:ea typeface="Courier"/>
                <a:cs typeface="Courier"/>
                <a:sym typeface="Courier"/>
              </a:rPr>
              <a:t>(25)</a:t>
            </a:r>
            <a:endParaRPr>
              <a:latin typeface="Courier"/>
              <a:ea typeface="Courier"/>
              <a:cs typeface="Courier"/>
              <a:sym typeface="Courier"/>
            </a:endParaRPr>
          </a:p>
          <a:p>
            <a:pPr/>
            <a:r>
              <a:t>Tokens, so something like </a:t>
            </a:r>
            <a:r>
              <a:rPr>
                <a:latin typeface="Courier"/>
                <a:ea typeface="Courier"/>
                <a:cs typeface="Courier"/>
                <a:sym typeface="Courier"/>
              </a:rPr>
              <a:t>ITERATIONS_ENABLED</a:t>
            </a:r>
            <a:r>
              <a:t> will not be affected</a:t>
            </a:r>
          </a:p>
          <a:p>
            <a:pPr/>
            <a:r>
              <a:t>By convention, these names are in CAPITAL LETTERS, but nothing stops you from breaking that convention (except modern compilers may warn you)</a:t>
            </a:r>
          </a:p>
        </p:txBody>
      </p:sp>
      <p:sp>
        <p:nvSpPr>
          <p:cNvPr id="3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Types"/>
          <p:cNvSpPr txBox="1"/>
          <p:nvPr>
            <p:ph type="title"/>
          </p:nvPr>
        </p:nvSpPr>
        <p:spPr>
          <a:prstGeom prst="rect">
            <a:avLst/>
          </a:prstGeom>
        </p:spPr>
        <p:txBody>
          <a:bodyPr/>
          <a:lstStyle/>
          <a:p>
            <a:pPr/>
            <a:r>
              <a:t>Types</a:t>
            </a:r>
          </a:p>
        </p:txBody>
      </p:sp>
      <p:sp>
        <p:nvSpPr>
          <p:cNvPr id="3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66" name="Table"/>
          <p:cNvGraphicFramePr/>
          <p:nvPr/>
        </p:nvGraphicFramePr>
        <p:xfrm>
          <a:off x="848105" y="3718406"/>
          <a:ext cx="22115403" cy="5795326"/>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828883"/>
                <a:gridCol w="1890506"/>
                <a:gridCol w="1229433"/>
                <a:gridCol w="16166578"/>
              </a:tblGrid>
              <a:tr h="1062458">
                <a:tc>
                  <a:txBody>
                    <a:bodyPr/>
                    <a:lstStyle/>
                    <a:p>
                      <a:pPr algn="l" defTabSz="914400">
                        <a:defRPr b="0" sz="1800">
                          <a:solidFill>
                            <a:srgbClr val="000000"/>
                          </a:solidFill>
                        </a:defRPr>
                      </a:pPr>
                      <a:r>
                        <a:rPr b="1" sz="3000">
                          <a:solidFill>
                            <a:srgbClr val="FFFFFF"/>
                          </a:solidFill>
                          <a:sym typeface="Helvetica Neue"/>
                        </a:rPr>
                        <a:t>type</a:t>
                      </a:r>
                    </a:p>
                  </a:txBody>
                  <a:tcPr marL="50800" marR="50800" marT="50800" marB="50800" anchor="ctr" anchorCtr="0" horzOverflow="overflow"/>
                </a:tc>
                <a:tc>
                  <a:txBody>
                    <a:bodyPr/>
                    <a:lstStyle/>
                    <a:p>
                      <a:pPr defTabSz="914400">
                        <a:defRPr b="0" sz="1800">
                          <a:solidFill>
                            <a:srgbClr val="000000"/>
                          </a:solidFill>
                        </a:defRPr>
                      </a:pPr>
                      <a:r>
                        <a:rPr b="1" sz="3000">
                          <a:solidFill>
                            <a:srgbClr val="FFFFFF"/>
                          </a:solidFill>
                          <a:sym typeface="Helvetica Neue"/>
                        </a:rPr>
                        <a:t>printf format</a:t>
                      </a:r>
                    </a:p>
                  </a:txBody>
                  <a:tcPr marL="50800" marR="50800" marT="50800" marB="50800" anchor="ctr" anchorCtr="0" horzOverflow="overflow"/>
                </a:tc>
                <a:tc>
                  <a:txBody>
                    <a:bodyPr/>
                    <a:lstStyle/>
                    <a:p>
                      <a:pPr defTabSz="914400">
                        <a:defRPr b="0" sz="1800">
                          <a:solidFill>
                            <a:srgbClr val="000000"/>
                          </a:solidFill>
                        </a:defRPr>
                      </a:pPr>
                      <a:r>
                        <a:rPr b="1" sz="3000">
                          <a:solidFill>
                            <a:srgbClr val="FFFFFF"/>
                          </a:solidFill>
                          <a:sym typeface="Helvetica Neue"/>
                        </a:rPr>
                        <a:t>bits</a:t>
                      </a:r>
                    </a:p>
                  </a:txBody>
                  <a:tcPr marL="50800" marR="50800" marT="50800" marB="50800" anchor="ctr" anchorCtr="0" horzOverflow="overflow"/>
                </a:tc>
                <a:tc>
                  <a:txBody>
                    <a:bodyPr/>
                    <a:lstStyle/>
                    <a:p>
                      <a:pPr algn="l" defTabSz="914400">
                        <a:defRPr b="0" sz="1800">
                          <a:solidFill>
                            <a:srgbClr val="000000"/>
                          </a:solidFill>
                        </a:defRPr>
                      </a:pPr>
                      <a:r>
                        <a:rPr b="1" sz="3000">
                          <a:solidFill>
                            <a:srgbClr val="FFFFFF"/>
                          </a:solidFill>
                          <a:sym typeface="Helvetica Neue"/>
                        </a:rPr>
                        <a:t>description</a:t>
                      </a:r>
                    </a:p>
                  </a:txBody>
                  <a:tcPr marL="50800" marR="50800" marT="50800" marB="50800" anchor="ctr" anchorCtr="0" horzOverflow="overflow"/>
                </a:tc>
              </a:tr>
              <a:tr h="599122">
                <a:tc>
                  <a:txBody>
                    <a:bodyPr/>
                    <a:lstStyle/>
                    <a:p>
                      <a:pPr algn="l" defTabSz="914400">
                        <a:defRPr sz="1800"/>
                      </a:pPr>
                      <a:r>
                        <a:rPr sz="3000">
                          <a:latin typeface="Courier"/>
                          <a:ea typeface="Courier"/>
                          <a:cs typeface="Courier"/>
                          <a:sym typeface="Courier"/>
                        </a:rPr>
                        <a:t>int</a:t>
                      </a:r>
                    </a:p>
                  </a:txBody>
                  <a:tcPr marL="50800" marR="50800" marT="50800" marB="50800" anchor="ctr" anchorCtr="0" horzOverflow="overflow"/>
                </a:tc>
                <a:tc>
                  <a:txBody>
                    <a:bodyPr/>
                    <a:lstStyle/>
                    <a:p>
                      <a:pPr defTabSz="914400">
                        <a:defRPr sz="1800"/>
                      </a:pPr>
                      <a:r>
                        <a:rPr sz="3000">
                          <a:latin typeface="Courier"/>
                          <a:ea typeface="Courier"/>
                          <a:cs typeface="Courier"/>
                          <a:sym typeface="Courier"/>
                        </a:rPr>
                        <a:t>%d</a:t>
                      </a:r>
                    </a:p>
                  </a:txBody>
                  <a:tcPr marL="50800" marR="50800" marT="50800" marB="50800" anchor="ctr" anchorCtr="0" horzOverflow="overflow"/>
                </a:tc>
                <a:tc>
                  <a:txBody>
                    <a:bodyPr/>
                    <a:lstStyle/>
                    <a:p>
                      <a:pPr algn="r" defTabSz="914400">
                        <a:defRPr sz="1800"/>
                      </a:pPr>
                      <a:r>
                        <a:rPr sz="3000">
                          <a:sym typeface="Helvetica Neue"/>
                        </a:rPr>
                        <a:t>32</a:t>
                      </a:r>
                    </a:p>
                  </a:txBody>
                  <a:tcPr marL="50800" marR="50800" marT="50800" marB="50800" anchor="ctr" anchorCtr="0" horzOverflow="overflow"/>
                </a:tc>
                <a:tc>
                  <a:txBody>
                    <a:bodyPr/>
                    <a:lstStyle/>
                    <a:p>
                      <a:pPr algn="l" defTabSz="914400">
                        <a:defRPr sz="1800"/>
                      </a:pPr>
                      <a:r>
                        <a:rPr sz="3000">
                          <a:sym typeface="Helvetica Neue"/>
                        </a:rPr>
                        <a:t>integer</a:t>
                      </a:r>
                    </a:p>
                  </a:txBody>
                  <a:tcPr marL="50800" marR="50800" marT="50800" marB="50800" anchor="ctr" anchorCtr="0" horzOverflow="overflow"/>
                </a:tc>
              </a:tr>
              <a:tr h="590534">
                <a:tc>
                  <a:txBody>
                    <a:bodyPr/>
                    <a:lstStyle/>
                    <a:p>
                      <a:pPr algn="l" defTabSz="914400">
                        <a:defRPr sz="1800"/>
                      </a:pPr>
                      <a:r>
                        <a:rPr sz="3000">
                          <a:latin typeface="Courier"/>
                          <a:ea typeface="Courier"/>
                          <a:cs typeface="Courier"/>
                          <a:sym typeface="Courier"/>
                        </a:rPr>
                        <a:t>long int</a:t>
                      </a:r>
                    </a:p>
                  </a:txBody>
                  <a:tcPr marL="50800" marR="50800" marT="50800" marB="50800" anchor="ctr" anchorCtr="0" horzOverflow="overflow"/>
                </a:tc>
                <a:tc>
                  <a:txBody>
                    <a:bodyPr/>
                    <a:lstStyle/>
                    <a:p>
                      <a:pPr defTabSz="914400">
                        <a:defRPr sz="1800"/>
                      </a:pPr>
                      <a:r>
                        <a:rPr sz="3000">
                          <a:latin typeface="Courier"/>
                          <a:ea typeface="Courier"/>
                          <a:cs typeface="Courier"/>
                          <a:sym typeface="Courier"/>
                        </a:rPr>
                        <a:t>%ld</a:t>
                      </a:r>
                    </a:p>
                  </a:txBody>
                  <a:tcPr marL="50800" marR="50800" marT="50800" marB="50800" anchor="ctr" anchorCtr="0" horzOverflow="overflow"/>
                </a:tc>
                <a:tc>
                  <a:txBody>
                    <a:bodyPr/>
                    <a:lstStyle/>
                    <a:p>
                      <a:pPr algn="r" defTabSz="914400">
                        <a:defRPr sz="1800"/>
                      </a:pPr>
                      <a:r>
                        <a:rPr sz="3000">
                          <a:sym typeface="Helvetica Neue"/>
                        </a:rPr>
                        <a:t>64</a:t>
                      </a:r>
                    </a:p>
                  </a:txBody>
                  <a:tcPr marL="50800" marR="50800" marT="50800" marB="50800" anchor="ctr" anchorCtr="0" horzOverflow="overflow"/>
                </a:tc>
                <a:tc>
                  <a:txBody>
                    <a:bodyPr/>
                    <a:lstStyle/>
                    <a:p>
                      <a:pPr algn="l" defTabSz="914400">
                        <a:defRPr sz="1800"/>
                      </a:pPr>
                      <a:r>
                        <a:rPr sz="3000">
                          <a:sym typeface="Helvetica Neue"/>
                        </a:rPr>
                        <a:t>long integer</a:t>
                      </a:r>
                    </a:p>
                  </a:txBody>
                  <a:tcPr marL="50800" marR="50800" marT="50800" marB="50800" anchor="ctr" anchorCtr="0" horzOverflow="overflow"/>
                </a:tc>
              </a:tr>
              <a:tr h="590534">
                <a:tc>
                  <a:txBody>
                    <a:bodyPr/>
                    <a:lstStyle/>
                    <a:p>
                      <a:pPr algn="l" defTabSz="914400">
                        <a:defRPr sz="1800"/>
                      </a:pPr>
                      <a:r>
                        <a:rPr sz="3000">
                          <a:latin typeface="Courier"/>
                          <a:ea typeface="Courier"/>
                          <a:cs typeface="Courier"/>
                          <a:sym typeface="Courier"/>
                        </a:rPr>
                        <a:t>char</a:t>
                      </a:r>
                    </a:p>
                  </a:txBody>
                  <a:tcPr marL="50800" marR="50800" marT="50800" marB="50800" anchor="ctr" anchorCtr="0" horzOverflow="overflow"/>
                </a:tc>
                <a:tc>
                  <a:txBody>
                    <a:bodyPr/>
                    <a:lstStyle/>
                    <a:p>
                      <a:pPr defTabSz="914400">
                        <a:defRPr sz="1800"/>
                      </a:pPr>
                      <a:r>
                        <a:rPr sz="3000">
                          <a:latin typeface="Courier"/>
                          <a:ea typeface="Courier"/>
                          <a:cs typeface="Courier"/>
                          <a:sym typeface="Courier"/>
                        </a:rPr>
                        <a:t>%c</a:t>
                      </a:r>
                    </a:p>
                  </a:txBody>
                  <a:tcPr marL="50800" marR="50800" marT="50800" marB="50800" anchor="ctr" anchorCtr="0" horzOverflow="overflow"/>
                </a:tc>
                <a:tc>
                  <a:txBody>
                    <a:bodyPr/>
                    <a:lstStyle/>
                    <a:p>
                      <a:pPr algn="r" defTabSz="914400">
                        <a:defRPr sz="1800"/>
                      </a:pPr>
                      <a:r>
                        <a:rPr sz="3000">
                          <a:sym typeface="Helvetica Neue"/>
                        </a:rPr>
                        <a:t>8</a:t>
                      </a:r>
                    </a:p>
                  </a:txBody>
                  <a:tcPr marL="50800" marR="50800" marT="50800" marB="50800" anchor="ctr" anchorCtr="0" horzOverflow="overflow"/>
                </a:tc>
                <a:tc>
                  <a:txBody>
                    <a:bodyPr/>
                    <a:lstStyle/>
                    <a:p>
                      <a:pPr algn="l" defTabSz="914400">
                        <a:defRPr sz="1800"/>
                      </a:pPr>
                      <a:r>
                        <a:rPr sz="3000">
                          <a:sym typeface="Helvetica Neue"/>
                        </a:rPr>
                        <a:t>character</a:t>
                      </a:r>
                    </a:p>
                  </a:txBody>
                  <a:tcPr marL="50800" marR="50800" marT="50800" marB="50800" anchor="ctr" anchorCtr="0" horzOverflow="overflow"/>
                </a:tc>
              </a:tr>
              <a:tr h="590534">
                <a:tc>
                  <a:txBody>
                    <a:bodyPr/>
                    <a:lstStyle/>
                    <a:p>
                      <a:pPr algn="l" defTabSz="914400">
                        <a:defRPr sz="1800"/>
                      </a:pPr>
                      <a:r>
                        <a:rPr sz="3000">
                          <a:latin typeface="Courier"/>
                          <a:ea typeface="Courier"/>
                          <a:cs typeface="Courier"/>
                          <a:sym typeface="Courier"/>
                        </a:rPr>
                        <a:t>double</a:t>
                      </a:r>
                    </a:p>
                  </a:txBody>
                  <a:tcPr marL="50800" marR="50800" marT="50800" marB="50800" anchor="ctr" anchorCtr="0" horzOverflow="overflow"/>
                </a:tc>
                <a:tc>
                  <a:txBody>
                    <a:bodyPr/>
                    <a:lstStyle/>
                    <a:p>
                      <a:pPr defTabSz="914400">
                        <a:defRPr sz="1800"/>
                      </a:pPr>
                      <a:r>
                        <a:rPr sz="3000">
                          <a:latin typeface="Courier"/>
                          <a:ea typeface="Courier"/>
                          <a:cs typeface="Courier"/>
                          <a:sym typeface="Courier"/>
                        </a:rPr>
                        <a:t>%f</a:t>
                      </a:r>
                    </a:p>
                  </a:txBody>
                  <a:tcPr marL="50800" marR="50800" marT="50800" marB="50800" anchor="ctr" anchorCtr="0" horzOverflow="overflow"/>
                </a:tc>
                <a:tc>
                  <a:txBody>
                    <a:bodyPr/>
                    <a:lstStyle/>
                    <a:p>
                      <a:pPr algn="r" defTabSz="914400">
                        <a:defRPr sz="1800"/>
                      </a:pPr>
                      <a:r>
                        <a:rPr sz="3000">
                          <a:sym typeface="Helvetica Neue"/>
                        </a:rPr>
                        <a:t>64</a:t>
                      </a:r>
                    </a:p>
                  </a:txBody>
                  <a:tcPr marL="50800" marR="50800" marT="50800" marB="50800" anchor="ctr" anchorCtr="0" horzOverflow="overflow"/>
                </a:tc>
                <a:tc>
                  <a:txBody>
                    <a:bodyPr/>
                    <a:lstStyle/>
                    <a:p>
                      <a:pPr algn="l" defTabSz="914400">
                        <a:defRPr sz="1800"/>
                      </a:pPr>
                      <a:r>
                        <a:rPr sz="3000">
                          <a:sym typeface="Helvetica Neue"/>
                        </a:rPr>
                        <a:t>floating-point number (IEEE 754-1985)</a:t>
                      </a:r>
                    </a:p>
                  </a:txBody>
                  <a:tcPr marL="50800" marR="50800" marT="50800" marB="50800" anchor="ctr" anchorCtr="0" horzOverflow="overflow"/>
                </a:tc>
              </a:tr>
              <a:tr h="590534">
                <a:tc>
                  <a:txBody>
                    <a:bodyPr/>
                    <a:lstStyle/>
                    <a:p>
                      <a:pPr algn="l" defTabSz="914400">
                        <a:defRPr sz="1800"/>
                      </a:pPr>
                      <a:r>
                        <a:rPr sz="3000">
                          <a:latin typeface="Courier"/>
                          <a:ea typeface="Courier"/>
                          <a:cs typeface="Courier"/>
                          <a:sym typeface="Courier"/>
                        </a:rPr>
                        <a:t>char *</a:t>
                      </a:r>
                    </a:p>
                  </a:txBody>
                  <a:tcPr marL="50800" marR="50800" marT="50800" marB="50800" anchor="ctr" anchorCtr="0" horzOverflow="overflow"/>
                </a:tc>
                <a:tc>
                  <a:txBody>
                    <a:bodyPr/>
                    <a:lstStyle/>
                    <a:p>
                      <a:pPr defTabSz="914400">
                        <a:defRPr sz="1800"/>
                      </a:pPr>
                      <a:r>
                        <a:rPr sz="3000">
                          <a:latin typeface="Courier"/>
                          <a:ea typeface="Courier"/>
                          <a:cs typeface="Courier"/>
                          <a:sym typeface="Courier"/>
                        </a:rPr>
                        <a:t>%s</a:t>
                      </a:r>
                    </a:p>
                  </a:txBody>
                  <a:tcPr marL="50800" marR="50800" marT="50800" marB="50800" anchor="ctr" anchorCtr="0" horzOverflow="overflow"/>
                </a:tc>
                <a:tc>
                  <a:txBody>
                    <a:bodyPr/>
                    <a:lstStyle/>
                    <a:p>
                      <a:pPr algn="r" defTabSz="914400">
                        <a:defRPr sz="1800"/>
                      </a:pPr>
                      <a:r>
                        <a:rPr sz="3000">
                          <a:sym typeface="Helvetica Neue"/>
                        </a:rPr>
                        <a:t>64</a:t>
                      </a:r>
                    </a:p>
                  </a:txBody>
                  <a:tcPr marL="50800" marR="50800" marT="50800" marB="50800" anchor="ctr" anchorCtr="0" horzOverflow="overflow"/>
                </a:tc>
                <a:tc>
                  <a:txBody>
                    <a:bodyPr/>
                    <a:lstStyle/>
                    <a:p>
                      <a:pPr algn="l" defTabSz="914400">
                        <a:defRPr sz="3000">
                          <a:sym typeface="Helvetica Neue"/>
                        </a:defRPr>
                      </a:pPr>
                      <a:r>
                        <a:t>pointer to </a:t>
                      </a:r>
                      <a:r>
                        <a:rPr>
                          <a:latin typeface="Courier"/>
                          <a:ea typeface="Courier"/>
                          <a:cs typeface="Courier"/>
                          <a:sym typeface="Courier"/>
                        </a:rPr>
                        <a:t>char</a:t>
                      </a:r>
                      <a:r>
                        <a:t> (strings are </a:t>
                      </a:r>
                      <a:r>
                        <a:rPr>
                          <a:latin typeface="Courier"/>
                          <a:ea typeface="Courier"/>
                          <a:cs typeface="Courier"/>
                          <a:sym typeface="Courier"/>
                        </a:rPr>
                        <a:t>char</a:t>
                      </a:r>
                      <a:r>
                        <a:t> arrays that end with a ‘\0’ character)</a:t>
                      </a:r>
                    </a:p>
                  </a:txBody>
                  <a:tcPr marL="50800" marR="50800" marT="50800" marB="50800" anchor="ctr" anchorCtr="0" horzOverflow="overflow"/>
                </a:tc>
              </a:tr>
              <a:tr h="590534">
                <a:tc>
                  <a:txBody>
                    <a:bodyPr/>
                    <a:lstStyle/>
                    <a:p>
                      <a:pPr algn="l" defTabSz="914400">
                        <a:defRPr sz="1800"/>
                      </a:pPr>
                      <a:r>
                        <a:rPr sz="3000">
                          <a:latin typeface="Courier"/>
                          <a:ea typeface="Courier"/>
                          <a:cs typeface="Courier"/>
                          <a:sym typeface="Courier"/>
                        </a:rPr>
                        <a:t>void</a:t>
                      </a:r>
                    </a:p>
                  </a:txBody>
                  <a:tcPr marL="50800" marR="50800" marT="50800" marB="50800" anchor="ctr" anchorCtr="0" horzOverflow="overflow"/>
                </a:tc>
                <a:tc>
                  <a:txBody>
                    <a:bodyPr/>
                    <a:lstStyle/>
                    <a:p>
                      <a:pPr defTabSz="914400">
                        <a:defRPr sz="3000">
                          <a:latin typeface="Courier"/>
                          <a:ea typeface="Courier"/>
                          <a:cs typeface="Courier"/>
                          <a:sym typeface="Courier"/>
                        </a:defRPr>
                      </a:pPr>
                    </a:p>
                  </a:txBody>
                  <a:tcPr marL="50800" marR="50800" marT="50800" marB="50800" anchor="ctr" anchorCtr="0" horzOverflow="overflow"/>
                </a:tc>
                <a:tc>
                  <a:txBody>
                    <a:bodyPr/>
                    <a:lstStyle/>
                    <a:p>
                      <a:pPr algn="r" defTabSz="914400">
                        <a:defRPr sz="1800"/>
                      </a:pPr>
                      <a:r>
                        <a:rPr sz="3000">
                          <a:sym typeface="Helvetica Neue"/>
                        </a:rPr>
                        <a:t>n.a.</a:t>
                      </a:r>
                    </a:p>
                  </a:txBody>
                  <a:tcPr marL="50800" marR="50800" marT="50800" marB="50800" anchor="ctr" anchorCtr="0" horzOverflow="overflow"/>
                </a:tc>
                <a:tc>
                  <a:txBody>
                    <a:bodyPr/>
                    <a:lstStyle/>
                    <a:p>
                      <a:pPr algn="l" defTabSz="914400">
                        <a:defRPr sz="1800"/>
                      </a:pPr>
                      <a:r>
                        <a:rPr sz="3000">
                          <a:sym typeface="Helvetica Neue"/>
                        </a:rPr>
                        <a:t>the ‘nothing’ type</a:t>
                      </a:r>
                    </a:p>
                  </a:txBody>
                  <a:tcPr marL="50800" marR="50800" marT="50800" marB="50800" anchor="ctr" anchorCtr="0" horzOverflow="overflow"/>
                </a:tc>
              </a:tr>
              <a:tr h="590534">
                <a:tc>
                  <a:txBody>
                    <a:bodyPr/>
                    <a:lstStyle/>
                    <a:p>
                      <a:pPr algn="l" defTabSz="914400">
                        <a:defRPr sz="1800"/>
                      </a:pPr>
                      <a:r>
                        <a:rPr sz="3000">
                          <a:latin typeface="Courier"/>
                          <a:ea typeface="Courier"/>
                          <a:cs typeface="Courier"/>
                          <a:sym typeface="Courier"/>
                        </a:rPr>
                        <a:t>void *</a:t>
                      </a:r>
                    </a:p>
                  </a:txBody>
                  <a:tcPr marL="50800" marR="50800" marT="50800" marB="50800" anchor="ctr" anchorCtr="0" horzOverflow="overflow"/>
                </a:tc>
                <a:tc>
                  <a:txBody>
                    <a:bodyPr/>
                    <a:lstStyle/>
                    <a:p>
                      <a:pPr defTabSz="914400">
                        <a:defRPr sz="1800"/>
                      </a:pPr>
                      <a:r>
                        <a:rPr sz="3000">
                          <a:latin typeface="Courier"/>
                          <a:ea typeface="Courier"/>
                          <a:cs typeface="Courier"/>
                          <a:sym typeface="Courier"/>
                        </a:rPr>
                        <a:t>%p</a:t>
                      </a:r>
                    </a:p>
                  </a:txBody>
                  <a:tcPr marL="50800" marR="50800" marT="50800" marB="50800" anchor="ctr" anchorCtr="0" horzOverflow="overflow"/>
                </a:tc>
                <a:tc>
                  <a:txBody>
                    <a:bodyPr/>
                    <a:lstStyle/>
                    <a:p>
                      <a:pPr algn="r" defTabSz="914400">
                        <a:defRPr sz="1800"/>
                      </a:pPr>
                      <a:r>
                        <a:rPr sz="3000">
                          <a:sym typeface="Helvetica Neue"/>
                        </a:rPr>
                        <a:t>64</a:t>
                      </a:r>
                    </a:p>
                  </a:txBody>
                  <a:tcPr marL="50800" marR="50800" marT="50800" marB="50800" anchor="ctr" anchorCtr="0" horzOverflow="overflow"/>
                </a:tc>
                <a:tc>
                  <a:txBody>
                    <a:bodyPr/>
                    <a:lstStyle/>
                    <a:p>
                      <a:pPr algn="l" defTabSz="914400">
                        <a:defRPr sz="1800"/>
                      </a:pPr>
                      <a:r>
                        <a:rPr sz="3000">
                          <a:sym typeface="Helvetica Neue"/>
                        </a:rPr>
                        <a:t>pointer to anything</a:t>
                      </a:r>
                    </a:p>
                  </a:txBody>
                  <a:tcPr marL="50800" marR="50800" marT="50800" marB="50800" anchor="ctr" anchorCtr="0" horzOverflow="overflow"/>
                </a:tc>
              </a:tr>
              <a:tr h="590534">
                <a:tc>
                  <a:txBody>
                    <a:bodyPr/>
                    <a:lstStyle/>
                    <a:p>
                      <a:pPr algn="l" defTabSz="914400">
                        <a:defRPr sz="1800"/>
                      </a:pPr>
                      <a:r>
                        <a:rPr sz="3000">
                          <a:latin typeface="Courier"/>
                          <a:ea typeface="Courier"/>
                          <a:cs typeface="Courier"/>
                          <a:sym typeface="Courier"/>
                        </a:rPr>
                        <a:t>bool</a:t>
                      </a:r>
                    </a:p>
                  </a:txBody>
                  <a:tcPr marL="50800" marR="50800" marT="50800" marB="50800" anchor="ctr" anchorCtr="0" horzOverflow="overflow"/>
                </a:tc>
                <a:tc>
                  <a:txBody>
                    <a:bodyPr/>
                    <a:lstStyle/>
                    <a:p>
                      <a:pPr defTabSz="914400">
                        <a:defRPr sz="1800"/>
                      </a:pPr>
                      <a:r>
                        <a:rPr sz="3000">
                          <a:latin typeface="Courier"/>
                          <a:ea typeface="Courier"/>
                          <a:cs typeface="Courier"/>
                          <a:sym typeface="Courier"/>
                        </a:rPr>
                        <a:t>%d</a:t>
                      </a:r>
                    </a:p>
                  </a:txBody>
                  <a:tcPr marL="50800" marR="50800" marT="50800" marB="50800" anchor="ctr" anchorCtr="0" horzOverflow="overflow"/>
                </a:tc>
                <a:tc>
                  <a:txBody>
                    <a:bodyPr/>
                    <a:lstStyle/>
                    <a:p>
                      <a:pPr algn="r" defTabSz="914400">
                        <a:defRPr sz="1800"/>
                      </a:pPr>
                      <a:r>
                        <a:rPr sz="3000">
                          <a:sym typeface="Helvetica Neue"/>
                        </a:rPr>
                        <a:t>8</a:t>
                      </a:r>
                    </a:p>
                  </a:txBody>
                  <a:tcPr marL="50800" marR="50800" marT="50800" marB="50800" anchor="ctr" anchorCtr="0" horzOverflow="overflow"/>
                </a:tc>
                <a:tc>
                  <a:txBody>
                    <a:bodyPr/>
                    <a:lstStyle/>
                    <a:p>
                      <a:pPr algn="l" defTabSz="914400">
                        <a:defRPr sz="1800"/>
                      </a:pPr>
                      <a:r>
                        <a:rPr sz="3000">
                          <a:sym typeface="Helvetica Neue"/>
                        </a:rPr>
                        <a:t>Boolean</a:t>
                      </a:r>
                    </a:p>
                  </a:txBody>
                  <a:tcPr marL="50800" marR="50800" marT="50800" marB="50800" anchor="ctr" anchorCtr="0" horzOverflow="overflow"/>
                </a:tc>
              </a:tr>
            </a:tbl>
          </a:graphicData>
        </a:graphic>
      </p:graphicFrame>
      <p:sp>
        <p:nvSpPr>
          <p:cNvPr id="367" name="Disclaimer: the C standard does not dictate the exact number of bits in a type, this is just for `normal’ systems.…"/>
          <p:cNvSpPr txBox="1"/>
          <p:nvPr/>
        </p:nvSpPr>
        <p:spPr>
          <a:xfrm>
            <a:off x="1370484" y="10320583"/>
            <a:ext cx="21643030" cy="1643547"/>
          </a:xfrm>
          <a:prstGeom prst="rect">
            <a:avLst/>
          </a:prstGeom>
          <a:ln w="38100">
            <a:solidFill>
              <a:srgbClr val="000000"/>
            </a:solidFill>
            <a:miter lim="400000"/>
          </a:ln>
          <a:extLst>
            <a:ext uri="{C572A759-6A51-4108-AA02-DFA0A04FC94B}">
              <ma14:wrappingTextBoxFlag xmlns:ma14="http://schemas.microsoft.com/office/mac/drawingml/2011/main" val="1"/>
            </a:ext>
          </a:extLst>
        </p:spPr>
        <p:txBody>
          <a:bodyPr lIns="71437" tIns="71437" rIns="71437" bIns="71437">
            <a:spAutoFit/>
          </a:bodyPr>
          <a:lstStyle/>
          <a:p>
            <a:pPr algn="just">
              <a:defRPr b="0"/>
            </a:pPr>
            <a:r>
              <a:rPr b="1"/>
              <a:t>Disclaimer</a:t>
            </a:r>
            <a:r>
              <a:t>: the C standard does not dictate the exact number of bits in a type, this is just for `normal’ systems.</a:t>
            </a:r>
          </a:p>
          <a:p>
            <a:pPr algn="just">
              <a:defRPr b="0"/>
            </a:pPr>
            <a:r>
              <a:t>It is allowed to have a 9-bit </a:t>
            </a:r>
            <a:r>
              <a:rPr>
                <a:latin typeface="Courier"/>
                <a:ea typeface="Courier"/>
                <a:cs typeface="Courier"/>
                <a:sym typeface="Courier"/>
              </a:rPr>
              <a:t>char</a:t>
            </a:r>
            <a:r>
              <a:t>, a 48-bit </a:t>
            </a:r>
            <a:r>
              <a:rPr>
                <a:latin typeface="Courier"/>
                <a:ea typeface="Courier"/>
                <a:cs typeface="Courier"/>
                <a:sym typeface="Courier"/>
              </a:rPr>
              <a:t>int</a:t>
            </a:r>
            <a:r>
              <a:t>, or a </a:t>
            </a:r>
            <a:r>
              <a:rPr>
                <a:latin typeface="Courier"/>
                <a:ea typeface="Courier"/>
                <a:cs typeface="Courier"/>
                <a:sym typeface="Courier"/>
              </a:rPr>
              <a:t>double</a:t>
            </a:r>
            <a:r>
              <a:t> with a different floating-point representation, although this is mostly historic or for exotic processors.  </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Constants"/>
          <p:cNvSpPr txBox="1"/>
          <p:nvPr>
            <p:ph type="title"/>
          </p:nvPr>
        </p:nvSpPr>
        <p:spPr>
          <a:prstGeom prst="rect">
            <a:avLst/>
          </a:prstGeom>
        </p:spPr>
        <p:txBody>
          <a:bodyPr/>
          <a:lstStyle/>
          <a:p>
            <a:pPr/>
            <a:r>
              <a:t>Constants</a:t>
            </a:r>
          </a:p>
        </p:txBody>
      </p:sp>
      <p:sp>
        <p:nvSpPr>
          <p:cNvPr id="370" name="int constants: 12, 0, -3…"/>
          <p:cNvSpPr txBox="1"/>
          <p:nvPr>
            <p:ph type="body" idx="1"/>
          </p:nvPr>
        </p:nvSpPr>
        <p:spPr>
          <a:xfrm>
            <a:off x="893174" y="3643312"/>
            <a:ext cx="22776729" cy="8840392"/>
          </a:xfrm>
          <a:prstGeom prst="rect">
            <a:avLst/>
          </a:prstGeom>
        </p:spPr>
        <p:txBody>
          <a:bodyPr anchor="t"/>
          <a:lstStyle/>
          <a:p>
            <a:pPr/>
            <a:r>
              <a:rPr b="1">
                <a:latin typeface="Courier"/>
                <a:ea typeface="Courier"/>
                <a:cs typeface="Courier"/>
                <a:sym typeface="Courier"/>
              </a:rPr>
              <a:t>int</a:t>
            </a:r>
            <a:r>
              <a:t> constants: </a:t>
            </a:r>
            <a:r>
              <a:rPr>
                <a:latin typeface="Courier"/>
                <a:ea typeface="Courier"/>
                <a:cs typeface="Courier"/>
                <a:sym typeface="Courier"/>
              </a:rPr>
              <a:t>12</a:t>
            </a:r>
            <a:r>
              <a:t>, </a:t>
            </a:r>
            <a:r>
              <a:rPr>
                <a:latin typeface="Courier"/>
                <a:ea typeface="Courier"/>
                <a:cs typeface="Courier"/>
                <a:sym typeface="Courier"/>
              </a:rPr>
              <a:t>0</a:t>
            </a:r>
            <a:r>
              <a:t>, </a:t>
            </a:r>
            <a:r>
              <a:rPr>
                <a:latin typeface="Courier"/>
                <a:ea typeface="Courier"/>
                <a:cs typeface="Courier"/>
                <a:sym typeface="Courier"/>
              </a:rPr>
              <a:t>-3</a:t>
            </a:r>
            <a:endParaRPr>
              <a:latin typeface="Courier"/>
              <a:ea typeface="Courier"/>
              <a:cs typeface="Courier"/>
              <a:sym typeface="Courier"/>
            </a:endParaRPr>
          </a:p>
          <a:p>
            <a:pPr/>
            <a:r>
              <a:rPr b="1">
                <a:latin typeface="Courier"/>
                <a:ea typeface="Courier"/>
                <a:cs typeface="Courier"/>
                <a:sym typeface="Courier"/>
              </a:rPr>
              <a:t>double</a:t>
            </a:r>
            <a:r>
              <a:t> constants: </a:t>
            </a:r>
            <a:r>
              <a:rPr>
                <a:latin typeface="Courier"/>
                <a:ea typeface="Courier"/>
                <a:cs typeface="Courier"/>
                <a:sym typeface="Courier"/>
              </a:rPr>
              <a:t>1.0</a:t>
            </a:r>
            <a:r>
              <a:t>, </a:t>
            </a:r>
            <a:r>
              <a:rPr>
                <a:latin typeface="Courier"/>
                <a:ea typeface="Courier"/>
                <a:cs typeface="Courier"/>
                <a:sym typeface="Courier"/>
              </a:rPr>
              <a:t>1e4</a:t>
            </a:r>
            <a:r>
              <a:t>, </a:t>
            </a:r>
            <a:r>
              <a:rPr>
                <a:latin typeface="Courier"/>
                <a:ea typeface="Courier"/>
                <a:cs typeface="Courier"/>
                <a:sym typeface="Courier"/>
              </a:rPr>
              <a:t>1.3e-10</a:t>
            </a:r>
          </a:p>
          <a:p>
            <a:pPr/>
            <a:r>
              <a:rPr b="1">
                <a:latin typeface="Courier"/>
                <a:ea typeface="Courier"/>
                <a:cs typeface="Courier"/>
                <a:sym typeface="Courier"/>
              </a:rPr>
              <a:t>char</a:t>
            </a:r>
            <a:r>
              <a:t> constants: </a:t>
            </a:r>
            <a:r>
              <a:rPr>
                <a:latin typeface="Courier"/>
                <a:ea typeface="Courier"/>
                <a:cs typeface="Courier"/>
                <a:sym typeface="Courier"/>
              </a:rPr>
              <a:t>‘a’</a:t>
            </a:r>
            <a:r>
              <a:t>, </a:t>
            </a:r>
            <a:r>
              <a:rPr>
                <a:latin typeface="Courier"/>
                <a:ea typeface="Courier"/>
                <a:cs typeface="Courier"/>
                <a:sym typeface="Courier"/>
              </a:rPr>
              <a:t>‘B’</a:t>
            </a:r>
            <a:r>
              <a:t>, </a:t>
            </a:r>
            <a:r>
              <a:rPr>
                <a:latin typeface="Courier"/>
                <a:ea typeface="Courier"/>
                <a:cs typeface="Courier"/>
                <a:sym typeface="Courier"/>
              </a:rPr>
              <a:t>‘1’</a:t>
            </a:r>
            <a:r>
              <a:t>, </a:t>
            </a:r>
            <a:r>
              <a:rPr>
                <a:latin typeface="Courier"/>
                <a:ea typeface="Courier"/>
                <a:cs typeface="Courier"/>
                <a:sym typeface="Courier"/>
              </a:rPr>
              <a:t>‘@‘</a:t>
            </a:r>
            <a:r>
              <a:t>, </a:t>
            </a:r>
            <a:r>
              <a:rPr>
                <a:latin typeface="Courier"/>
                <a:ea typeface="Courier"/>
                <a:cs typeface="Courier"/>
                <a:sym typeface="Courier"/>
              </a:rPr>
              <a:t>‘\t’</a:t>
            </a:r>
            <a:r>
              <a:t>(tab), </a:t>
            </a:r>
            <a:r>
              <a:rPr>
                <a:latin typeface="Courier"/>
                <a:ea typeface="Courier"/>
                <a:cs typeface="Courier"/>
                <a:sym typeface="Courier"/>
              </a:rPr>
              <a:t>‘\n’</a:t>
            </a:r>
            <a:r>
              <a:t>(new line), </a:t>
            </a:r>
            <a:r>
              <a:rPr>
                <a:latin typeface="Courier"/>
                <a:ea typeface="Courier"/>
                <a:cs typeface="Courier"/>
                <a:sym typeface="Courier"/>
              </a:rPr>
              <a:t>‘\r’</a:t>
            </a:r>
            <a:r>
              <a:t> (carriage return), </a:t>
            </a:r>
            <a:r>
              <a:rPr>
                <a:latin typeface="Courier"/>
                <a:ea typeface="Courier"/>
                <a:cs typeface="Courier"/>
                <a:sym typeface="Courier"/>
              </a:rPr>
              <a:t>‘\0’</a:t>
            </a:r>
            <a:r>
              <a:t> (null), normally 8-bit ASCII or Unicode.</a:t>
            </a:r>
          </a:p>
        </p:txBody>
      </p:sp>
      <p:sp>
        <p:nvSpPr>
          <p:cNvPr id="3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Arrays"/>
          <p:cNvSpPr txBox="1"/>
          <p:nvPr>
            <p:ph type="title"/>
          </p:nvPr>
        </p:nvSpPr>
        <p:spPr>
          <a:prstGeom prst="rect">
            <a:avLst/>
          </a:prstGeom>
        </p:spPr>
        <p:txBody>
          <a:bodyPr/>
          <a:lstStyle/>
          <a:p>
            <a:pPr/>
            <a:r>
              <a:t>Arrays</a:t>
            </a:r>
          </a:p>
        </p:txBody>
      </p:sp>
      <p:sp>
        <p:nvSpPr>
          <p:cNvPr id="374" name="Array types are written as &lt;type&gt; &lt;var&gt;[&lt;size&gt;], where &lt;size&gt; is a constant. Examples: int t[9], char *w[6]…"/>
          <p:cNvSpPr txBox="1"/>
          <p:nvPr>
            <p:ph type="body" idx="1"/>
          </p:nvPr>
        </p:nvSpPr>
        <p:spPr>
          <a:xfrm>
            <a:off x="-461" y="3643312"/>
            <a:ext cx="23025028" cy="7517054"/>
          </a:xfrm>
          <a:prstGeom prst="rect">
            <a:avLst/>
          </a:prstGeom>
        </p:spPr>
        <p:txBody>
          <a:bodyPr anchor="t"/>
          <a:lstStyle/>
          <a:p>
            <a:pPr/>
            <a:r>
              <a:t>Array types are written as &lt;type&gt; &lt;var&gt;</a:t>
            </a:r>
            <a:r>
              <a:rPr>
                <a:latin typeface="Courier"/>
                <a:ea typeface="Courier"/>
                <a:cs typeface="Courier"/>
                <a:sym typeface="Courier"/>
              </a:rPr>
              <a:t>[</a:t>
            </a:r>
            <a:r>
              <a:t>&lt;size&gt;</a:t>
            </a:r>
            <a:r>
              <a:rPr>
                <a:latin typeface="Courier"/>
                <a:ea typeface="Courier"/>
                <a:cs typeface="Courier"/>
                <a:sym typeface="Courier"/>
              </a:rPr>
              <a:t>]</a:t>
            </a:r>
            <a:r>
              <a:t>, where &lt;size&gt; is a constant. Examples: </a:t>
            </a:r>
            <a:r>
              <a:rPr>
                <a:latin typeface="Courier"/>
                <a:ea typeface="Courier"/>
                <a:cs typeface="Courier"/>
                <a:sym typeface="Courier"/>
              </a:rPr>
              <a:t>int t[9]</a:t>
            </a:r>
            <a:r>
              <a:t>, </a:t>
            </a:r>
            <a:r>
              <a:rPr>
                <a:latin typeface="Courier"/>
                <a:ea typeface="Courier"/>
                <a:cs typeface="Courier"/>
                <a:sym typeface="Courier"/>
              </a:rPr>
              <a:t>char *w[6]</a:t>
            </a:r>
            <a:r>
              <a:t> </a:t>
            </a:r>
          </a:p>
          <a:p>
            <a:pPr/>
            <a:r>
              <a:t>Accessing elements also uses </a:t>
            </a:r>
            <a:r>
              <a:rPr>
                <a:latin typeface="Courier"/>
                <a:ea typeface="Courier"/>
                <a:cs typeface="Courier"/>
                <a:sym typeface="Courier"/>
              </a:rPr>
              <a:t>[ ]</a:t>
            </a:r>
            <a:r>
              <a:t>:</a:t>
            </a:r>
          </a:p>
          <a:p>
            <a:pPr marL="0" indent="0">
              <a:spcBef>
                <a:spcPts val="0"/>
              </a:spcBef>
              <a:buSzTx/>
              <a:buNone/>
              <a:defRPr>
                <a:latin typeface="Courier"/>
                <a:ea typeface="Courier"/>
                <a:cs typeface="Courier"/>
                <a:sym typeface="Courier"/>
              </a:defRPr>
            </a:pPr>
          </a:p>
        </p:txBody>
      </p:sp>
      <p:sp>
        <p:nvSpPr>
          <p:cNvPr id="3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6" name="int a[10];…"/>
          <p:cNvSpPr txBox="1"/>
          <p:nvPr/>
        </p:nvSpPr>
        <p:spPr>
          <a:xfrm>
            <a:off x="6648090" y="6576693"/>
            <a:ext cx="11087821" cy="2835276"/>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b="0" sz="4400">
                <a:latin typeface="Courier"/>
                <a:ea typeface="Courier"/>
                <a:cs typeface="Courier"/>
                <a:sym typeface="Courier"/>
              </a:defRPr>
            </a:pPr>
            <a:r>
              <a:t>int a[10];</a:t>
            </a:r>
          </a:p>
          <a:p>
            <a:pPr algn="l">
              <a:defRPr b="0" sz="4400">
                <a:latin typeface="Courier"/>
                <a:ea typeface="Courier"/>
                <a:cs typeface="Courier"/>
                <a:sym typeface="Courier"/>
              </a:defRPr>
            </a:pPr>
            <a:r>
              <a:t>a[0] = 1;</a:t>
            </a:r>
          </a:p>
          <a:p>
            <a:pPr algn="l">
              <a:defRPr b="0" sz="4400">
                <a:latin typeface="Courier"/>
                <a:ea typeface="Courier"/>
                <a:cs typeface="Courier"/>
                <a:sym typeface="Courier"/>
              </a:defRPr>
            </a:pPr>
            <a:r>
              <a:rPr b="1"/>
              <a:t>for</a:t>
            </a:r>
            <a:r>
              <a:t> (int i=1; i&lt;10; i++)</a:t>
            </a:r>
          </a:p>
          <a:p>
            <a:pPr algn="l">
              <a:defRPr b="0" sz="4400">
                <a:latin typeface="Courier"/>
                <a:ea typeface="Courier"/>
                <a:cs typeface="Courier"/>
                <a:sym typeface="Courier"/>
              </a:defRPr>
            </a:pPr>
            <a:r>
              <a:t>    a[i] = 2 * a[i-1];</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Pointers"/>
          <p:cNvSpPr txBox="1"/>
          <p:nvPr>
            <p:ph type="title"/>
          </p:nvPr>
        </p:nvSpPr>
        <p:spPr>
          <a:prstGeom prst="rect">
            <a:avLst/>
          </a:prstGeom>
        </p:spPr>
        <p:txBody>
          <a:bodyPr/>
          <a:lstStyle/>
          <a:p>
            <a:pPr/>
            <a:r>
              <a:t>Pointers</a:t>
            </a:r>
          </a:p>
        </p:txBody>
      </p:sp>
      <p:sp>
        <p:nvSpPr>
          <p:cNvPr id="379" name="Pointers are typed addresses, type is written as &lt;base-type&gt;*…"/>
          <p:cNvSpPr txBox="1"/>
          <p:nvPr>
            <p:ph type="body" sz="half" idx="1"/>
          </p:nvPr>
        </p:nvSpPr>
        <p:spPr>
          <a:xfrm>
            <a:off x="809091" y="3643312"/>
            <a:ext cx="22386458" cy="4510173"/>
          </a:xfrm>
          <a:prstGeom prst="rect">
            <a:avLst/>
          </a:prstGeom>
        </p:spPr>
        <p:txBody>
          <a:bodyPr anchor="t"/>
          <a:lstStyle/>
          <a:p>
            <a:pPr marL="537844" indent="-537844" defTabSz="722947">
              <a:spcBef>
                <a:spcPts val="2600"/>
              </a:spcBef>
              <a:defRPr sz="3872"/>
            </a:pPr>
            <a:r>
              <a:t>Pointers are </a:t>
            </a:r>
            <a:r>
              <a:rPr>
                <a:solidFill>
                  <a:schemeClr val="accent5">
                    <a:lumOff val="-29866"/>
                  </a:schemeClr>
                </a:solidFill>
              </a:rPr>
              <a:t>typed addresses</a:t>
            </a:r>
            <a:r>
              <a:t>, type is written as &lt;base-type&gt;</a:t>
            </a:r>
            <a:r>
              <a:rPr>
                <a:latin typeface="Courier"/>
                <a:ea typeface="Courier"/>
                <a:cs typeface="Courier"/>
                <a:sym typeface="Courier"/>
              </a:rPr>
              <a:t>*</a:t>
            </a:r>
            <a:endParaRPr>
              <a:latin typeface="Courier"/>
              <a:ea typeface="Courier"/>
              <a:cs typeface="Courier"/>
              <a:sym typeface="Courier"/>
            </a:endParaRPr>
          </a:p>
          <a:p>
            <a:pPr lvl="1" marL="929005" indent="-537844" defTabSz="722947">
              <a:spcBef>
                <a:spcPts val="2600"/>
              </a:spcBef>
              <a:defRPr sz="3872"/>
            </a:pPr>
            <a:r>
              <a:t>Examples: </a:t>
            </a:r>
            <a:r>
              <a:rPr>
                <a:latin typeface="Courier"/>
                <a:ea typeface="Courier"/>
                <a:cs typeface="Courier"/>
                <a:sym typeface="Courier"/>
              </a:rPr>
              <a:t>int *</a:t>
            </a:r>
            <a:r>
              <a:t>, </a:t>
            </a:r>
            <a:r>
              <a:rPr>
                <a:latin typeface="Courier"/>
                <a:ea typeface="Courier"/>
                <a:cs typeface="Courier"/>
                <a:sym typeface="Courier"/>
              </a:rPr>
              <a:t>char **</a:t>
            </a:r>
          </a:p>
          <a:p>
            <a:pPr marL="537844" indent="-537844" defTabSz="722947">
              <a:spcBef>
                <a:spcPts val="2600"/>
              </a:spcBef>
              <a:defRPr sz="3872"/>
            </a:pPr>
            <a:r>
              <a:t>The &amp; unary operator takes the address of an assignable expression</a:t>
            </a:r>
          </a:p>
          <a:p>
            <a:pPr marL="537844" indent="-537844" defTabSz="722947">
              <a:spcBef>
                <a:spcPts val="2600"/>
              </a:spcBef>
              <a:defRPr sz="3872"/>
            </a:pPr>
            <a:r>
              <a:t>Array variables are almost pointers, but they have a fixed value</a:t>
            </a:r>
          </a:p>
          <a:p>
            <a:pPr marL="537844" indent="-537844" defTabSz="722947">
              <a:spcBef>
                <a:spcPts val="2600"/>
              </a:spcBef>
              <a:defRPr sz="3872"/>
            </a:pPr>
            <a:r>
              <a:t>Accessing elements uses </a:t>
            </a:r>
            <a:r>
              <a:rPr>
                <a:latin typeface="Courier"/>
                <a:ea typeface="Courier"/>
                <a:cs typeface="Courier"/>
                <a:sym typeface="Courier"/>
              </a:rPr>
              <a:t>*</a:t>
            </a:r>
            <a:r>
              <a:t> or </a:t>
            </a:r>
            <a:r>
              <a:rPr>
                <a:latin typeface="Courier"/>
                <a:ea typeface="Courier"/>
                <a:cs typeface="Courier"/>
                <a:sym typeface="Courier"/>
              </a:rPr>
              <a:t>[ ]</a:t>
            </a:r>
            <a:r>
              <a:t>:</a:t>
            </a:r>
          </a:p>
        </p:txBody>
      </p:sp>
      <p:sp>
        <p:nvSpPr>
          <p:cNvPr id="3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1" name="int v = 3;…"/>
          <p:cNvSpPr txBox="1"/>
          <p:nvPr/>
        </p:nvSpPr>
        <p:spPr>
          <a:xfrm>
            <a:off x="1459332" y="8698324"/>
            <a:ext cx="8203605" cy="2162176"/>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b="0" sz="4400">
                <a:latin typeface="Courier"/>
                <a:ea typeface="Courier"/>
                <a:cs typeface="Courier"/>
                <a:sym typeface="Courier"/>
              </a:defRPr>
            </a:pPr>
            <a:r>
              <a:t>int v = 3;</a:t>
            </a:r>
          </a:p>
          <a:p>
            <a:pPr algn="l">
              <a:defRPr b="0" sz="4400">
                <a:latin typeface="Courier"/>
                <a:ea typeface="Courier"/>
                <a:cs typeface="Courier"/>
                <a:sym typeface="Courier"/>
              </a:defRPr>
            </a:pPr>
            <a:r>
              <a:t>int *p = &amp;v;</a:t>
            </a:r>
          </a:p>
          <a:p>
            <a:pPr algn="l">
              <a:defRPr b="0" sz="4400">
                <a:latin typeface="Courier"/>
                <a:ea typeface="Courier"/>
                <a:cs typeface="Courier"/>
                <a:sym typeface="Courier"/>
              </a:defRPr>
            </a:pPr>
            <a:r>
              <a:rPr>
                <a:solidFill>
                  <a:schemeClr val="accent5">
                    <a:lumOff val="-29866"/>
                  </a:schemeClr>
                </a:solidFill>
              </a:rPr>
              <a:t>*p</a:t>
            </a:r>
            <a:r>
              <a:t> += 2;   // v is now 5</a:t>
            </a:r>
          </a:p>
        </p:txBody>
      </p:sp>
      <p:sp>
        <p:nvSpPr>
          <p:cNvPr id="382" name="#define COL_SZ 5…"/>
          <p:cNvSpPr txBox="1"/>
          <p:nvPr/>
        </p:nvSpPr>
        <p:spPr>
          <a:xfrm>
            <a:off x="12435952" y="7510857"/>
            <a:ext cx="9880279" cy="4181476"/>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b="0" sz="4400">
                <a:latin typeface="Courier"/>
                <a:ea typeface="Courier"/>
                <a:cs typeface="Courier"/>
                <a:sym typeface="Courier"/>
              </a:defRPr>
            </a:pPr>
            <a:r>
              <a:t>#define COL_SZ 5</a:t>
            </a:r>
          </a:p>
          <a:p>
            <a:pPr algn="l">
              <a:defRPr b="0" sz="4400">
                <a:latin typeface="Courier"/>
                <a:ea typeface="Courier"/>
                <a:cs typeface="Courier"/>
                <a:sym typeface="Courier"/>
              </a:defRPr>
            </a:pPr>
            <a:r>
              <a:t>#define ROW_SZ 8</a:t>
            </a:r>
          </a:p>
          <a:p>
            <a:pPr algn="l">
              <a:defRPr b="0" sz="4400">
                <a:latin typeface="Courier"/>
                <a:ea typeface="Courier"/>
                <a:cs typeface="Courier"/>
                <a:sym typeface="Courier"/>
              </a:defRPr>
            </a:pPr>
            <a:r>
              <a:t>double a[COL_SZ*ROW_SZ];</a:t>
            </a:r>
          </a:p>
          <a:p>
            <a:pPr algn="l">
              <a:defRPr b="0" sz="4400">
                <a:latin typeface="Courier"/>
                <a:ea typeface="Courier"/>
                <a:cs typeface="Courier"/>
                <a:sym typeface="Courier"/>
              </a:defRPr>
            </a:pPr>
            <a:r>
              <a:t>double *col = </a:t>
            </a:r>
            <a:r>
              <a:rPr>
                <a:solidFill>
                  <a:schemeClr val="accent5">
                    <a:lumOff val="-29866"/>
                  </a:schemeClr>
                </a:solidFill>
              </a:rPr>
              <a:t>&amp;a[2*COL_SZ]</a:t>
            </a:r>
            <a:r>
              <a:t>;</a:t>
            </a:r>
          </a:p>
          <a:p>
            <a:pPr algn="l">
              <a:defRPr b="0" sz="4400">
                <a:latin typeface="Courier"/>
                <a:ea typeface="Courier"/>
                <a:cs typeface="Courier"/>
                <a:sym typeface="Courier"/>
              </a:defRPr>
            </a:pPr>
            <a:r>
              <a:t>for (int i=0; i&lt;COL_SZ; i++ )</a:t>
            </a:r>
          </a:p>
          <a:p>
            <a:pPr algn="l">
              <a:defRPr b="0" sz="4400">
                <a:latin typeface="Courier"/>
                <a:ea typeface="Courier"/>
                <a:cs typeface="Courier"/>
                <a:sym typeface="Courier"/>
              </a:defRPr>
            </a:pPr>
            <a:r>
              <a:t>  col[i] = -1.0;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2"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Strings"/>
          <p:cNvSpPr txBox="1"/>
          <p:nvPr>
            <p:ph type="title"/>
          </p:nvPr>
        </p:nvSpPr>
        <p:spPr>
          <a:prstGeom prst="rect">
            <a:avLst/>
          </a:prstGeom>
        </p:spPr>
        <p:txBody>
          <a:bodyPr/>
          <a:lstStyle/>
          <a:p>
            <a:pPr/>
            <a:r>
              <a:t>Strings</a:t>
            </a:r>
          </a:p>
        </p:txBody>
      </p:sp>
      <p:sp>
        <p:nvSpPr>
          <p:cNvPr id="385" name="Strings don’t have a special type, they are char *…"/>
          <p:cNvSpPr txBox="1"/>
          <p:nvPr>
            <p:ph type="body" idx="1"/>
          </p:nvPr>
        </p:nvSpPr>
        <p:spPr>
          <a:xfrm>
            <a:off x="1874904" y="3643312"/>
            <a:ext cx="18121643" cy="9179720"/>
          </a:xfrm>
          <a:prstGeom prst="rect">
            <a:avLst/>
          </a:prstGeom>
        </p:spPr>
        <p:txBody>
          <a:bodyPr anchor="t"/>
          <a:lstStyle/>
          <a:p>
            <a:pPr marL="0" indent="0">
              <a:buSzTx/>
              <a:buNone/>
            </a:pPr>
            <a:r>
              <a:t>Strings don’t have a special type, they are </a:t>
            </a:r>
            <a:r>
              <a:rPr>
                <a:latin typeface="Courier"/>
                <a:ea typeface="Courier"/>
                <a:cs typeface="Courier"/>
                <a:sym typeface="Courier"/>
              </a:rPr>
              <a:t>char *</a:t>
            </a:r>
            <a:endParaRPr>
              <a:latin typeface="Courier"/>
              <a:ea typeface="Courier"/>
              <a:cs typeface="Courier"/>
              <a:sym typeface="Courier"/>
            </a:endParaRPr>
          </a:p>
          <a:p>
            <a:pPr marL="0" indent="0">
              <a:buSzTx/>
              <a:buNone/>
            </a:pPr>
            <a:r>
              <a:rPr>
                <a:latin typeface="Courier"/>
                <a:ea typeface="Courier"/>
                <a:cs typeface="Courier"/>
                <a:sym typeface="Courier"/>
              </a:rPr>
              <a:t>S</a:t>
            </a:r>
            <a:r>
              <a:t>trings should end with a null character (‘\0’)</a:t>
            </a:r>
          </a:p>
          <a:p>
            <a:pPr/>
          </a:p>
          <a:p>
            <a:pPr marL="0" indent="0">
              <a:buSzTx/>
              <a:buNone/>
              <a:defRPr>
                <a:latin typeface="Courier"/>
                <a:ea typeface="Courier"/>
                <a:cs typeface="Courier"/>
                <a:sym typeface="Courier"/>
              </a:defRPr>
            </a:pPr>
          </a:p>
          <a:p>
            <a:pPr marL="0" indent="0">
              <a:buSzTx/>
              <a:buNone/>
              <a:defRPr>
                <a:latin typeface="Courier"/>
                <a:ea typeface="Courier"/>
                <a:cs typeface="Courier"/>
                <a:sym typeface="Courier"/>
              </a:defRPr>
            </a:pPr>
            <a:r>
              <a:t>char *greeting = “Hello”;</a:t>
            </a:r>
          </a:p>
          <a:p>
            <a:pPr marL="0" indent="0">
              <a:buSzTx/>
              <a:buNone/>
              <a:defRPr>
                <a:latin typeface="Courier"/>
                <a:ea typeface="Courier"/>
                <a:cs typeface="Courier"/>
                <a:sym typeface="Courier"/>
              </a:defRPr>
            </a:pPr>
          </a:p>
        </p:txBody>
      </p:sp>
      <p:sp>
        <p:nvSpPr>
          <p:cNvPr id="3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07" name="Group"/>
          <p:cNvGrpSpPr/>
          <p:nvPr/>
        </p:nvGrpSpPr>
        <p:grpSpPr>
          <a:xfrm>
            <a:off x="8284818" y="9679781"/>
            <a:ext cx="8441761" cy="3118446"/>
            <a:chOff x="340381" y="312737"/>
            <a:chExt cx="8441759" cy="3118445"/>
          </a:xfrm>
        </p:grpSpPr>
        <p:grpSp>
          <p:nvGrpSpPr>
            <p:cNvPr id="389" name="Group"/>
            <p:cNvGrpSpPr/>
            <p:nvPr/>
          </p:nvGrpSpPr>
          <p:grpSpPr>
            <a:xfrm>
              <a:off x="340381" y="1777206"/>
              <a:ext cx="1923089" cy="1653977"/>
              <a:chOff x="0" y="0"/>
              <a:chExt cx="1923088" cy="1653976"/>
            </a:xfrm>
          </p:grpSpPr>
          <p:sp>
            <p:nvSpPr>
              <p:cNvPr id="387" name="Rectangle"/>
              <p:cNvSpPr/>
              <p:nvPr/>
            </p:nvSpPr>
            <p:spPr>
              <a:xfrm>
                <a:off x="0" y="0"/>
                <a:ext cx="1306177" cy="767954"/>
              </a:xfrm>
              <a:prstGeom prst="rect">
                <a:avLst/>
              </a:prstGeom>
              <a:noFill/>
              <a:ln w="25400" cap="flat">
                <a:solidFill>
                  <a:srgbClr val="5E5E5E"/>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88" name="H"/>
              <p:cNvSpPr/>
              <p:nvPr/>
            </p:nvSpPr>
            <p:spPr>
              <a:xfrm>
                <a:off x="653088" y="38397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0">
                    <a:latin typeface="Courier"/>
                    <a:ea typeface="Courier"/>
                    <a:cs typeface="Courier"/>
                    <a:sym typeface="Courier"/>
                  </a:defRPr>
                </a:lvl1pPr>
              </a:lstStyle>
              <a:p>
                <a:pPr/>
                <a:r>
                  <a:t>H</a:t>
                </a:r>
              </a:p>
            </p:txBody>
          </p:sp>
        </p:grpSp>
        <p:grpSp>
          <p:nvGrpSpPr>
            <p:cNvPr id="392" name="Group"/>
            <p:cNvGrpSpPr/>
            <p:nvPr/>
          </p:nvGrpSpPr>
          <p:grpSpPr>
            <a:xfrm>
              <a:off x="1644116" y="1777206"/>
              <a:ext cx="1923089" cy="1653977"/>
              <a:chOff x="0" y="0"/>
              <a:chExt cx="1923088" cy="1653976"/>
            </a:xfrm>
          </p:grpSpPr>
          <p:sp>
            <p:nvSpPr>
              <p:cNvPr id="390" name="Rectangle"/>
              <p:cNvSpPr/>
              <p:nvPr/>
            </p:nvSpPr>
            <p:spPr>
              <a:xfrm>
                <a:off x="0" y="0"/>
                <a:ext cx="1306177" cy="767954"/>
              </a:xfrm>
              <a:prstGeom prst="rect">
                <a:avLst/>
              </a:prstGeom>
              <a:noFill/>
              <a:ln w="25400" cap="flat">
                <a:solidFill>
                  <a:srgbClr val="5E5E5E"/>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91" name="e"/>
              <p:cNvSpPr/>
              <p:nvPr/>
            </p:nvSpPr>
            <p:spPr>
              <a:xfrm>
                <a:off x="653088" y="38397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0">
                    <a:latin typeface="Courier"/>
                    <a:ea typeface="Courier"/>
                    <a:cs typeface="Courier"/>
                    <a:sym typeface="Courier"/>
                  </a:defRPr>
                </a:lvl1pPr>
              </a:lstStyle>
              <a:p>
                <a:pPr/>
                <a:r>
                  <a:t>e</a:t>
                </a:r>
              </a:p>
            </p:txBody>
          </p:sp>
        </p:grpSp>
        <p:grpSp>
          <p:nvGrpSpPr>
            <p:cNvPr id="395" name="Group"/>
            <p:cNvGrpSpPr/>
            <p:nvPr/>
          </p:nvGrpSpPr>
          <p:grpSpPr>
            <a:xfrm>
              <a:off x="2947850" y="1777206"/>
              <a:ext cx="1923089" cy="1653977"/>
              <a:chOff x="0" y="0"/>
              <a:chExt cx="1923088" cy="1653976"/>
            </a:xfrm>
          </p:grpSpPr>
          <p:sp>
            <p:nvSpPr>
              <p:cNvPr id="393" name="Rectangle"/>
              <p:cNvSpPr/>
              <p:nvPr/>
            </p:nvSpPr>
            <p:spPr>
              <a:xfrm>
                <a:off x="0" y="0"/>
                <a:ext cx="1306177" cy="767954"/>
              </a:xfrm>
              <a:prstGeom prst="rect">
                <a:avLst/>
              </a:prstGeom>
              <a:noFill/>
              <a:ln w="25400" cap="flat">
                <a:solidFill>
                  <a:srgbClr val="5E5E5E"/>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94" name="l"/>
              <p:cNvSpPr/>
              <p:nvPr/>
            </p:nvSpPr>
            <p:spPr>
              <a:xfrm>
                <a:off x="653088" y="38397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0">
                    <a:latin typeface="Courier"/>
                    <a:ea typeface="Courier"/>
                    <a:cs typeface="Courier"/>
                    <a:sym typeface="Courier"/>
                  </a:defRPr>
                </a:lvl1pPr>
              </a:lstStyle>
              <a:p>
                <a:pPr/>
                <a:r>
                  <a:t>l</a:t>
                </a:r>
              </a:p>
            </p:txBody>
          </p:sp>
        </p:grpSp>
        <p:grpSp>
          <p:nvGrpSpPr>
            <p:cNvPr id="398" name="Group"/>
            <p:cNvGrpSpPr/>
            <p:nvPr/>
          </p:nvGrpSpPr>
          <p:grpSpPr>
            <a:xfrm>
              <a:off x="4251585" y="1777206"/>
              <a:ext cx="1923089" cy="1653977"/>
              <a:chOff x="0" y="0"/>
              <a:chExt cx="1923088" cy="1653976"/>
            </a:xfrm>
          </p:grpSpPr>
          <p:sp>
            <p:nvSpPr>
              <p:cNvPr id="396" name="Rectangle"/>
              <p:cNvSpPr/>
              <p:nvPr/>
            </p:nvSpPr>
            <p:spPr>
              <a:xfrm>
                <a:off x="0" y="0"/>
                <a:ext cx="1306177" cy="767954"/>
              </a:xfrm>
              <a:prstGeom prst="rect">
                <a:avLst/>
              </a:prstGeom>
              <a:noFill/>
              <a:ln w="25400" cap="flat">
                <a:solidFill>
                  <a:srgbClr val="5E5E5E"/>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97" name="l"/>
              <p:cNvSpPr/>
              <p:nvPr/>
            </p:nvSpPr>
            <p:spPr>
              <a:xfrm>
                <a:off x="653088" y="38397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0">
                    <a:latin typeface="Courier"/>
                    <a:ea typeface="Courier"/>
                    <a:cs typeface="Courier"/>
                    <a:sym typeface="Courier"/>
                  </a:defRPr>
                </a:lvl1pPr>
              </a:lstStyle>
              <a:p>
                <a:pPr/>
                <a:r>
                  <a:t>l</a:t>
                </a:r>
              </a:p>
            </p:txBody>
          </p:sp>
        </p:grpSp>
        <p:grpSp>
          <p:nvGrpSpPr>
            <p:cNvPr id="401" name="Group"/>
            <p:cNvGrpSpPr/>
            <p:nvPr/>
          </p:nvGrpSpPr>
          <p:grpSpPr>
            <a:xfrm>
              <a:off x="5555319" y="1777206"/>
              <a:ext cx="1923089" cy="1653977"/>
              <a:chOff x="0" y="0"/>
              <a:chExt cx="1923088" cy="1653976"/>
            </a:xfrm>
          </p:grpSpPr>
          <p:sp>
            <p:nvSpPr>
              <p:cNvPr id="399" name="Rectangle"/>
              <p:cNvSpPr/>
              <p:nvPr/>
            </p:nvSpPr>
            <p:spPr>
              <a:xfrm>
                <a:off x="0" y="0"/>
                <a:ext cx="1306177" cy="767954"/>
              </a:xfrm>
              <a:prstGeom prst="rect">
                <a:avLst/>
              </a:prstGeom>
              <a:noFill/>
              <a:ln w="25400" cap="flat">
                <a:solidFill>
                  <a:srgbClr val="5E5E5E"/>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00" name="o"/>
              <p:cNvSpPr/>
              <p:nvPr/>
            </p:nvSpPr>
            <p:spPr>
              <a:xfrm>
                <a:off x="653088" y="38397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0">
                    <a:latin typeface="Courier"/>
                    <a:ea typeface="Courier"/>
                    <a:cs typeface="Courier"/>
                    <a:sym typeface="Courier"/>
                  </a:defRPr>
                </a:lvl1pPr>
              </a:lstStyle>
              <a:p>
                <a:pPr/>
                <a:r>
                  <a:t>o</a:t>
                </a:r>
              </a:p>
            </p:txBody>
          </p:sp>
        </p:grpSp>
        <p:grpSp>
          <p:nvGrpSpPr>
            <p:cNvPr id="404" name="Group"/>
            <p:cNvGrpSpPr/>
            <p:nvPr/>
          </p:nvGrpSpPr>
          <p:grpSpPr>
            <a:xfrm>
              <a:off x="6859053" y="1777206"/>
              <a:ext cx="1923089" cy="1653977"/>
              <a:chOff x="0" y="0"/>
              <a:chExt cx="1923088" cy="1653976"/>
            </a:xfrm>
          </p:grpSpPr>
          <p:sp>
            <p:nvSpPr>
              <p:cNvPr id="402" name="Rectangle"/>
              <p:cNvSpPr/>
              <p:nvPr/>
            </p:nvSpPr>
            <p:spPr>
              <a:xfrm>
                <a:off x="0" y="0"/>
                <a:ext cx="1306177" cy="767954"/>
              </a:xfrm>
              <a:prstGeom prst="rect">
                <a:avLst/>
              </a:prstGeom>
              <a:noFill/>
              <a:ln w="25400" cap="flat">
                <a:solidFill>
                  <a:srgbClr val="5E5E5E"/>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03" name="‘\0’"/>
              <p:cNvSpPr/>
              <p:nvPr/>
            </p:nvSpPr>
            <p:spPr>
              <a:xfrm>
                <a:off x="653088" y="383976"/>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0">
                    <a:latin typeface="Courier"/>
                    <a:ea typeface="Courier"/>
                    <a:cs typeface="Courier"/>
                    <a:sym typeface="Courier"/>
                  </a:defRPr>
                </a:lvl1pPr>
              </a:lstStyle>
              <a:p>
                <a:pPr/>
                <a:r>
                  <a:t>‘\0’</a:t>
                </a:r>
              </a:p>
            </p:txBody>
          </p:sp>
        </p:grpSp>
        <p:sp>
          <p:nvSpPr>
            <p:cNvPr id="405" name="Line"/>
            <p:cNvSpPr/>
            <p:nvPr/>
          </p:nvSpPr>
          <p:spPr>
            <a:xfrm flipH="1">
              <a:off x="1053306" y="694383"/>
              <a:ext cx="1" cy="1075917"/>
            </a:xfrm>
            <a:prstGeom prst="line">
              <a:avLst/>
            </a:prstGeom>
            <a:noFill/>
            <a:ln w="50800" cap="flat">
              <a:solidFill>
                <a:srgbClr val="000000"/>
              </a:solidFill>
              <a:prstDash val="solid"/>
              <a:miter lim="400000"/>
              <a:tailEnd type="triangle" w="med" len="med"/>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06" name="greeting"/>
            <p:cNvSpPr/>
            <p:nvPr/>
          </p:nvSpPr>
          <p:spPr>
            <a:xfrm>
              <a:off x="1053306" y="312737"/>
              <a:ext cx="1270001" cy="1270001"/>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b="0">
                  <a:latin typeface="Courier"/>
                  <a:ea typeface="Courier"/>
                  <a:cs typeface="Courier"/>
                  <a:sym typeface="Courier"/>
                </a:defRPr>
              </a:lvl1pPr>
            </a:lstStyle>
            <a:p>
              <a:pPr/>
              <a:r>
                <a:t>greeting</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Part 1: Background"/>
          <p:cNvSpPr txBox="1"/>
          <p:nvPr>
            <p:ph type="title"/>
          </p:nvPr>
        </p:nvSpPr>
        <p:spPr>
          <a:prstGeom prst="rect">
            <a:avLst/>
          </a:prstGeom>
        </p:spPr>
        <p:txBody>
          <a:bodyPr/>
          <a:lstStyle/>
          <a:p>
            <a:pPr/>
            <a:r>
              <a:t>Part 1: Background</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Printf"/>
          <p:cNvSpPr txBox="1"/>
          <p:nvPr>
            <p:ph type="title"/>
          </p:nvPr>
        </p:nvSpPr>
        <p:spPr>
          <a:prstGeom prst="rect">
            <a:avLst/>
          </a:prstGeom>
        </p:spPr>
        <p:txBody>
          <a:bodyPr/>
          <a:lstStyle/>
          <a:p>
            <a:pPr/>
            <a:r>
              <a:t>Printf</a:t>
            </a:r>
          </a:p>
        </p:txBody>
      </p:sp>
      <p:sp>
        <p:nvSpPr>
          <p:cNvPr id="410" name="The function printf prints a string to the standard output, with format strings replaced by the value of extra parameters…"/>
          <p:cNvSpPr txBox="1"/>
          <p:nvPr>
            <p:ph type="body" idx="1"/>
          </p:nvPr>
        </p:nvSpPr>
        <p:spPr>
          <a:xfrm>
            <a:off x="370633" y="3246946"/>
            <a:ext cx="22980995" cy="9236758"/>
          </a:xfrm>
          <a:prstGeom prst="rect">
            <a:avLst/>
          </a:prstGeom>
        </p:spPr>
        <p:txBody>
          <a:bodyPr anchor="t"/>
          <a:lstStyle/>
          <a:p>
            <a:pPr/>
            <a:r>
              <a:t>The function </a:t>
            </a:r>
            <a:r>
              <a:rPr>
                <a:latin typeface="Courier"/>
                <a:ea typeface="Courier"/>
                <a:cs typeface="Courier"/>
                <a:sym typeface="Courier"/>
              </a:rPr>
              <a:t>printf</a:t>
            </a:r>
            <a:r>
              <a:t> prints a string to the standard output, with format strings replaced by the value of extra parameters</a:t>
            </a:r>
          </a:p>
          <a:p>
            <a:pPr/>
            <a:r>
              <a:t>Example: </a:t>
            </a:r>
            <a:r>
              <a:rPr>
                <a:latin typeface="Courier"/>
                <a:ea typeface="Courier"/>
                <a:cs typeface="Courier"/>
                <a:sym typeface="Courier"/>
              </a:rPr>
              <a:t>printf(“The square root of %d is %f\n”, 3, sqrt(3));</a:t>
            </a:r>
            <a:endParaRPr>
              <a:latin typeface="Courier"/>
              <a:ea typeface="Courier"/>
              <a:cs typeface="Courier"/>
              <a:sym typeface="Courier"/>
            </a:endParaRPr>
          </a:p>
          <a:p>
            <a:pPr lvl="1"/>
            <a:r>
              <a:t>Output: </a:t>
            </a:r>
            <a:r>
              <a:rPr>
                <a:latin typeface="Courier"/>
                <a:ea typeface="Courier"/>
                <a:cs typeface="Courier"/>
                <a:sym typeface="Courier"/>
              </a:rPr>
              <a:t>The square root of 3 is 1.7321</a:t>
            </a:r>
          </a:p>
          <a:p>
            <a:pPr/>
            <a:r>
              <a:t>Example: </a:t>
            </a:r>
            <a:r>
              <a:rPr>
                <a:latin typeface="Courier"/>
                <a:ea typeface="Courier"/>
                <a:cs typeface="Courier"/>
                <a:sym typeface="Courier"/>
              </a:rPr>
              <a:t>printf(“Error at line %d: %s\n”, 3, “value is negative”);</a:t>
            </a:r>
            <a:endParaRPr>
              <a:latin typeface="Courier"/>
              <a:ea typeface="Courier"/>
              <a:cs typeface="Courier"/>
              <a:sym typeface="Courier"/>
            </a:endParaRPr>
          </a:p>
          <a:p>
            <a:pPr lvl="1"/>
            <a:r>
              <a:t>Output: </a:t>
            </a:r>
            <a:r>
              <a:rPr>
                <a:latin typeface="Courier"/>
                <a:ea typeface="Courier"/>
                <a:cs typeface="Courier"/>
                <a:sym typeface="Courier"/>
              </a:rPr>
              <a:t>Error at line 3: value is negative</a:t>
            </a:r>
          </a:p>
          <a:p>
            <a:pPr/>
            <a:r>
              <a:t>Use </a:t>
            </a:r>
            <a:r>
              <a:rPr>
                <a:latin typeface="Courier"/>
                <a:ea typeface="Courier"/>
                <a:cs typeface="Courier"/>
                <a:sym typeface="Courier"/>
              </a:rPr>
              <a:t>%%</a:t>
            </a:r>
            <a:r>
              <a:t> to get a single </a:t>
            </a:r>
            <a:r>
              <a:rPr>
                <a:latin typeface="Courier"/>
                <a:ea typeface="Courier"/>
                <a:cs typeface="Courier"/>
                <a:sym typeface="Courier"/>
              </a:rPr>
              <a:t>%</a:t>
            </a:r>
          </a:p>
        </p:txBody>
      </p:sp>
      <p:sp>
        <p:nvSpPr>
          <p:cNvPr id="4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Pragmas"/>
          <p:cNvSpPr txBox="1"/>
          <p:nvPr>
            <p:ph type="title"/>
          </p:nvPr>
        </p:nvSpPr>
        <p:spPr>
          <a:prstGeom prst="rect">
            <a:avLst/>
          </a:prstGeom>
        </p:spPr>
        <p:txBody>
          <a:bodyPr/>
          <a:lstStyle/>
          <a:p>
            <a:pPr/>
            <a:r>
              <a:t>Pragmas</a:t>
            </a:r>
          </a:p>
        </p:txBody>
      </p:sp>
      <p:sp>
        <p:nvSpPr>
          <p:cNvPr id="414" name="C has a pragma annotation construct in the preprocessor: #pragma…"/>
          <p:cNvSpPr txBox="1"/>
          <p:nvPr>
            <p:ph type="body" idx="1"/>
          </p:nvPr>
        </p:nvSpPr>
        <p:spPr>
          <a:xfrm>
            <a:off x="347051" y="3180912"/>
            <a:ext cx="23034070" cy="8840391"/>
          </a:xfrm>
          <a:prstGeom prst="rect">
            <a:avLst/>
          </a:prstGeom>
        </p:spPr>
        <p:txBody>
          <a:bodyPr anchor="t"/>
          <a:lstStyle/>
          <a:p>
            <a:pPr/>
            <a:r>
              <a:t>C has a pragma annotation construct in the preprocessor: </a:t>
            </a:r>
            <a:r>
              <a:rPr>
                <a:latin typeface="Courier"/>
                <a:ea typeface="Courier"/>
                <a:cs typeface="Courier"/>
                <a:sym typeface="Courier"/>
              </a:rPr>
              <a:t>#pragma</a:t>
            </a:r>
          </a:p>
          <a:p>
            <a:pPr/>
            <a:r>
              <a:t>Gives hints to the compiler. The compiler may, or may not use them</a:t>
            </a:r>
          </a:p>
          <a:p>
            <a:pPr/>
            <a:r>
              <a:t>Most annotations are compiler-dependent, but there are a few in the standard (C99):</a:t>
            </a:r>
          </a:p>
          <a:p>
            <a:pPr/>
            <a:r>
              <a:t> </a:t>
            </a:r>
          </a:p>
          <a:p>
            <a:pPr/>
            <a:r>
              <a:t>Used in OpenMP</a:t>
            </a:r>
          </a:p>
        </p:txBody>
      </p:sp>
      <p:sp>
        <p:nvSpPr>
          <p:cNvPr id="415" name="#pragma STDC FP_CONTRACT ON…"/>
          <p:cNvSpPr txBox="1"/>
          <p:nvPr/>
        </p:nvSpPr>
        <p:spPr>
          <a:xfrm>
            <a:off x="347051" y="3180912"/>
            <a:ext cx="13468431" cy="1784626"/>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4400">
                <a:latin typeface="Courier"/>
                <a:ea typeface="Courier"/>
                <a:cs typeface="Courier"/>
                <a:sym typeface="Courier"/>
              </a:defRPr>
            </a:pPr>
            <a:r>
              <a:t>#pragma STDC FP_CONTRACT ON</a:t>
            </a:r>
          </a:p>
          <a:p>
            <a:pPr algn="l">
              <a:defRPr b="0" sz="4400">
                <a:latin typeface="Courier"/>
                <a:ea typeface="Courier"/>
                <a:cs typeface="Courier"/>
                <a:sym typeface="Courier"/>
              </a:defRPr>
            </a:pPr>
            <a:r>
              <a:t>double v = (0x1p512*0x1p512)-0x1p1023;</a:t>
            </a:r>
          </a:p>
        </p:txBody>
      </p:sp>
      <p:sp>
        <p:nvSpPr>
          <p:cNvPr id="41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7" name="Allow fused multiply-add, possibly avoiding inf here."/>
          <p:cNvSpPr txBox="1"/>
          <p:nvPr/>
        </p:nvSpPr>
        <p:spPr>
          <a:xfrm>
            <a:off x="18805796" y="7052759"/>
            <a:ext cx="5372135" cy="109669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defRPr b="0"/>
            </a:lvl1pPr>
          </a:lstStyle>
          <a:p>
            <a:pPr/>
            <a:r>
              <a:t>Allow fused multiply-add, possibly avoiding inf here.</a:t>
            </a:r>
          </a:p>
        </p:txBody>
      </p:sp>
      <p:sp>
        <p:nvSpPr>
          <p:cNvPr id="418" name="Line"/>
          <p:cNvSpPr/>
          <p:nvPr/>
        </p:nvSpPr>
        <p:spPr>
          <a:xfrm flipH="1">
            <a:off x="14975664" y="7432313"/>
            <a:ext cx="3950568" cy="1"/>
          </a:xfrm>
          <a:prstGeom prst="line">
            <a:avLst/>
          </a:prstGeom>
          <a:ln w="50800">
            <a:solidFill>
              <a:srgbClr val="000000"/>
            </a:solidFill>
            <a:miter lim="400000"/>
            <a:tailEnd type="triangle"/>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Now let’s run something"/>
          <p:cNvSpPr txBox="1"/>
          <p:nvPr>
            <p:ph type="title"/>
          </p:nvPr>
        </p:nvSpPr>
        <p:spPr>
          <a:prstGeom prst="rect">
            <a:avLst/>
          </a:prstGeom>
        </p:spPr>
        <p:txBody>
          <a:bodyPr/>
          <a:lstStyle>
            <a:lvl1pPr defTabSz="796885">
              <a:defRPr sz="10864"/>
            </a:lvl1pPr>
          </a:lstStyle>
          <a:p>
            <a:pPr/>
            <a:r>
              <a:t>Now let’s run something</a:t>
            </a:r>
          </a:p>
        </p:txBody>
      </p:sp>
      <p:sp>
        <p:nvSpPr>
          <p:cNvPr id="421" name="As a warmup, let’s compile and run that “hello world” C program…"/>
          <p:cNvSpPr txBox="1"/>
          <p:nvPr>
            <p:ph type="body" idx="1"/>
          </p:nvPr>
        </p:nvSpPr>
        <p:spPr>
          <a:xfrm>
            <a:off x="1166348" y="3643312"/>
            <a:ext cx="21364401" cy="8840392"/>
          </a:xfrm>
          <a:prstGeom prst="rect">
            <a:avLst/>
          </a:prstGeom>
        </p:spPr>
        <p:txBody>
          <a:bodyPr anchor="t"/>
          <a:lstStyle/>
          <a:p>
            <a:pPr/>
            <a:r>
              <a:t>As a warmup, let’s compile and run that “hello world” C program</a:t>
            </a:r>
          </a:p>
          <a:p>
            <a:pPr/>
            <a:r>
              <a:t>I assume you will do these things on your </a:t>
            </a:r>
            <a:r>
              <a:rPr>
                <a:solidFill>
                  <a:schemeClr val="accent5">
                    <a:lumOff val="-29866"/>
                  </a:schemeClr>
                </a:solidFill>
              </a:rPr>
              <a:t>Lisa</a:t>
            </a:r>
            <a:r>
              <a:t> account</a:t>
            </a:r>
          </a:p>
          <a:p>
            <a:pPr/>
            <a:r>
              <a:t>If you don’t have one, any other </a:t>
            </a:r>
            <a:r>
              <a:rPr>
                <a:solidFill>
                  <a:schemeClr val="accent5">
                    <a:lumOff val="-29866"/>
                  </a:schemeClr>
                </a:solidFill>
              </a:rPr>
              <a:t>slurm</a:t>
            </a:r>
            <a:r>
              <a:t> cluster will work, but things might be a bit different</a:t>
            </a:r>
          </a:p>
          <a:p>
            <a:pPr/>
            <a:r>
              <a:t>You may even be able to do some of this stuff on a Mac OS or Linux laptop</a:t>
            </a:r>
          </a:p>
          <a:p>
            <a:pPr/>
            <a:r>
              <a:t>… or perhaps even a Windows laptop with Linux subsystem</a:t>
            </a:r>
          </a:p>
          <a:p>
            <a:pPr/>
            <a:r>
              <a:t>At this point you’re on your own, though</a:t>
            </a:r>
          </a:p>
        </p:txBody>
      </p:sp>
      <p:sp>
        <p:nvSpPr>
          <p:cNvPr id="42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Compiling and running C programs"/>
          <p:cNvSpPr txBox="1"/>
          <p:nvPr>
            <p:ph type="title"/>
          </p:nvPr>
        </p:nvSpPr>
        <p:spPr>
          <a:xfrm>
            <a:off x="3981053" y="357187"/>
            <a:ext cx="15609094" cy="3036095"/>
          </a:xfrm>
          <a:prstGeom prst="rect">
            <a:avLst/>
          </a:prstGeom>
        </p:spPr>
        <p:txBody>
          <a:bodyPr/>
          <a:lstStyle>
            <a:lvl1pPr defTabSz="690086">
              <a:defRPr sz="9407"/>
            </a:lvl1pPr>
          </a:lstStyle>
          <a:p>
            <a:pPr/>
            <a:r>
              <a:t>Compiling and running C programs</a:t>
            </a:r>
          </a:p>
        </p:txBody>
      </p:sp>
      <p:sp>
        <p:nvSpPr>
          <p:cNvPr id="425" name="&gt; cd ~…"/>
          <p:cNvSpPr txBox="1"/>
          <p:nvPr>
            <p:ph type="body" idx="1"/>
          </p:nvPr>
        </p:nvSpPr>
        <p:spPr>
          <a:xfrm>
            <a:off x="640926" y="4368289"/>
            <a:ext cx="21663074" cy="7729766"/>
          </a:xfrm>
          <a:prstGeom prst="rect">
            <a:avLst/>
          </a:prstGeom>
        </p:spPr>
        <p:txBody>
          <a:bodyPr anchor="t"/>
          <a:lstStyle/>
          <a:p>
            <a:pPr marL="0" indent="0">
              <a:spcBef>
                <a:spcPts val="0"/>
              </a:spcBef>
              <a:buSzTx/>
              <a:buNone/>
              <a:defRPr>
                <a:latin typeface="Courier"/>
                <a:ea typeface="Courier"/>
                <a:cs typeface="Courier"/>
                <a:sym typeface="Courier"/>
              </a:defRPr>
            </a:pPr>
            <a:r>
              <a:t>&gt; cd ~</a:t>
            </a:r>
          </a:p>
          <a:p>
            <a:pPr marL="0" indent="0">
              <a:spcBef>
                <a:spcPts val="0"/>
              </a:spcBef>
              <a:buSzTx/>
              <a:buNone/>
              <a:defRPr>
                <a:latin typeface="Courier"/>
                <a:ea typeface="Courier"/>
                <a:cs typeface="Courier"/>
                <a:sym typeface="Courier"/>
              </a:defRPr>
            </a:pPr>
            <a:r>
              <a:t>&gt; mkdir lab</a:t>
            </a:r>
          </a:p>
          <a:p>
            <a:pPr marL="0" indent="0">
              <a:spcBef>
                <a:spcPts val="0"/>
              </a:spcBef>
              <a:buSzTx/>
              <a:buNone/>
              <a:defRPr>
                <a:latin typeface="Courier"/>
                <a:ea typeface="Courier"/>
                <a:cs typeface="Courier"/>
                <a:sym typeface="Courier"/>
              </a:defRPr>
            </a:pPr>
            <a:r>
              <a:t>&gt; cd lab</a:t>
            </a:r>
          </a:p>
          <a:p>
            <a:pPr marL="0" indent="0">
              <a:spcBef>
                <a:spcPts val="0"/>
              </a:spcBef>
              <a:buSzTx/>
              <a:buNone/>
              <a:defRPr>
                <a:latin typeface="Courier"/>
                <a:ea typeface="Courier"/>
                <a:cs typeface="Courier"/>
                <a:sym typeface="Courier"/>
              </a:defRPr>
            </a:pPr>
            <a:r>
              <a:t>&gt; git clone </a:t>
            </a:r>
            <a:r>
              <a:rPr>
                <a:solidFill>
                  <a:schemeClr val="accent5">
                    <a:hueOff val="-82419"/>
                    <a:satOff val="-9513"/>
                    <a:lumOff val="-16343"/>
                  </a:schemeClr>
                </a:solidFill>
              </a:rPr>
              <a:t>https://github.com/CvR42/parallel-demo.git</a:t>
            </a:r>
          </a:p>
          <a:p>
            <a:pPr marL="0" indent="0">
              <a:spcBef>
                <a:spcPts val="0"/>
              </a:spcBef>
              <a:buSzTx/>
              <a:buNone/>
              <a:defRPr>
                <a:latin typeface="Courier"/>
                <a:ea typeface="Courier"/>
                <a:cs typeface="Courier"/>
                <a:sym typeface="Courier"/>
              </a:defRPr>
            </a:pPr>
            <a:r>
              <a:t>&gt; cd parallel-demo</a:t>
            </a:r>
          </a:p>
          <a:p>
            <a:pPr marL="0" indent="0">
              <a:spcBef>
                <a:spcPts val="0"/>
              </a:spcBef>
              <a:buSzTx/>
              <a:buNone/>
              <a:defRPr>
                <a:latin typeface="Courier"/>
                <a:ea typeface="Courier"/>
                <a:cs typeface="Courier"/>
                <a:sym typeface="Courier"/>
              </a:defRPr>
            </a:pPr>
            <a:r>
              <a:t>&gt; make hello</a:t>
            </a:r>
          </a:p>
          <a:p>
            <a:pPr marL="0" indent="0">
              <a:spcBef>
                <a:spcPts val="0"/>
              </a:spcBef>
              <a:buSzTx/>
              <a:buNone/>
              <a:defRPr>
                <a:latin typeface="Courier"/>
                <a:ea typeface="Courier"/>
                <a:cs typeface="Courier"/>
                <a:sym typeface="Courier"/>
              </a:defRPr>
            </a:pPr>
            <a:r>
              <a:t>gcc -W -Wall hello.c -o hello</a:t>
            </a:r>
          </a:p>
          <a:p>
            <a:pPr marL="0" indent="0">
              <a:spcBef>
                <a:spcPts val="0"/>
              </a:spcBef>
              <a:buSzTx/>
              <a:buNone/>
              <a:defRPr>
                <a:latin typeface="Courier"/>
                <a:ea typeface="Courier"/>
                <a:cs typeface="Courier"/>
                <a:sym typeface="Courier"/>
              </a:defRPr>
            </a:pPr>
            <a:r>
              <a:t>&gt; ./hello</a:t>
            </a:r>
          </a:p>
          <a:p>
            <a:pPr marL="0" indent="0">
              <a:spcBef>
                <a:spcPts val="0"/>
              </a:spcBef>
              <a:buSzTx/>
              <a:buNone/>
              <a:defRPr>
                <a:latin typeface="Courier"/>
                <a:ea typeface="Courier"/>
                <a:cs typeface="Courier"/>
                <a:sym typeface="Courier"/>
              </a:defRPr>
            </a:pPr>
            <a:r>
              <a:t>Hello, World!</a:t>
            </a:r>
          </a:p>
        </p:txBody>
      </p:sp>
      <p:sp>
        <p:nvSpPr>
          <p:cNvPr id="4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Using a slurm queue"/>
          <p:cNvSpPr txBox="1"/>
          <p:nvPr>
            <p:ph type="title"/>
          </p:nvPr>
        </p:nvSpPr>
        <p:spPr>
          <a:xfrm>
            <a:off x="3981053" y="357187"/>
            <a:ext cx="15609094" cy="3036095"/>
          </a:xfrm>
          <a:prstGeom prst="rect">
            <a:avLst/>
          </a:prstGeom>
        </p:spPr>
        <p:txBody>
          <a:bodyPr/>
          <a:lstStyle/>
          <a:p>
            <a:pPr/>
            <a:r>
              <a:t>Using a slurm queue</a:t>
            </a:r>
          </a:p>
        </p:txBody>
      </p:sp>
      <p:sp>
        <p:nvSpPr>
          <p:cNvPr id="429" name="&gt; sbatch hello-sbatch.sh…"/>
          <p:cNvSpPr txBox="1"/>
          <p:nvPr>
            <p:ph type="body" sz="half" idx="1"/>
          </p:nvPr>
        </p:nvSpPr>
        <p:spPr>
          <a:xfrm>
            <a:off x="1825893" y="3796007"/>
            <a:ext cx="20732214" cy="6123986"/>
          </a:xfrm>
          <a:prstGeom prst="rect">
            <a:avLst/>
          </a:prstGeom>
        </p:spPr>
        <p:txBody>
          <a:bodyPr anchor="t"/>
          <a:lstStyle/>
          <a:p>
            <a:pPr marL="0" indent="0">
              <a:spcBef>
                <a:spcPts val="0"/>
              </a:spcBef>
              <a:buSzTx/>
              <a:buNone/>
              <a:defRPr>
                <a:latin typeface="Courier"/>
                <a:ea typeface="Courier"/>
                <a:cs typeface="Courier"/>
                <a:sym typeface="Courier"/>
              </a:defRPr>
            </a:pPr>
            <a:r>
              <a:t>&gt; sbatch hello-sbatch.sh</a:t>
            </a:r>
          </a:p>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latin typeface="Courier"/>
                <a:ea typeface="Courier"/>
                <a:cs typeface="Courier"/>
                <a:sym typeface="Courier"/>
              </a:defRPr>
            </a:pPr>
            <a:r>
              <a:t>Submitted batch job 14696</a:t>
            </a:r>
          </a:p>
          <a:p>
            <a:pPr marL="0" indent="0">
              <a:spcBef>
                <a:spcPts val="0"/>
              </a:spcBef>
              <a:buSzTx/>
              <a:buNone/>
              <a:defRPr>
                <a:latin typeface="Courier"/>
                <a:ea typeface="Courier"/>
                <a:cs typeface="Courier"/>
                <a:sym typeface="Courier"/>
              </a:defRPr>
            </a:pPr>
            <a:r>
              <a:t>&gt; squeue -u $LOGNAME</a:t>
            </a:r>
          </a:p>
          <a:p>
            <a:pPr marL="0" indent="0">
              <a:spcBef>
                <a:spcPts val="0"/>
              </a:spcBef>
              <a:buSzTx/>
              <a:buNone/>
              <a:defRPr>
                <a:latin typeface="Courier"/>
                <a:ea typeface="Courier"/>
                <a:cs typeface="Courier"/>
                <a:sym typeface="Courier"/>
              </a:defRPr>
            </a:pPr>
            <a:r>
              <a:t>…</a:t>
            </a:r>
          </a:p>
          <a:p>
            <a:pPr marL="0" indent="0">
              <a:spcBef>
                <a:spcPts val="0"/>
              </a:spcBef>
              <a:buSzTx/>
              <a:buNone/>
              <a:defRPr>
                <a:latin typeface="Courier"/>
                <a:ea typeface="Courier"/>
                <a:cs typeface="Courier"/>
                <a:sym typeface="Courier"/>
              </a:defRPr>
            </a:pPr>
            <a:r>
              <a:t>&gt; cat slurm-14696.out</a:t>
            </a:r>
          </a:p>
          <a:p>
            <a:pPr marL="0" indent="0">
              <a:spcBef>
                <a:spcPts val="0"/>
              </a:spcBef>
              <a:buSzTx/>
              <a:buNone/>
              <a:defRPr>
                <a:latin typeface="Courier"/>
                <a:ea typeface="Courier"/>
                <a:cs typeface="Courier"/>
                <a:sym typeface="Courier"/>
              </a:defRPr>
            </a:pPr>
            <a:r>
              <a:t>Hello, World!</a:t>
            </a:r>
          </a:p>
        </p:txBody>
      </p:sp>
      <p:sp>
        <p:nvSpPr>
          <p:cNvPr id="4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Now write some code"/>
          <p:cNvSpPr txBox="1"/>
          <p:nvPr>
            <p:ph type="title"/>
          </p:nvPr>
        </p:nvSpPr>
        <p:spPr>
          <a:prstGeom prst="rect">
            <a:avLst/>
          </a:prstGeom>
        </p:spPr>
        <p:txBody>
          <a:bodyPr/>
          <a:lstStyle/>
          <a:p>
            <a:pPr/>
            <a:r>
              <a:t>Now write some code</a:t>
            </a:r>
          </a:p>
        </p:txBody>
      </p:sp>
      <p:sp>
        <p:nvSpPr>
          <p:cNvPr id="433" name="Modify hello.c to print the square of 5…"/>
          <p:cNvSpPr txBox="1"/>
          <p:nvPr>
            <p:ph type="body" idx="1"/>
          </p:nvPr>
        </p:nvSpPr>
        <p:spPr>
          <a:xfrm>
            <a:off x="395575" y="3643312"/>
            <a:ext cx="23592850" cy="8840392"/>
          </a:xfrm>
          <a:prstGeom prst="rect">
            <a:avLst/>
          </a:prstGeom>
        </p:spPr>
        <p:txBody>
          <a:bodyPr anchor="t"/>
          <a:lstStyle/>
          <a:p>
            <a:pPr/>
            <a:r>
              <a:t>Modify </a:t>
            </a:r>
            <a:r>
              <a:rPr>
                <a:latin typeface="Courier"/>
                <a:ea typeface="Courier"/>
                <a:cs typeface="Courier"/>
                <a:sym typeface="Courier"/>
              </a:rPr>
              <a:t>hello.c</a:t>
            </a:r>
            <a:r>
              <a:t> to print the </a:t>
            </a:r>
            <a:r>
              <a:rPr>
                <a:solidFill>
                  <a:schemeClr val="accent5">
                    <a:lumOff val="-29866"/>
                  </a:schemeClr>
                </a:solidFill>
              </a:rPr>
              <a:t>square of 5</a:t>
            </a:r>
          </a:p>
          <a:p>
            <a:pPr/>
            <a:r>
              <a:t>Hints:</a:t>
            </a:r>
          </a:p>
          <a:p>
            <a:pPr lvl="1"/>
            <a:r>
              <a:rPr>
                <a:latin typeface="Courier"/>
                <a:ea typeface="Courier"/>
                <a:cs typeface="Courier"/>
                <a:sym typeface="Courier"/>
              </a:rPr>
              <a:t>printf(&lt;string-with-formats&gt;, &lt;parm&gt;</a:t>
            </a:r>
            <a:r>
              <a:t>…</a:t>
            </a:r>
            <a:r>
              <a:rPr>
                <a:latin typeface="Courier"/>
                <a:ea typeface="Courier"/>
                <a:cs typeface="Courier"/>
                <a:sym typeface="Courier"/>
              </a:rPr>
              <a:t>&lt;parm&gt;);</a:t>
            </a:r>
          </a:p>
          <a:p>
            <a:pPr lvl="1"/>
            <a:r>
              <a:t>The </a:t>
            </a:r>
            <a:r>
              <a:rPr>
                <a:latin typeface="Courier"/>
                <a:ea typeface="Courier"/>
                <a:cs typeface="Courier"/>
                <a:sym typeface="Courier"/>
              </a:rPr>
              <a:t>printf()</a:t>
            </a:r>
            <a:r>
              <a:t> format string you need is </a:t>
            </a:r>
            <a:r>
              <a:rPr>
                <a:solidFill>
                  <a:schemeClr val="accent5">
                    <a:lumOff val="-29866"/>
                  </a:schemeClr>
                </a:solidFill>
                <a:latin typeface="Courier"/>
                <a:ea typeface="Courier"/>
                <a:cs typeface="Courier"/>
                <a:sym typeface="Courier"/>
              </a:rPr>
              <a:t>%d</a:t>
            </a:r>
            <a:endParaRPr>
              <a:solidFill>
                <a:schemeClr val="accent5">
                  <a:lumOff val="-29866"/>
                </a:schemeClr>
              </a:solidFill>
              <a:latin typeface="Courier"/>
              <a:ea typeface="Courier"/>
              <a:cs typeface="Courier"/>
              <a:sym typeface="Courier"/>
            </a:endParaRPr>
          </a:p>
          <a:p>
            <a:pPr lvl="1"/>
            <a:endParaRPr>
              <a:solidFill>
                <a:schemeClr val="accent5">
                  <a:lumOff val="-29866"/>
                </a:schemeClr>
              </a:solidFill>
              <a:latin typeface="Courier"/>
              <a:ea typeface="Courier"/>
              <a:cs typeface="Courier"/>
              <a:sym typeface="Courier"/>
            </a:endParaRPr>
          </a:p>
          <a:p>
            <a:pPr lvl="1"/>
            <a:endParaRPr>
              <a:solidFill>
                <a:schemeClr val="accent5">
                  <a:lumOff val="-29866"/>
                </a:schemeClr>
              </a:solidFill>
              <a:latin typeface="Courier"/>
              <a:ea typeface="Courier"/>
              <a:cs typeface="Courier"/>
              <a:sym typeface="Courier"/>
            </a:endParaRPr>
          </a:p>
          <a:p>
            <a:pPr lvl="1"/>
            <a:r>
              <a:rPr>
                <a:latin typeface="Courier"/>
                <a:ea typeface="Courier"/>
                <a:cs typeface="Courier"/>
                <a:sym typeface="Courier"/>
              </a:rPr>
              <a:t>See </a:t>
            </a:r>
            <a:r>
              <a:rPr u="sng">
                <a:hlinkClick r:id="rId2" invalidUrl="" action="" tgtFrame="" tooltip="" history="1" highlightClick="0" endSnd="0"/>
              </a:rPr>
              <a:t>https://github.com/CvR42/parallel-demo/tree/master/reference</a:t>
            </a:r>
            <a:r>
              <a:t> for some help</a:t>
            </a:r>
          </a:p>
        </p:txBody>
      </p:sp>
      <p:sp>
        <p:nvSpPr>
          <p:cNvPr id="4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5" name="printf(“The square of 5 is %d\n”, 5*5);"/>
          <p:cNvSpPr txBox="1"/>
          <p:nvPr/>
        </p:nvSpPr>
        <p:spPr>
          <a:xfrm>
            <a:off x="4683503" y="11155758"/>
            <a:ext cx="15016994" cy="904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5000">
                <a:latin typeface="Courier"/>
                <a:ea typeface="Courier"/>
                <a:cs typeface="Courier"/>
                <a:sym typeface="Courier"/>
              </a:defRPr>
            </a:lvl1pPr>
          </a:lstStyle>
          <a:p>
            <a:pPr/>
            <a:r>
              <a:t>printf(“The square of 5 is %d\n”, 5*5);</a:t>
            </a:r>
          </a:p>
        </p:txBody>
      </p:sp>
      <p:pic>
        <p:nvPicPr>
          <p:cNvPr id="436" name="reference-url-QR.pdf" descr="reference-url-QR.pdf"/>
          <p:cNvPicPr>
            <a:picLocks noChangeAspect="1"/>
          </p:cNvPicPr>
          <p:nvPr/>
        </p:nvPicPr>
        <p:blipFill>
          <a:blip r:embed="rId3">
            <a:extLst/>
          </a:blip>
          <a:stretch>
            <a:fillRect/>
          </a:stretch>
        </p:blipFill>
        <p:spPr>
          <a:xfrm>
            <a:off x="17617896" y="3565180"/>
            <a:ext cx="6002706" cy="600270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5" grpId="1"/>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Part 3: OpenMP"/>
          <p:cNvSpPr txBox="1"/>
          <p:nvPr>
            <p:ph type="title"/>
          </p:nvPr>
        </p:nvSpPr>
        <p:spPr>
          <a:prstGeom prst="rect">
            <a:avLst/>
          </a:prstGeom>
        </p:spPr>
        <p:txBody>
          <a:bodyPr/>
          <a:lstStyle/>
          <a:p>
            <a:pPr/>
            <a:r>
              <a:t>Part 3: OpenMP</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OpenMP Properties"/>
          <p:cNvSpPr txBox="1"/>
          <p:nvPr>
            <p:ph type="title"/>
          </p:nvPr>
        </p:nvSpPr>
        <p:spPr>
          <a:prstGeom prst="rect">
            <a:avLst/>
          </a:prstGeom>
        </p:spPr>
        <p:txBody>
          <a:bodyPr/>
          <a:lstStyle/>
          <a:p>
            <a:pPr/>
            <a:r>
              <a:t>OpenMP Properties</a:t>
            </a:r>
          </a:p>
        </p:txBody>
      </p:sp>
      <p:sp>
        <p:nvSpPr>
          <p:cNvPr id="441" name="Assumes shared memory, so only within a single node…"/>
          <p:cNvSpPr txBox="1"/>
          <p:nvPr>
            <p:ph type="body" idx="1"/>
          </p:nvPr>
        </p:nvSpPr>
        <p:spPr>
          <a:xfrm>
            <a:off x="1569789" y="3643312"/>
            <a:ext cx="17099261" cy="8840392"/>
          </a:xfrm>
          <a:prstGeom prst="rect">
            <a:avLst/>
          </a:prstGeom>
        </p:spPr>
        <p:txBody>
          <a:bodyPr anchor="t"/>
          <a:lstStyle/>
          <a:p>
            <a:pPr/>
            <a:r>
              <a:t>Assumes shared memory, so only within a single node</a:t>
            </a:r>
          </a:p>
          <a:p>
            <a:pPr/>
            <a:r>
              <a:t>fork/join parallelism: split execution into multiple threads, and wait for these threads to terminate</a:t>
            </a:r>
          </a:p>
          <a:p>
            <a:pPr/>
            <a:r>
              <a:t>Can be nested</a:t>
            </a:r>
          </a:p>
          <a:p>
            <a:pPr/>
            <a:r>
              <a:t>Consists of </a:t>
            </a:r>
            <a:r>
              <a:rPr>
                <a:latin typeface="Courier"/>
                <a:ea typeface="Courier"/>
                <a:cs typeface="Courier"/>
                <a:sym typeface="Courier"/>
              </a:rPr>
              <a:t>#pragma</a:t>
            </a:r>
            <a:r>
              <a:t> annotations and library calls</a:t>
            </a:r>
          </a:p>
        </p:txBody>
      </p:sp>
      <p:sp>
        <p:nvSpPr>
          <p:cNvPr id="44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3" name="OpenMP-structured-threads.pdf" descr="OpenMP-structured-threads.pdf"/>
          <p:cNvPicPr>
            <a:picLocks noChangeAspect="1"/>
          </p:cNvPicPr>
          <p:nvPr/>
        </p:nvPicPr>
        <p:blipFill>
          <a:blip r:embed="rId2">
            <a:extLst/>
          </a:blip>
          <a:stretch>
            <a:fillRect/>
          </a:stretch>
        </p:blipFill>
        <p:spPr>
          <a:xfrm>
            <a:off x="20386879" y="4343034"/>
            <a:ext cx="2223734" cy="4727657"/>
          </a:xfrm>
          <a:prstGeom prst="rect">
            <a:avLst/>
          </a:prstGeom>
          <a:ln w="12700">
            <a:miter lim="400000"/>
          </a:ln>
        </p:spPr>
      </p:pic>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5" name="OpenMP Annotations"/>
          <p:cNvSpPr txBox="1"/>
          <p:nvPr>
            <p:ph type="title"/>
          </p:nvPr>
        </p:nvSpPr>
        <p:spPr>
          <a:prstGeom prst="rect">
            <a:avLst/>
          </a:prstGeom>
        </p:spPr>
        <p:txBody>
          <a:bodyPr/>
          <a:lstStyle/>
          <a:p>
            <a:pPr/>
            <a:r>
              <a:t>OpenMP Annotations</a:t>
            </a:r>
          </a:p>
        </p:txBody>
      </p:sp>
      <p:sp>
        <p:nvSpPr>
          <p:cNvPr id="446" name="The core of OpenMP is a set of parallelisation pragma’s:…"/>
          <p:cNvSpPr txBox="1"/>
          <p:nvPr>
            <p:ph type="body" idx="1"/>
          </p:nvPr>
        </p:nvSpPr>
        <p:spPr>
          <a:xfrm>
            <a:off x="1016163" y="3286751"/>
            <a:ext cx="23034070" cy="9919247"/>
          </a:xfrm>
          <a:prstGeom prst="rect">
            <a:avLst/>
          </a:prstGeom>
        </p:spPr>
        <p:txBody>
          <a:bodyPr anchor="t"/>
          <a:lstStyle/>
          <a:p>
            <a:pPr/>
            <a:r>
              <a:t>The core of OpenMP is a set of parallelisation pragma’s:</a:t>
            </a:r>
          </a:p>
          <a:p>
            <a:pPr/>
            <a:r>
              <a:t>Works on the </a:t>
            </a:r>
            <a:r>
              <a:rPr>
                <a:latin typeface="Courier"/>
                <a:ea typeface="Courier"/>
                <a:cs typeface="Courier"/>
                <a:sym typeface="Courier"/>
              </a:rPr>
              <a:t>for </a:t>
            </a:r>
            <a:r>
              <a:t>immediately after it</a:t>
            </a:r>
          </a:p>
          <a:p>
            <a:pPr/>
            <a:r>
              <a:t>Divides the iterations over the threads, how is up to the implementation</a:t>
            </a:r>
          </a:p>
          <a:p>
            <a:pPr/>
            <a:r>
              <a:t>Sequential execution is still correct</a:t>
            </a:r>
          </a:p>
          <a:p>
            <a:pPr/>
            <a:r>
              <a:t>Only recognises </a:t>
            </a:r>
            <a:r>
              <a:rPr>
                <a:latin typeface="Courier"/>
                <a:ea typeface="Courier"/>
                <a:cs typeface="Courier"/>
                <a:sym typeface="Courier"/>
              </a:rPr>
              <a:t>for</a:t>
            </a:r>
            <a:r>
              <a:t> loops with one loop variable, constant bound and increment, and no modification of loop variable in loop</a:t>
            </a:r>
          </a:p>
          <a:p>
            <a:pPr/>
            <a:r>
              <a:t>No jumping out of the loop (</a:t>
            </a:r>
            <a:r>
              <a:rPr>
                <a:latin typeface="Courier"/>
                <a:ea typeface="Courier"/>
                <a:cs typeface="Courier"/>
                <a:sym typeface="Courier"/>
              </a:rPr>
              <a:t>return</a:t>
            </a:r>
            <a:r>
              <a:t>, </a:t>
            </a:r>
            <a:r>
              <a:rPr>
                <a:latin typeface="Courier"/>
                <a:ea typeface="Courier"/>
                <a:cs typeface="Courier"/>
                <a:sym typeface="Courier"/>
              </a:rPr>
              <a:t>break</a:t>
            </a:r>
            <a:r>
              <a:t>, </a:t>
            </a:r>
            <a:r>
              <a:rPr>
                <a:latin typeface="Courier"/>
                <a:ea typeface="Courier"/>
                <a:cs typeface="Courier"/>
                <a:sym typeface="Courier"/>
              </a:rPr>
              <a:t>goto</a:t>
            </a:r>
            <a:r>
              <a:t>)</a:t>
            </a:r>
          </a:p>
        </p:txBody>
      </p:sp>
      <p:sp>
        <p:nvSpPr>
          <p:cNvPr id="447" name="#pragma omp parallel for…"/>
          <p:cNvSpPr txBox="1"/>
          <p:nvPr/>
        </p:nvSpPr>
        <p:spPr>
          <a:xfrm>
            <a:off x="1016163" y="3286751"/>
            <a:ext cx="9183509" cy="3036095"/>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4400">
                <a:solidFill>
                  <a:schemeClr val="accent5">
                    <a:lumOff val="-29866"/>
                  </a:schemeClr>
                </a:solidFill>
                <a:latin typeface="Courier"/>
                <a:ea typeface="Courier"/>
                <a:cs typeface="Courier"/>
                <a:sym typeface="Courier"/>
              </a:defRPr>
            </a:pPr>
            <a:r>
              <a:t>#pragma omp parallel for</a:t>
            </a:r>
          </a:p>
          <a:p>
            <a:pPr algn="l">
              <a:defRPr b="0" sz="4400">
                <a:latin typeface="Courier"/>
                <a:ea typeface="Courier"/>
                <a:cs typeface="Courier"/>
                <a:sym typeface="Courier"/>
              </a:defRPr>
            </a:pPr>
            <a:r>
              <a:t>for(int i=0; i&lt;1000; i++){</a:t>
            </a:r>
          </a:p>
          <a:p>
            <a:pPr algn="l">
              <a:defRPr b="0" sz="4400">
                <a:latin typeface="Courier"/>
                <a:ea typeface="Courier"/>
                <a:cs typeface="Courier"/>
                <a:sym typeface="Courier"/>
              </a:defRPr>
            </a:pPr>
            <a:r>
              <a:t>    squares[i] = i*i;</a:t>
            </a:r>
          </a:p>
          <a:p>
            <a:pPr algn="l">
              <a:defRPr b="0" sz="4400">
                <a:latin typeface="Courier"/>
                <a:ea typeface="Courier"/>
                <a:cs typeface="Courier"/>
                <a:sym typeface="Courier"/>
              </a:defRPr>
            </a:pPr>
            <a:r>
              <a:t>}</a:t>
            </a:r>
          </a:p>
        </p:txBody>
      </p:sp>
      <p:sp>
        <p:nvSpPr>
          <p:cNvPr id="44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Parallel sections"/>
          <p:cNvSpPr txBox="1"/>
          <p:nvPr>
            <p:ph type="title"/>
          </p:nvPr>
        </p:nvSpPr>
        <p:spPr>
          <a:prstGeom prst="rect">
            <a:avLst/>
          </a:prstGeom>
        </p:spPr>
        <p:txBody>
          <a:bodyPr/>
          <a:lstStyle/>
          <a:p>
            <a:pPr/>
            <a:r>
              <a:t>Parallel sections</a:t>
            </a:r>
          </a:p>
        </p:txBody>
      </p:sp>
      <p:sp>
        <p:nvSpPr>
          <p:cNvPr id="451" name="The threads can also do completely different things:"/>
          <p:cNvSpPr txBox="1"/>
          <p:nvPr>
            <p:ph type="body" sz="quarter" idx="1"/>
          </p:nvPr>
        </p:nvSpPr>
        <p:spPr>
          <a:xfrm>
            <a:off x="1016163" y="2841328"/>
            <a:ext cx="23034070" cy="2148762"/>
          </a:xfrm>
          <a:prstGeom prst="rect">
            <a:avLst/>
          </a:prstGeom>
        </p:spPr>
        <p:txBody>
          <a:bodyPr anchor="t"/>
          <a:lstStyle/>
          <a:p>
            <a:pPr/>
            <a:r>
              <a:t>The threads can also do completely different things:</a:t>
            </a:r>
          </a:p>
        </p:txBody>
      </p:sp>
      <p:sp>
        <p:nvSpPr>
          <p:cNvPr id="4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3" name="#pragma omp parallel sections…"/>
          <p:cNvSpPr txBox="1"/>
          <p:nvPr/>
        </p:nvSpPr>
        <p:spPr>
          <a:xfrm>
            <a:off x="943125" y="4834099"/>
            <a:ext cx="16620581" cy="5248245"/>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lstStyle/>
          <a:p>
            <a:pPr algn="l">
              <a:defRPr b="0" sz="4400">
                <a:solidFill>
                  <a:schemeClr val="accent5">
                    <a:lumOff val="-29866"/>
                  </a:schemeClr>
                </a:solidFill>
                <a:latin typeface="Courier"/>
                <a:ea typeface="Courier"/>
                <a:cs typeface="Courier"/>
                <a:sym typeface="Courier"/>
              </a:defRPr>
            </a:pPr>
            <a:r>
              <a:t>#pragma omp parallel sections</a:t>
            </a:r>
          </a:p>
          <a:p>
            <a:pPr algn="l">
              <a:defRPr b="0" sz="4400">
                <a:latin typeface="Courier"/>
                <a:ea typeface="Courier"/>
                <a:cs typeface="Courier"/>
                <a:sym typeface="Courier"/>
              </a:defRPr>
            </a:pPr>
            <a:r>
              <a:t>{</a:t>
            </a:r>
          </a:p>
          <a:p>
            <a:pPr algn="l">
              <a:defRPr b="0" sz="4400">
                <a:latin typeface="Courier"/>
                <a:ea typeface="Courier"/>
                <a:cs typeface="Courier"/>
                <a:sym typeface="Courier"/>
              </a:defRPr>
            </a:pPr>
            <a:r>
              <a:t>#pragma section</a:t>
            </a:r>
          </a:p>
          <a:p>
            <a:pPr algn="l">
              <a:defRPr b="0" sz="4400">
                <a:latin typeface="Courier"/>
                <a:ea typeface="Courier"/>
                <a:cs typeface="Courier"/>
                <a:sym typeface="Courier"/>
              </a:defRPr>
            </a:pPr>
            <a:r>
              <a:t>  { primes += is_primes(5); }</a:t>
            </a:r>
          </a:p>
          <a:p>
            <a:pPr algn="l">
              <a:defRPr b="0" sz="4400">
                <a:latin typeface="Courier"/>
                <a:ea typeface="Courier"/>
                <a:cs typeface="Courier"/>
                <a:sym typeface="Courier"/>
              </a:defRPr>
            </a:pPr>
            <a:r>
              <a:t>#pragma section</a:t>
            </a:r>
          </a:p>
          <a:p>
            <a:pPr algn="l">
              <a:defRPr b="0" sz="4400">
                <a:latin typeface="Courier"/>
                <a:ea typeface="Courier"/>
                <a:cs typeface="Courier"/>
                <a:sym typeface="Courier"/>
              </a:defRPr>
            </a:pPr>
            <a:r>
              <a:t>  { primes += is_primes(7); }</a:t>
            </a:r>
          </a:p>
          <a:p>
            <a:pPr algn="l">
              <a:defRPr b="0" sz="44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3" name="1099_3.gif" descr="1099_3.gif"/>
          <p:cNvPicPr>
            <a:picLocks noChangeAspect="1"/>
          </p:cNvPicPr>
          <p:nvPr>
            <p:ph type="pic" idx="13"/>
          </p:nvPr>
        </p:nvPicPr>
        <p:blipFill>
          <a:blip r:embed="rId2">
            <a:extLst/>
          </a:blip>
          <a:srcRect l="7575" t="0" r="7575" b="0"/>
          <a:stretch>
            <a:fillRect/>
          </a:stretch>
        </p:blipFill>
        <p:spPr>
          <a:xfrm>
            <a:off x="16414317" y="6075728"/>
            <a:ext cx="6181315" cy="7285121"/>
          </a:xfrm>
          <a:prstGeom prst="rect">
            <a:avLst/>
          </a:prstGeom>
        </p:spPr>
      </p:pic>
      <p:sp>
        <p:nvSpPr>
          <p:cNvPr id="134" name="Why do parallel programming at all?"/>
          <p:cNvSpPr txBox="1"/>
          <p:nvPr>
            <p:ph type="title"/>
          </p:nvPr>
        </p:nvSpPr>
        <p:spPr>
          <a:prstGeom prst="rect">
            <a:avLst/>
          </a:prstGeom>
        </p:spPr>
        <p:txBody>
          <a:bodyPr/>
          <a:lstStyle>
            <a:lvl1pPr defTabSz="690086">
              <a:defRPr sz="9407"/>
            </a:lvl1pPr>
          </a:lstStyle>
          <a:p>
            <a:pPr/>
            <a:r>
              <a:t>Why do parallel programming at all?</a:t>
            </a:r>
          </a:p>
        </p:txBody>
      </p:sp>
      <p:sp>
        <p:nvSpPr>
          <p:cNvPr id="135" name="Inherently distributed: web server, collecting data, IoT, communication application…"/>
          <p:cNvSpPr txBox="1"/>
          <p:nvPr>
            <p:ph type="body" sz="half" idx="1"/>
          </p:nvPr>
        </p:nvSpPr>
        <p:spPr>
          <a:xfrm>
            <a:off x="1411506" y="3643312"/>
            <a:ext cx="21676964" cy="5337582"/>
          </a:xfrm>
          <a:prstGeom prst="rect">
            <a:avLst/>
          </a:prstGeom>
        </p:spPr>
        <p:txBody>
          <a:bodyPr anchor="t"/>
          <a:lstStyle/>
          <a:p>
            <a:pPr>
              <a:spcBef>
                <a:spcPts val="3000"/>
              </a:spcBef>
            </a:pPr>
            <a:r>
              <a:t>Inherently distributed: web server, collecting data, IoT, communication application</a:t>
            </a:r>
          </a:p>
          <a:p>
            <a:pPr>
              <a:defRPr b="1"/>
            </a:pPr>
            <a:r>
              <a:t>Speed! One processor is not enough for me!</a:t>
            </a:r>
          </a:p>
        </p:txBody>
      </p:sp>
      <p:sp>
        <p:nvSpPr>
          <p:cNvPr id="136" name="Slide Number"/>
          <p:cNvSpPr txBox="1"/>
          <p:nvPr>
            <p:ph type="sldNum" sz="quarter" idx="2"/>
          </p:nvPr>
        </p:nvSpPr>
        <p:spPr>
          <a:xfrm>
            <a:off x="12031776" y="13073062"/>
            <a:ext cx="310923" cy="47307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7" name="Private Eye/Tony Husband"/>
          <p:cNvSpPr txBox="1"/>
          <p:nvPr/>
        </p:nvSpPr>
        <p:spPr>
          <a:xfrm>
            <a:off x="18914168" y="13139051"/>
            <a:ext cx="2249882" cy="34109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1400"/>
            </a:lvl1pPr>
          </a:lstStyle>
          <a:p>
            <a:pPr/>
            <a:r>
              <a:t>Private Eye/Tony Husband</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Shared and private"/>
          <p:cNvSpPr txBox="1"/>
          <p:nvPr>
            <p:ph type="title"/>
          </p:nvPr>
        </p:nvSpPr>
        <p:spPr>
          <a:prstGeom prst="rect">
            <a:avLst/>
          </a:prstGeom>
        </p:spPr>
        <p:txBody>
          <a:bodyPr/>
          <a:lstStyle/>
          <a:p>
            <a:pPr/>
            <a:r>
              <a:t>Shared and private</a:t>
            </a:r>
          </a:p>
        </p:txBody>
      </p:sp>
      <p:sp>
        <p:nvSpPr>
          <p:cNvPr id="456" name="Variables can be public between threads or private to an iteration…"/>
          <p:cNvSpPr txBox="1"/>
          <p:nvPr>
            <p:ph type="body" idx="1"/>
          </p:nvPr>
        </p:nvSpPr>
        <p:spPr>
          <a:xfrm>
            <a:off x="978146" y="3643312"/>
            <a:ext cx="22989018" cy="9055999"/>
          </a:xfrm>
          <a:prstGeom prst="rect">
            <a:avLst/>
          </a:prstGeom>
        </p:spPr>
        <p:txBody>
          <a:bodyPr anchor="t"/>
          <a:lstStyle/>
          <a:p>
            <a:pPr marL="605075" indent="-605075" defTabSz="813315">
              <a:spcBef>
                <a:spcPts val="2900"/>
              </a:spcBef>
              <a:defRPr sz="4356"/>
            </a:pPr>
            <a:r>
              <a:t>Variables can be </a:t>
            </a:r>
            <a:r>
              <a:rPr>
                <a:solidFill>
                  <a:schemeClr val="accent5">
                    <a:lumOff val="-29866"/>
                  </a:schemeClr>
                </a:solidFill>
              </a:rPr>
              <a:t>public</a:t>
            </a:r>
            <a:r>
              <a:t> between threads or </a:t>
            </a:r>
            <a:r>
              <a:rPr>
                <a:solidFill>
                  <a:schemeClr val="accent5">
                    <a:lumOff val="-29866"/>
                  </a:schemeClr>
                </a:solidFill>
              </a:rPr>
              <a:t>private</a:t>
            </a:r>
            <a:r>
              <a:t> to an iteration</a:t>
            </a:r>
            <a:endParaRPr>
              <a:solidFill>
                <a:schemeClr val="accent5">
                  <a:lumOff val="-29866"/>
                </a:schemeClr>
              </a:solidFill>
            </a:endParaRPr>
          </a:p>
          <a:p>
            <a:pPr marL="605075" indent="-605075" defTabSz="813315">
              <a:spcBef>
                <a:spcPts val="2900"/>
              </a:spcBef>
              <a:defRPr sz="4356"/>
            </a:pPr>
            <a:r>
              <a:t>Obvious default: everything within parallel section is private, everything outside is public</a:t>
            </a:r>
          </a:p>
          <a:p>
            <a:pPr marL="605075" indent="-605075" defTabSz="813315">
              <a:spcBef>
                <a:spcPts val="2900"/>
              </a:spcBef>
              <a:defRPr sz="4356"/>
            </a:pPr>
          </a:p>
          <a:p>
            <a:pPr marL="605075" indent="-605075" defTabSz="813315">
              <a:spcBef>
                <a:spcPts val="2900"/>
              </a:spcBef>
              <a:defRPr sz="4356"/>
            </a:pPr>
          </a:p>
          <a:p>
            <a:pPr marL="605075" indent="-605075" defTabSz="813315">
              <a:spcBef>
                <a:spcPts val="2900"/>
              </a:spcBef>
              <a:defRPr sz="4356"/>
            </a:pPr>
          </a:p>
          <a:p>
            <a:pPr marL="605075" indent="-605075" defTabSz="813315">
              <a:spcBef>
                <a:spcPts val="2900"/>
              </a:spcBef>
              <a:defRPr sz="4356"/>
            </a:pPr>
          </a:p>
          <a:p>
            <a:pPr marL="605075" indent="-605075" defTabSz="813315">
              <a:spcBef>
                <a:spcPts val="2900"/>
              </a:spcBef>
              <a:defRPr sz="4356"/>
            </a:pPr>
          </a:p>
          <a:p>
            <a:pPr marL="605075" indent="-605075" defTabSz="813315">
              <a:spcBef>
                <a:spcPts val="2900"/>
              </a:spcBef>
              <a:defRPr sz="4356"/>
            </a:pPr>
            <a:r>
              <a:t>Can be changed in the pragma declaration:</a:t>
            </a:r>
          </a:p>
          <a:p>
            <a:pPr lvl="1" marL="0" indent="0" defTabSz="813315">
              <a:spcBef>
                <a:spcPts val="2900"/>
              </a:spcBef>
              <a:buSzTx/>
              <a:buNone/>
              <a:defRPr sz="4356">
                <a:latin typeface="Courier"/>
                <a:ea typeface="Courier"/>
                <a:cs typeface="Courier"/>
                <a:sym typeface="Courier"/>
              </a:defRPr>
            </a:pPr>
            <a:r>
              <a:t>#pragma omp parallel for </a:t>
            </a:r>
            <a:r>
              <a:rPr>
                <a:solidFill>
                  <a:schemeClr val="accent5">
                    <a:lumOff val="-29866"/>
                  </a:schemeClr>
                </a:solidFill>
              </a:rPr>
              <a:t>public(b) private(v)</a:t>
            </a:r>
          </a:p>
        </p:txBody>
      </p:sp>
      <p:sp>
        <p:nvSpPr>
          <p:cNvPr id="4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8" name="int a[100];…"/>
          <p:cNvSpPr txBox="1"/>
          <p:nvPr/>
        </p:nvSpPr>
        <p:spPr>
          <a:xfrm>
            <a:off x="1548576" y="5549172"/>
            <a:ext cx="21848159" cy="4854576"/>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a:defRPr b="0" sz="4400">
                <a:latin typeface="Courier"/>
                <a:ea typeface="Courier"/>
                <a:cs typeface="Courier"/>
                <a:sym typeface="Courier"/>
              </a:defRPr>
            </a:pPr>
            <a:r>
              <a:t>int a[100];</a:t>
            </a:r>
          </a:p>
          <a:p>
            <a:pPr algn="l">
              <a:defRPr b="0" sz="4400">
                <a:latin typeface="Courier"/>
                <a:ea typeface="Courier"/>
                <a:cs typeface="Courier"/>
                <a:sym typeface="Courier"/>
              </a:defRPr>
            </a:pPr>
            <a:r>
              <a:t>int b = 33;</a:t>
            </a:r>
          </a:p>
          <a:p>
            <a:pPr algn="l">
              <a:defRPr b="0" sz="4400">
                <a:latin typeface="Courier"/>
                <a:ea typeface="Courier"/>
                <a:cs typeface="Courier"/>
                <a:sym typeface="Courier"/>
              </a:defRPr>
            </a:pPr>
            <a:r>
              <a:t>#pragma omp parallel for</a:t>
            </a:r>
          </a:p>
          <a:p>
            <a:pPr algn="l">
              <a:defRPr b="0" sz="4400">
                <a:latin typeface="Courier"/>
                <a:ea typeface="Courier"/>
                <a:cs typeface="Courier"/>
                <a:sym typeface="Courier"/>
              </a:defRPr>
            </a:pPr>
            <a:r>
              <a:t>for (int i=0; i&lt;100; i++){</a:t>
            </a:r>
          </a:p>
          <a:p>
            <a:pPr algn="l">
              <a:defRPr b="0" sz="4400">
                <a:latin typeface="Courier"/>
                <a:ea typeface="Courier"/>
                <a:cs typeface="Courier"/>
                <a:sym typeface="Courier"/>
              </a:defRPr>
            </a:pPr>
            <a:r>
              <a:t>    int v = 2*i + b;</a:t>
            </a:r>
          </a:p>
          <a:p>
            <a:pPr algn="l">
              <a:defRPr b="0" sz="4400">
                <a:latin typeface="Courier"/>
                <a:ea typeface="Courier"/>
                <a:cs typeface="Courier"/>
                <a:sym typeface="Courier"/>
              </a:defRPr>
            </a:pPr>
            <a:r>
              <a:t>    a[i] = v;</a:t>
            </a:r>
          </a:p>
          <a:p>
            <a:pPr algn="l">
              <a:defRPr b="0" sz="44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0" name="Reduction variables"/>
          <p:cNvSpPr txBox="1"/>
          <p:nvPr>
            <p:ph type="title"/>
          </p:nvPr>
        </p:nvSpPr>
        <p:spPr>
          <a:prstGeom prst="rect">
            <a:avLst/>
          </a:prstGeom>
        </p:spPr>
        <p:txBody>
          <a:bodyPr/>
          <a:lstStyle/>
          <a:p>
            <a:pPr/>
            <a:r>
              <a:t>Reduction variables</a:t>
            </a:r>
          </a:p>
        </p:txBody>
      </p:sp>
      <p:sp>
        <p:nvSpPr>
          <p:cNvPr id="461" name="Reduction variables get special treatment: local and public"/>
          <p:cNvSpPr txBox="1"/>
          <p:nvPr>
            <p:ph type="body" idx="1"/>
          </p:nvPr>
        </p:nvSpPr>
        <p:spPr>
          <a:xfrm>
            <a:off x="953979" y="4816143"/>
            <a:ext cx="23045519" cy="6389662"/>
          </a:xfrm>
          <a:prstGeom prst="rect">
            <a:avLst/>
          </a:prstGeom>
        </p:spPr>
        <p:txBody>
          <a:bodyPr anchor="t"/>
          <a:lstStyle/>
          <a:p>
            <a:pPr marL="0" indent="0">
              <a:buSzTx/>
              <a:buNone/>
            </a:pPr>
            <a:r>
              <a:t>Reduction variables get special treatment: local </a:t>
            </a:r>
            <a:r>
              <a:rPr i="1"/>
              <a:t>and</a:t>
            </a:r>
            <a:r>
              <a:t> public</a:t>
            </a:r>
          </a:p>
        </p:txBody>
      </p:sp>
      <p:sp>
        <p:nvSpPr>
          <p:cNvPr id="4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3" name="int sum = 0;…"/>
          <p:cNvSpPr txBox="1"/>
          <p:nvPr/>
        </p:nvSpPr>
        <p:spPr>
          <a:xfrm>
            <a:off x="4328418" y="5997636"/>
            <a:ext cx="13904294" cy="2835276"/>
          </a:xfrm>
          <a:prstGeom prst="rect">
            <a:avLst/>
          </a:prstGeom>
          <a:solidFill>
            <a:srgbClr val="EBEBEB"/>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b="0" sz="4400">
                <a:latin typeface="Courier"/>
                <a:ea typeface="Courier"/>
                <a:cs typeface="Courier"/>
                <a:sym typeface="Courier"/>
              </a:defRPr>
            </a:pPr>
            <a:r>
              <a:t>int sum = 0;</a:t>
            </a:r>
          </a:p>
          <a:p>
            <a:pPr algn="l">
              <a:defRPr b="0" sz="4400">
                <a:latin typeface="Courier"/>
                <a:ea typeface="Courier"/>
                <a:cs typeface="Courier"/>
                <a:sym typeface="Courier"/>
              </a:defRPr>
            </a:pPr>
            <a:r>
              <a:t>#pragma omp parallel for </a:t>
            </a:r>
            <a:r>
              <a:rPr>
                <a:solidFill>
                  <a:schemeClr val="accent5">
                    <a:lumOff val="-29866"/>
                  </a:schemeClr>
                </a:solidFill>
              </a:rPr>
              <a:t>reduction(+:sum)</a:t>
            </a:r>
          </a:p>
          <a:p>
            <a:pPr algn="l">
              <a:defRPr b="0" sz="4400">
                <a:latin typeface="Courier"/>
                <a:ea typeface="Courier"/>
                <a:cs typeface="Courier"/>
                <a:sym typeface="Courier"/>
              </a:defRPr>
            </a:pPr>
            <a:r>
              <a:t>for (int i=0; i&lt;100; i++)</a:t>
            </a:r>
          </a:p>
          <a:p>
            <a:pPr algn="l">
              <a:defRPr b="0" sz="4400">
                <a:latin typeface="Courier"/>
                <a:ea typeface="Courier"/>
                <a:cs typeface="Courier"/>
                <a:sym typeface="Courier"/>
              </a:defRPr>
            </a:pPr>
            <a:r>
              <a:t>    sum += a[i];</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Availability OpenMP"/>
          <p:cNvSpPr txBox="1"/>
          <p:nvPr>
            <p:ph type="title"/>
          </p:nvPr>
        </p:nvSpPr>
        <p:spPr>
          <a:prstGeom prst="rect">
            <a:avLst/>
          </a:prstGeom>
        </p:spPr>
        <p:txBody>
          <a:bodyPr/>
          <a:lstStyle/>
          <a:p>
            <a:pPr/>
            <a:r>
              <a:t>Availability OpenMP</a:t>
            </a:r>
          </a:p>
        </p:txBody>
      </p:sp>
      <p:sp>
        <p:nvSpPr>
          <p:cNvPr id="466" name="Shared-memory parallelism for Fortran, C, and C++…"/>
          <p:cNvSpPr txBox="1"/>
          <p:nvPr>
            <p:ph type="body" idx="1"/>
          </p:nvPr>
        </p:nvSpPr>
        <p:spPr>
          <a:xfrm>
            <a:off x="1286006" y="3643312"/>
            <a:ext cx="21811988" cy="8840392"/>
          </a:xfrm>
          <a:prstGeom prst="rect">
            <a:avLst/>
          </a:prstGeom>
        </p:spPr>
        <p:txBody>
          <a:bodyPr anchor="t"/>
          <a:lstStyle/>
          <a:p>
            <a:pPr/>
            <a:r>
              <a:t>Shared-memory parallelism for Fortran, C, and C++</a:t>
            </a:r>
          </a:p>
          <a:p>
            <a:pPr/>
            <a:r>
              <a:t>See </a:t>
            </a:r>
            <a:r>
              <a:rPr u="sng">
                <a:hlinkClick r:id="rId2" invalidUrl="" action="" tgtFrame="" tooltip="" history="1" highlightClick="0" endSnd="0"/>
              </a:rPr>
              <a:t>openmp.org</a:t>
            </a:r>
          </a:p>
          <a:p>
            <a:pPr/>
            <a:r>
              <a:t>Now at version 5.0 of Nov 2018. Version 4.5: Nov 2015, version 4.0: July 2013</a:t>
            </a:r>
          </a:p>
          <a:p>
            <a:pPr/>
            <a:r>
              <a:t>At least some version supported by many standard compilers, in particular GCC family (5.0, partially), Intel C/Fortran (5.0, partially), LLVM (Clang, 4.5)</a:t>
            </a:r>
          </a:p>
          <a:p>
            <a:pPr/>
            <a:r>
              <a:t>Can even deal with nested and other complicated parallelism structures, but that’s advanced</a:t>
            </a:r>
          </a:p>
          <a:p>
            <a:pPr/>
            <a:r>
              <a:t>Bindings for other languages are problematic: requires compiler support</a:t>
            </a:r>
          </a:p>
        </p:txBody>
      </p:sp>
      <p:sp>
        <p:nvSpPr>
          <p:cNvPr id="4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Part 4: Running OpenMP"/>
          <p:cNvSpPr txBox="1"/>
          <p:nvPr>
            <p:ph type="title"/>
          </p:nvPr>
        </p:nvSpPr>
        <p:spPr>
          <a:prstGeom prst="rect">
            <a:avLst/>
          </a:prstGeom>
        </p:spPr>
        <p:txBody>
          <a:bodyPr/>
          <a:lstStyle/>
          <a:p>
            <a:pPr/>
            <a:r>
              <a:t>Part 4: Running OpenMP</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Your mission…"/>
          <p:cNvSpPr txBox="1"/>
          <p:nvPr>
            <p:ph type="title"/>
          </p:nvPr>
        </p:nvSpPr>
        <p:spPr>
          <a:prstGeom prst="rect">
            <a:avLst/>
          </a:prstGeom>
        </p:spPr>
        <p:txBody>
          <a:bodyPr/>
          <a:lstStyle/>
          <a:p>
            <a:pPr/>
            <a:r>
              <a:t>Your mission…</a:t>
            </a:r>
          </a:p>
        </p:txBody>
      </p:sp>
      <p:sp>
        <p:nvSpPr>
          <p:cNvPr id="472" name="Count the number of primes in a range of integers.…"/>
          <p:cNvSpPr txBox="1"/>
          <p:nvPr>
            <p:ph type="body" sz="quarter" idx="1"/>
          </p:nvPr>
        </p:nvSpPr>
        <p:spPr>
          <a:xfrm>
            <a:off x="1700361" y="3104327"/>
            <a:ext cx="20983278" cy="2032953"/>
          </a:xfrm>
          <a:prstGeom prst="rect">
            <a:avLst/>
          </a:prstGeom>
        </p:spPr>
        <p:txBody>
          <a:bodyPr anchor="t"/>
          <a:lstStyle/>
          <a:p>
            <a:pPr marL="0" indent="0">
              <a:buSzTx/>
              <a:buNone/>
            </a:pPr>
            <a:r>
              <a:t>Count the number of primes in a range of integers.</a:t>
            </a:r>
          </a:p>
          <a:p>
            <a:pPr marL="0" indent="0">
              <a:buSzTx/>
              <a:buNone/>
            </a:pPr>
            <a:r>
              <a:t>I already gave the function </a:t>
            </a:r>
            <a:r>
              <a:rPr>
                <a:latin typeface="Courier"/>
                <a:ea typeface="Courier"/>
                <a:cs typeface="Courier"/>
                <a:sym typeface="Courier"/>
              </a:rPr>
              <a:t>is_prime()</a:t>
            </a:r>
            <a:r>
              <a:t>, now I give you the </a:t>
            </a:r>
            <a:r>
              <a:rPr>
                <a:latin typeface="Courier"/>
                <a:ea typeface="Courier"/>
                <a:cs typeface="Courier"/>
                <a:sym typeface="Courier"/>
              </a:rPr>
              <a:t>main()</a:t>
            </a:r>
            <a:r>
              <a:t> function.</a:t>
            </a:r>
          </a:p>
        </p:txBody>
      </p:sp>
      <p:sp>
        <p:nvSpPr>
          <p:cNvPr id="4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4" name="int main(void) {…"/>
          <p:cNvSpPr txBox="1"/>
          <p:nvPr/>
        </p:nvSpPr>
        <p:spPr>
          <a:xfrm>
            <a:off x="758118" y="5896834"/>
            <a:ext cx="23415521" cy="6416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rPr b="1"/>
              <a:t>int</a:t>
            </a:r>
            <a:r>
              <a:t> main(void)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const</a:t>
            </a:r>
            <a:r>
              <a:t> </a:t>
            </a:r>
            <a:r>
              <a:rPr b="1"/>
              <a:t>long</a:t>
            </a:r>
            <a:r>
              <a:t> </a:t>
            </a:r>
            <a:r>
              <a:rPr b="1"/>
              <a:t>int</a:t>
            </a:r>
            <a:r>
              <a:t> base = 10000000000001L;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const</a:t>
            </a:r>
            <a:r>
              <a:t> </a:t>
            </a:r>
            <a:r>
              <a:rPr b="1"/>
              <a:t>long</a:t>
            </a:r>
            <a:r>
              <a:t> </a:t>
            </a:r>
            <a:r>
              <a:rPr b="1"/>
              <a:t>int</a:t>
            </a:r>
            <a:r>
              <a:t> r = 400000;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int</a:t>
            </a:r>
            <a:r>
              <a:t> primes = 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for</a:t>
            </a:r>
            <a:r>
              <a:t> (</a:t>
            </a:r>
            <a:r>
              <a:rPr b="1"/>
              <a:t>long</a:t>
            </a:r>
            <a:r>
              <a:t> </a:t>
            </a:r>
            <a:r>
              <a:rPr b="1"/>
              <a:t>int</a:t>
            </a:r>
            <a:r>
              <a:t> n = base; n &lt; base + r; n += 2)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bool prime = is_prime(n);</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if</a:t>
            </a:r>
            <a:r>
              <a:t> (prime)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primes++;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printf("There are %d primes between %ld and %ld.\n", primes, base, base + 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return</a:t>
            </a:r>
            <a:r>
              <a:t> 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474"/>
                                        </p:tgtEl>
                                        <p:attrNameLst>
                                          <p:attrName>style.visibility</p:attrName>
                                        </p:attrNameLst>
                                      </p:cBhvr>
                                      <p:to>
                                        <p:strVal val="visible"/>
                                      </p:to>
                                    </p:set>
                                    <p:anim calcmode="lin" valueType="num">
                                      <p:cBhvr>
                                        <p:cTn id="7" dur="1000" fill="hold"/>
                                        <p:tgtEl>
                                          <p:spTgt spid="474"/>
                                        </p:tgtEl>
                                        <p:attrNameLst>
                                          <p:attrName>ppt_x</p:attrName>
                                        </p:attrNameLst>
                                      </p:cBhvr>
                                      <p:tavLst>
                                        <p:tav tm="0">
                                          <p:val>
                                            <p:strVal val="#ppt_x"/>
                                          </p:val>
                                        </p:tav>
                                        <p:tav tm="100000">
                                          <p:val>
                                            <p:strVal val="#ppt_x"/>
                                          </p:val>
                                        </p:tav>
                                      </p:tavLst>
                                    </p:anim>
                                    <p:anim calcmode="lin" valueType="num">
                                      <p:cBhvr>
                                        <p:cTn id="8" dur="1000" fill="hold"/>
                                        <p:tgtEl>
                                          <p:spTgt spid="4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4" grpId="1"/>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Compiling and running an OpenMP program"/>
          <p:cNvSpPr txBox="1"/>
          <p:nvPr>
            <p:ph type="title"/>
          </p:nvPr>
        </p:nvSpPr>
        <p:spPr>
          <a:prstGeom prst="rect">
            <a:avLst/>
          </a:prstGeom>
        </p:spPr>
        <p:txBody>
          <a:bodyPr/>
          <a:lstStyle>
            <a:lvl1pPr defTabSz="690086">
              <a:defRPr sz="9407"/>
            </a:lvl1pPr>
          </a:lstStyle>
          <a:p>
            <a:pPr/>
            <a:r>
              <a:t>Compiling and running an OpenMP program</a:t>
            </a:r>
          </a:p>
        </p:txBody>
      </p:sp>
      <p:sp>
        <p:nvSpPr>
          <p:cNvPr id="477" name="Edit primes-omp.c to parallelise it…"/>
          <p:cNvSpPr txBox="1"/>
          <p:nvPr>
            <p:ph type="body" idx="1"/>
          </p:nvPr>
        </p:nvSpPr>
        <p:spPr>
          <a:xfrm>
            <a:off x="514315" y="3643312"/>
            <a:ext cx="23067877" cy="9299001"/>
          </a:xfrm>
          <a:prstGeom prst="rect">
            <a:avLst/>
          </a:prstGeom>
        </p:spPr>
        <p:txBody>
          <a:bodyPr anchor="t"/>
          <a:lstStyle/>
          <a:p>
            <a:pPr marL="873125" indent="-873125">
              <a:buSzPct val="100000"/>
              <a:buAutoNum type="arabicPeriod" startAt="1"/>
            </a:pPr>
            <a:r>
              <a:t>Edit </a:t>
            </a:r>
            <a:r>
              <a:rPr>
                <a:solidFill>
                  <a:schemeClr val="accent5">
                    <a:lumOff val="-29866"/>
                  </a:schemeClr>
                </a:solidFill>
                <a:latin typeface="Courier"/>
                <a:ea typeface="Courier"/>
                <a:cs typeface="Courier"/>
                <a:sym typeface="Courier"/>
              </a:rPr>
              <a:t>primes-omp.c</a:t>
            </a:r>
            <a:r>
              <a:t> to parallelise it</a:t>
            </a:r>
          </a:p>
          <a:p>
            <a:pPr marL="873125" indent="-873125">
              <a:buSzPct val="100000"/>
              <a:buAutoNum type="arabicPeriod" startAt="1"/>
            </a:pPr>
            <a:r>
              <a:t>Compile it to a runnable program with:</a:t>
            </a:r>
            <a:br/>
            <a:r>
              <a:rPr>
                <a:latin typeface="Courier"/>
                <a:ea typeface="Courier"/>
                <a:cs typeface="Courier"/>
                <a:sym typeface="Courier"/>
              </a:rPr>
              <a:t>make primes-omp</a:t>
            </a:r>
            <a:endParaRPr>
              <a:latin typeface="Courier"/>
              <a:ea typeface="Courier"/>
              <a:cs typeface="Courier"/>
              <a:sym typeface="Courier"/>
            </a:endParaRPr>
          </a:p>
          <a:p>
            <a:pPr marL="873125" indent="-873125">
              <a:buSzPct val="100000"/>
              <a:buAutoNum type="arabicPeriod" startAt="1"/>
            </a:pPr>
            <a:r>
              <a:t>Submit job with:</a:t>
            </a:r>
            <a:br/>
            <a:r>
              <a:rPr>
                <a:latin typeface="Courier"/>
                <a:ea typeface="Courier"/>
                <a:cs typeface="Courier"/>
                <a:sym typeface="Courier"/>
              </a:rPr>
              <a:t>sbatch primes-omp-sbatch.sh</a:t>
            </a:r>
            <a:endParaRPr>
              <a:latin typeface="Courier"/>
              <a:ea typeface="Courier"/>
              <a:cs typeface="Courier"/>
              <a:sym typeface="Courier"/>
            </a:endParaRPr>
          </a:p>
          <a:p>
            <a:pPr marL="873125" indent="-873125">
              <a:buSzPct val="100000"/>
              <a:buAutoNum type="arabicPeriod" startAt="1"/>
            </a:pPr>
            <a:r>
              <a:t>Check the work queue with: </a:t>
            </a:r>
            <a:r>
              <a:rPr>
                <a:latin typeface="Courier"/>
                <a:ea typeface="Courier"/>
                <a:cs typeface="Courier"/>
                <a:sym typeface="Courier"/>
              </a:rPr>
              <a:t>squeue -u &lt;login-name&gt;</a:t>
            </a:r>
            <a:r>
              <a:t> </a:t>
            </a:r>
            <a:endParaRPr>
              <a:latin typeface="Courier"/>
              <a:ea typeface="Courier"/>
              <a:cs typeface="Courier"/>
              <a:sym typeface="Courier"/>
            </a:endParaRPr>
          </a:p>
          <a:p>
            <a:pPr marL="873125" indent="-873125">
              <a:buSzPct val="100000"/>
              <a:buAutoNum type="arabicPeriod" startAt="1"/>
            </a:pPr>
            <a:r>
              <a:t>Look at </a:t>
            </a:r>
            <a:r>
              <a:rPr>
                <a:latin typeface="Courier"/>
                <a:ea typeface="Courier"/>
                <a:cs typeface="Courier"/>
                <a:sym typeface="Courier"/>
              </a:rPr>
              <a:t>slurm-xxxx.out</a:t>
            </a:r>
            <a:r>
              <a:t> for the result of the run (There should be </a:t>
            </a:r>
            <a:r>
              <a:rPr>
                <a:solidFill>
                  <a:schemeClr val="accent5">
                    <a:lumOff val="-29866"/>
                  </a:schemeClr>
                </a:solidFill>
              </a:rPr>
              <a:t>67001</a:t>
            </a:r>
            <a:r>
              <a:t> primes)</a:t>
            </a:r>
          </a:p>
          <a:p>
            <a:pPr marL="873125" indent="-873125">
              <a:buSzPct val="100000"/>
              <a:buAutoNum type="arabicPeriod" startAt="1"/>
            </a:pPr>
            <a:r>
              <a:t>Write down the number of threads used, and the computation time</a:t>
            </a:r>
          </a:p>
          <a:p>
            <a:pPr marL="873125" indent="-873125">
              <a:buSzPct val="100000"/>
              <a:buAutoNum type="arabicPeriod" startAt="1"/>
            </a:pPr>
            <a:r>
              <a:t>Edit the line </a:t>
            </a:r>
            <a:r>
              <a:rPr>
                <a:latin typeface="Courier"/>
                <a:ea typeface="Courier"/>
                <a:cs typeface="Courier"/>
                <a:sym typeface="Courier"/>
              </a:rPr>
              <a:t>OMP_NUM_THREADS=X</a:t>
            </a:r>
            <a:r>
              <a:t> in </a:t>
            </a:r>
            <a:r>
              <a:rPr>
                <a:latin typeface="Courier"/>
                <a:ea typeface="Courier"/>
                <a:cs typeface="Courier"/>
                <a:sym typeface="Courier"/>
              </a:rPr>
              <a:t>primes-omp-sbatch.sh </a:t>
            </a:r>
            <a:r>
              <a:t>to run with a different number of threads and go to step 3</a:t>
            </a:r>
          </a:p>
        </p:txBody>
      </p:sp>
      <p:sp>
        <p:nvSpPr>
          <p:cNvPr id="4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79" name="reference-url-QR.pdf" descr="reference-url-QR.pdf"/>
          <p:cNvPicPr>
            <a:picLocks noChangeAspect="1"/>
          </p:cNvPicPr>
          <p:nvPr/>
        </p:nvPicPr>
        <p:blipFill>
          <a:blip r:embed="rId2">
            <a:extLst/>
          </a:blip>
          <a:stretch>
            <a:fillRect/>
          </a:stretch>
        </p:blipFill>
        <p:spPr>
          <a:xfrm>
            <a:off x="17914001" y="2847434"/>
            <a:ext cx="6107168" cy="6107168"/>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Timing"/>
          <p:cNvSpPr txBox="1"/>
          <p:nvPr>
            <p:ph type="title"/>
          </p:nvPr>
        </p:nvSpPr>
        <p:spPr>
          <a:prstGeom prst="rect">
            <a:avLst/>
          </a:prstGeom>
        </p:spPr>
        <p:txBody>
          <a:bodyPr/>
          <a:lstStyle/>
          <a:p>
            <a:pPr/>
            <a:r>
              <a:t>Timing</a:t>
            </a:r>
          </a:p>
        </p:txBody>
      </p:sp>
      <p:sp>
        <p:nvSpPr>
          <p:cNvPr id="482" name="Don’t bother with 1 or 2 cores!"/>
          <p:cNvSpPr txBox="1"/>
          <p:nvPr>
            <p:ph type="body" idx="1"/>
          </p:nvPr>
        </p:nvSpPr>
        <p:spPr>
          <a:xfrm>
            <a:off x="682096" y="3643312"/>
            <a:ext cx="15137871" cy="8840392"/>
          </a:xfrm>
          <a:prstGeom prst="rect">
            <a:avLst/>
          </a:prstGeom>
        </p:spPr>
        <p:txBody>
          <a:bodyPr anchor="t"/>
          <a:lstStyle/>
          <a:p>
            <a:pPr marL="0" indent="0">
              <a:buSzTx/>
              <a:buNone/>
            </a:pPr>
            <a:r>
              <a:rPr>
                <a:solidFill>
                  <a:schemeClr val="accent5">
                    <a:lumOff val="-29866"/>
                  </a:schemeClr>
                </a:solidFill>
              </a:rPr>
              <a:t>Don’t bother with 1 or 2 cores</a:t>
            </a:r>
            <a:r>
              <a:t>!</a:t>
            </a:r>
          </a:p>
        </p:txBody>
      </p:sp>
      <p:sp>
        <p:nvSpPr>
          <p:cNvPr id="4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84" name="Table"/>
          <p:cNvGraphicFramePr/>
          <p:nvPr/>
        </p:nvGraphicFramePr>
        <p:xfrm>
          <a:off x="12414777" y="4047568"/>
          <a:ext cx="7500938" cy="5559625"/>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918361"/>
                <a:gridCol w="1820367"/>
                <a:gridCol w="2000430"/>
                <a:gridCol w="1879600"/>
              </a:tblGrid>
              <a:tr h="505559">
                <a:tc>
                  <a:txBody>
                    <a:bodyPr/>
                    <a:lstStyle/>
                    <a:p>
                      <a:pPr defTabSz="914400">
                        <a:defRPr b="0" sz="1800">
                          <a:solidFill>
                            <a:srgbClr val="000000"/>
                          </a:solidFill>
                        </a:defRPr>
                      </a:pPr>
                      <a:r>
                        <a:rPr b="1" sz="3000">
                          <a:solidFill>
                            <a:srgbClr val="FFFFFF"/>
                          </a:solidFill>
                          <a:sym typeface="Helvetica Neue"/>
                        </a:rPr>
                        <a:t>Cores</a:t>
                      </a:r>
                    </a:p>
                  </a:txBody>
                  <a:tcPr marL="50800" marR="50800" marT="50800" marB="50800" anchor="ctr" anchorCtr="0" horzOverflow="overflow"/>
                </a:tc>
                <a:tc>
                  <a:txBody>
                    <a:bodyPr/>
                    <a:lstStyle/>
                    <a:p>
                      <a:pPr defTabSz="914400">
                        <a:defRPr b="0" sz="1800">
                          <a:solidFill>
                            <a:srgbClr val="000000"/>
                          </a:solidFill>
                        </a:defRPr>
                      </a:pPr>
                      <a:r>
                        <a:rPr b="1" sz="3000">
                          <a:solidFill>
                            <a:srgbClr val="FFFFFF"/>
                          </a:solidFill>
                          <a:sym typeface="Helvetica Neue"/>
                        </a:rPr>
                        <a:t>Time (s)</a:t>
                      </a:r>
                    </a:p>
                  </a:txBody>
                  <a:tcPr marL="50800" marR="50800" marT="50800" marB="50800" anchor="ctr" anchorCtr="0" horzOverflow="overflow"/>
                </a:tc>
                <a:tc>
                  <a:txBody>
                    <a:bodyPr/>
                    <a:lstStyle/>
                    <a:p>
                      <a:pPr defTabSz="914400">
                        <a:defRPr b="0" sz="1800">
                          <a:solidFill>
                            <a:srgbClr val="000000"/>
                          </a:solidFill>
                        </a:defRPr>
                      </a:pPr>
                      <a:r>
                        <a:rPr b="1" sz="3000">
                          <a:solidFill>
                            <a:srgbClr val="FFFFFF"/>
                          </a:solidFill>
                          <a:sym typeface="Helvetica Neue"/>
                        </a:rPr>
                        <a:t>Speedup</a:t>
                      </a:r>
                    </a:p>
                  </a:txBody>
                  <a:tcPr marL="50800" marR="50800" marT="50800" marB="50800" anchor="ctr" anchorCtr="0" horzOverflow="overflow"/>
                </a:tc>
                <a:tc>
                  <a:txBody>
                    <a:bodyPr/>
                    <a:lstStyle/>
                    <a:p>
                      <a:pPr defTabSz="914400">
                        <a:defRPr b="0" sz="1800">
                          <a:solidFill>
                            <a:srgbClr val="000000"/>
                          </a:solidFill>
                        </a:defRPr>
                      </a:pPr>
                      <a:r>
                        <a:rPr b="1" sz="3000">
                          <a:solidFill>
                            <a:srgbClr val="FFFFFF"/>
                          </a:solidFill>
                          <a:sym typeface="Helvetica Neue"/>
                        </a:rPr>
                        <a:t>Efficiency</a:t>
                      </a:r>
                    </a:p>
                  </a:txBody>
                  <a:tcPr marL="50800" marR="50800" marT="50800" marB="50800" anchor="ctr" anchorCtr="0" horzOverflow="overflow"/>
                </a:tc>
              </a:tr>
              <a:tr h="722009">
                <a:tc>
                  <a:txBody>
                    <a:bodyPr/>
                    <a:lstStyle/>
                    <a:p>
                      <a:pPr algn="r" defTabSz="914400">
                        <a:defRPr sz="1800"/>
                      </a:pPr>
                      <a:r>
                        <a:rPr sz="3000">
                          <a:sym typeface="Helvetica Neue"/>
                        </a:rPr>
                        <a:t>1</a:t>
                      </a:r>
                    </a:p>
                  </a:txBody>
                  <a:tcPr marL="50800" marR="50800" marT="50800" marB="50800" anchor="ctr" anchorCtr="0" horzOverflow="overflow"/>
                </a:tc>
                <a:tc>
                  <a:txBody>
                    <a:bodyPr/>
                    <a:lstStyle/>
                    <a:p>
                      <a:pPr algn="r" defTabSz="914400">
                        <a:defRPr sz="1800"/>
                      </a:pPr>
                      <a:r>
                        <a:rPr sz="3000">
                          <a:sym typeface="Helvetica Neue"/>
                        </a:rPr>
                        <a:t>861.0</a:t>
                      </a:r>
                    </a:p>
                  </a:txBody>
                  <a:tcPr marL="50800" marR="50800" marT="50800" marB="50800" anchor="ctr" anchorCtr="0" horzOverflow="overflow"/>
                </a:tc>
                <a:tc>
                  <a:txBody>
                    <a:bodyPr/>
                    <a:lstStyle/>
                    <a:p>
                      <a:pPr algn="r" defTabSz="914400">
                        <a:defRPr sz="1800"/>
                      </a:pPr>
                      <a:r>
                        <a:rPr sz="3000">
                          <a:sym typeface="Helvetica Neue"/>
                        </a:rPr>
                        <a:t>1.00</a:t>
                      </a:r>
                    </a:p>
                  </a:txBody>
                  <a:tcPr marL="50800" marR="50800" marT="50800" marB="50800" anchor="ctr" anchorCtr="0" horzOverflow="overflow"/>
                </a:tc>
                <a:tc>
                  <a:txBody>
                    <a:bodyPr/>
                    <a:lstStyle/>
                    <a:p>
                      <a:pPr algn="r" defTabSz="914400">
                        <a:defRPr sz="1800"/>
                      </a:pPr>
                      <a:r>
                        <a:rPr sz="3000">
                          <a:sym typeface="Helvetica Neue"/>
                        </a:rPr>
                        <a:t>1.0</a:t>
                      </a:r>
                    </a:p>
                  </a:txBody>
                  <a:tcPr marL="50800" marR="50800" marT="50800" marB="50800" anchor="ctr" anchorCtr="0" horzOverflow="overflow"/>
                </a:tc>
              </a:tr>
              <a:tr h="722009">
                <a:tc>
                  <a:txBody>
                    <a:bodyPr/>
                    <a:lstStyle/>
                    <a:p>
                      <a:pPr algn="r" defTabSz="914400">
                        <a:defRPr sz="1800"/>
                      </a:pPr>
                      <a:r>
                        <a:rPr sz="3000">
                          <a:sym typeface="Helvetica Neue"/>
                        </a:rPr>
                        <a:t>2</a:t>
                      </a:r>
                    </a:p>
                  </a:txBody>
                  <a:tcPr marL="50800" marR="50800" marT="50800" marB="50800" anchor="ctr" anchorCtr="0" horzOverflow="overflow"/>
                </a:tc>
                <a:tc>
                  <a:txBody>
                    <a:bodyPr/>
                    <a:lstStyle/>
                    <a:p>
                      <a:pPr algn="r" defTabSz="914400">
                        <a:defRPr sz="1800"/>
                      </a:pPr>
                      <a:r>
                        <a:rPr sz="3000">
                          <a:sym typeface="Helvetica Neue"/>
                        </a:rPr>
                        <a:t>436.8</a:t>
                      </a:r>
                    </a:p>
                  </a:txBody>
                  <a:tcPr marL="50800" marR="50800" marT="50800" marB="50800" anchor="ctr" anchorCtr="0" horzOverflow="overflow"/>
                </a:tc>
                <a:tc>
                  <a:txBody>
                    <a:bodyPr/>
                    <a:lstStyle/>
                    <a:p>
                      <a:pPr algn="r" defTabSz="914400">
                        <a:defRPr sz="1800"/>
                      </a:pPr>
                      <a:r>
                        <a:rPr sz="3000">
                          <a:sym typeface="Helvetica Neue"/>
                        </a:rPr>
                        <a:t>1.97</a:t>
                      </a:r>
                    </a:p>
                  </a:txBody>
                  <a:tcPr marL="50800" marR="50800" marT="50800" marB="50800" anchor="ctr" anchorCtr="0" horzOverflow="overflow"/>
                </a:tc>
                <a:tc>
                  <a:txBody>
                    <a:bodyPr/>
                    <a:lstStyle/>
                    <a:p>
                      <a:pPr algn="r" defTabSz="914400">
                        <a:defRPr sz="1800"/>
                      </a:pPr>
                      <a:r>
                        <a:rPr sz="3000">
                          <a:sym typeface="Helvetica Neue"/>
                        </a:rPr>
                        <a:t>0.99</a:t>
                      </a:r>
                    </a:p>
                  </a:txBody>
                  <a:tcPr marL="50800" marR="50800" marT="50800" marB="50800" anchor="ctr" anchorCtr="0" horzOverflow="overflow"/>
                </a:tc>
              </a:tr>
              <a:tr h="722009">
                <a:tc>
                  <a:txBody>
                    <a:bodyPr/>
                    <a:lstStyle/>
                    <a:p>
                      <a:pPr algn="r" defTabSz="914400">
                        <a:defRPr sz="1800"/>
                      </a:pPr>
                      <a:r>
                        <a:rPr sz="3000">
                          <a:sym typeface="Helvetica Neue"/>
                        </a:rPr>
                        <a:t>4</a:t>
                      </a:r>
                    </a:p>
                  </a:txBody>
                  <a:tcPr marL="50800" marR="50800" marT="50800" marB="50800" anchor="ctr" anchorCtr="0" horzOverflow="overflow"/>
                </a:tc>
                <a:tc>
                  <a:txBody>
                    <a:bodyPr/>
                    <a:lstStyle/>
                    <a:p>
                      <a:pPr algn="r" defTabSz="914400">
                        <a:defRPr sz="1800"/>
                      </a:pPr>
                      <a:r>
                        <a:rPr sz="3000">
                          <a:sym typeface="Helvetica Neue"/>
                        </a:rPr>
                        <a:t>229.9</a:t>
                      </a:r>
                    </a:p>
                  </a:txBody>
                  <a:tcPr marL="50800" marR="50800" marT="50800" marB="50800" anchor="ctr" anchorCtr="0" horzOverflow="overflow"/>
                </a:tc>
                <a:tc>
                  <a:txBody>
                    <a:bodyPr/>
                    <a:lstStyle/>
                    <a:p>
                      <a:pPr algn="r" defTabSz="914400">
                        <a:defRPr sz="1800"/>
                      </a:pPr>
                      <a:r>
                        <a:rPr sz="3000">
                          <a:sym typeface="Helvetica Neue"/>
                        </a:rPr>
                        <a:t>3.75</a:t>
                      </a:r>
                    </a:p>
                  </a:txBody>
                  <a:tcPr marL="50800" marR="50800" marT="50800" marB="50800" anchor="ctr" anchorCtr="0" horzOverflow="overflow"/>
                </a:tc>
                <a:tc>
                  <a:txBody>
                    <a:bodyPr/>
                    <a:lstStyle/>
                    <a:p>
                      <a:pPr algn="r" defTabSz="914400">
                        <a:defRPr sz="1800"/>
                      </a:pPr>
                      <a:r>
                        <a:rPr sz="3000">
                          <a:sym typeface="Helvetica Neue"/>
                        </a:rPr>
                        <a:t>0.94</a:t>
                      </a:r>
                    </a:p>
                  </a:txBody>
                  <a:tcPr marL="50800" marR="50800" marT="50800" marB="50800" anchor="ctr" anchorCtr="0" horzOverflow="overflow"/>
                </a:tc>
              </a:tr>
              <a:tr h="722009">
                <a:tc>
                  <a:txBody>
                    <a:bodyPr/>
                    <a:lstStyle/>
                    <a:p>
                      <a:pPr algn="r" defTabSz="914400">
                        <a:defRPr sz="1800"/>
                      </a:pPr>
                      <a:r>
                        <a:rPr sz="3000">
                          <a:sym typeface="Helvetica Neue"/>
                        </a:rPr>
                        <a:t>6</a:t>
                      </a:r>
                    </a:p>
                  </a:txBody>
                  <a:tcPr marL="50800" marR="50800" marT="50800" marB="50800" anchor="ctr" anchorCtr="0" horzOverflow="overflow"/>
                </a:tc>
                <a:tc>
                  <a:txBody>
                    <a:bodyPr/>
                    <a:lstStyle/>
                    <a:p>
                      <a:pPr algn="r" defTabSz="914400">
                        <a:defRPr sz="1800"/>
                      </a:pPr>
                      <a:r>
                        <a:rPr sz="3000">
                          <a:sym typeface="Helvetica Neue"/>
                        </a:rPr>
                        <a:t>156.5</a:t>
                      </a:r>
                    </a:p>
                  </a:txBody>
                  <a:tcPr marL="50800" marR="50800" marT="50800" marB="50800" anchor="ctr" anchorCtr="0" horzOverflow="overflow"/>
                </a:tc>
                <a:tc>
                  <a:txBody>
                    <a:bodyPr/>
                    <a:lstStyle/>
                    <a:p>
                      <a:pPr algn="r" defTabSz="914400">
                        <a:defRPr sz="1800"/>
                      </a:pPr>
                      <a:r>
                        <a:rPr sz="3000">
                          <a:sym typeface="Helvetica Neue"/>
                        </a:rPr>
                        <a:t>5.50</a:t>
                      </a:r>
                    </a:p>
                  </a:txBody>
                  <a:tcPr marL="50800" marR="50800" marT="50800" marB="50800" anchor="ctr" anchorCtr="0" horzOverflow="overflow"/>
                </a:tc>
                <a:tc>
                  <a:txBody>
                    <a:bodyPr/>
                    <a:lstStyle/>
                    <a:p>
                      <a:pPr algn="r" defTabSz="914400">
                        <a:defRPr sz="1800"/>
                      </a:pPr>
                      <a:r>
                        <a:rPr sz="3000">
                          <a:sym typeface="Helvetica Neue"/>
                        </a:rPr>
                        <a:t>0.92</a:t>
                      </a:r>
                    </a:p>
                  </a:txBody>
                  <a:tcPr marL="50800" marR="50800" marT="50800" marB="50800" anchor="ctr" anchorCtr="0" horzOverflow="overflow"/>
                </a:tc>
              </a:tr>
              <a:tr h="722009">
                <a:tc>
                  <a:txBody>
                    <a:bodyPr/>
                    <a:lstStyle/>
                    <a:p>
                      <a:pPr algn="r" defTabSz="914400">
                        <a:defRPr sz="1800"/>
                      </a:pPr>
                      <a:r>
                        <a:rPr sz="3000">
                          <a:sym typeface="Helvetica Neue"/>
                        </a:rPr>
                        <a:t>8</a:t>
                      </a:r>
                    </a:p>
                  </a:txBody>
                  <a:tcPr marL="50800" marR="50800" marT="50800" marB="50800" anchor="ctr" anchorCtr="0" horzOverflow="overflow"/>
                </a:tc>
                <a:tc>
                  <a:txBody>
                    <a:bodyPr/>
                    <a:lstStyle/>
                    <a:p>
                      <a:pPr algn="r" defTabSz="914400">
                        <a:defRPr sz="1800"/>
                      </a:pPr>
                      <a:r>
                        <a:rPr sz="3000">
                          <a:sym typeface="Helvetica Neue"/>
                        </a:rPr>
                        <a:t>119.5</a:t>
                      </a:r>
                    </a:p>
                  </a:txBody>
                  <a:tcPr marL="50800" marR="50800" marT="50800" marB="50800" anchor="ctr" anchorCtr="0" horzOverflow="overflow"/>
                </a:tc>
                <a:tc>
                  <a:txBody>
                    <a:bodyPr/>
                    <a:lstStyle/>
                    <a:p>
                      <a:pPr algn="r" defTabSz="914400">
                        <a:defRPr sz="1800"/>
                      </a:pPr>
                      <a:r>
                        <a:rPr sz="3000">
                          <a:sym typeface="Helvetica Neue"/>
                        </a:rPr>
                        <a:t>7.21</a:t>
                      </a:r>
                    </a:p>
                  </a:txBody>
                  <a:tcPr marL="50800" marR="50800" marT="50800" marB="50800" anchor="ctr" anchorCtr="0" horzOverflow="overflow"/>
                </a:tc>
                <a:tc>
                  <a:txBody>
                    <a:bodyPr/>
                    <a:lstStyle/>
                    <a:p>
                      <a:pPr algn="r" defTabSz="914400">
                        <a:defRPr sz="1800"/>
                      </a:pPr>
                      <a:r>
                        <a:rPr sz="3000">
                          <a:sym typeface="Helvetica Neue"/>
                        </a:rPr>
                        <a:t>0.90</a:t>
                      </a:r>
                    </a:p>
                  </a:txBody>
                  <a:tcPr marL="50800" marR="50800" marT="50800" marB="50800" anchor="ctr" anchorCtr="0" horzOverflow="overflow"/>
                </a:tc>
              </a:tr>
              <a:tr h="722009">
                <a:tc>
                  <a:txBody>
                    <a:bodyPr/>
                    <a:lstStyle/>
                    <a:p>
                      <a:pPr algn="r" defTabSz="914400">
                        <a:defRPr sz="1800"/>
                      </a:pPr>
                      <a:r>
                        <a:rPr sz="3000">
                          <a:sym typeface="Helvetica Neue"/>
                        </a:rPr>
                        <a:t>12</a:t>
                      </a:r>
                    </a:p>
                  </a:txBody>
                  <a:tcPr marL="50800" marR="50800" marT="50800" marB="50800" anchor="ctr" anchorCtr="0" horzOverflow="overflow"/>
                </a:tc>
                <a:tc>
                  <a:txBody>
                    <a:bodyPr/>
                    <a:lstStyle/>
                    <a:p>
                      <a:pPr algn="r" defTabSz="914400">
                        <a:defRPr sz="1800"/>
                      </a:pPr>
                      <a:r>
                        <a:rPr sz="3000">
                          <a:sym typeface="Helvetica Neue"/>
                        </a:rPr>
                        <a:t>88.7</a:t>
                      </a:r>
                    </a:p>
                  </a:txBody>
                  <a:tcPr marL="50800" marR="50800" marT="50800" marB="50800" anchor="ctr" anchorCtr="0" horzOverflow="overflow"/>
                </a:tc>
                <a:tc>
                  <a:txBody>
                    <a:bodyPr/>
                    <a:lstStyle/>
                    <a:p>
                      <a:pPr algn="r" defTabSz="914400">
                        <a:defRPr sz="1800"/>
                      </a:pPr>
                      <a:r>
                        <a:rPr sz="3000">
                          <a:sym typeface="Helvetica Neue"/>
                        </a:rPr>
                        <a:t>9.71</a:t>
                      </a:r>
                    </a:p>
                  </a:txBody>
                  <a:tcPr marL="50800" marR="50800" marT="50800" marB="50800" anchor="ctr" anchorCtr="0" horzOverflow="overflow"/>
                </a:tc>
                <a:tc>
                  <a:txBody>
                    <a:bodyPr/>
                    <a:lstStyle/>
                    <a:p>
                      <a:pPr algn="r" defTabSz="914400">
                        <a:defRPr sz="1800"/>
                      </a:pPr>
                      <a:r>
                        <a:rPr sz="3000">
                          <a:sym typeface="Helvetica Neue"/>
                        </a:rPr>
                        <a:t>0.81</a:t>
                      </a:r>
                    </a:p>
                  </a:txBody>
                  <a:tcPr marL="50800" marR="50800" marT="50800" marB="50800" anchor="ctr" anchorCtr="0" horzOverflow="overflow"/>
                </a:tc>
              </a:tr>
              <a:tr h="722009">
                <a:tc>
                  <a:txBody>
                    <a:bodyPr/>
                    <a:lstStyle/>
                    <a:p>
                      <a:pPr algn="r" defTabSz="914400">
                        <a:defRPr sz="1800"/>
                      </a:pPr>
                      <a:r>
                        <a:rPr sz="3000">
                          <a:sym typeface="Helvetica Neue"/>
                        </a:rPr>
                        <a:t>16</a:t>
                      </a:r>
                    </a:p>
                  </a:txBody>
                  <a:tcPr marL="50800" marR="50800" marT="50800" marB="50800" anchor="ctr" anchorCtr="0" horzOverflow="overflow"/>
                </a:tc>
                <a:tc>
                  <a:txBody>
                    <a:bodyPr/>
                    <a:lstStyle/>
                    <a:p>
                      <a:pPr algn="r" defTabSz="914400">
                        <a:defRPr sz="1800"/>
                      </a:pPr>
                      <a:r>
                        <a:rPr sz="3000">
                          <a:sym typeface="Helvetica Neue"/>
                        </a:rPr>
                        <a:t>73.3</a:t>
                      </a:r>
                    </a:p>
                  </a:txBody>
                  <a:tcPr marL="50800" marR="50800" marT="50800" marB="50800" anchor="ctr" anchorCtr="0" horzOverflow="overflow"/>
                </a:tc>
                <a:tc>
                  <a:txBody>
                    <a:bodyPr/>
                    <a:lstStyle/>
                    <a:p>
                      <a:pPr algn="r" defTabSz="914400">
                        <a:defRPr sz="1800"/>
                      </a:pPr>
                      <a:r>
                        <a:rPr sz="3000">
                          <a:sym typeface="Helvetica Neue"/>
                        </a:rPr>
                        <a:t>11.75</a:t>
                      </a:r>
                    </a:p>
                  </a:txBody>
                  <a:tcPr marL="50800" marR="50800" marT="50800" marB="50800" anchor="ctr" anchorCtr="0" horzOverflow="overflow"/>
                </a:tc>
                <a:tc>
                  <a:txBody>
                    <a:bodyPr/>
                    <a:lstStyle/>
                    <a:p>
                      <a:pPr algn="r" defTabSz="914400">
                        <a:defRPr sz="1800"/>
                      </a:pPr>
                      <a:r>
                        <a:rPr sz="3000">
                          <a:sym typeface="Helvetica Neue"/>
                        </a:rPr>
                        <a:t>0.73</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Part 5: MPI"/>
          <p:cNvSpPr txBox="1"/>
          <p:nvPr>
            <p:ph type="title"/>
          </p:nvPr>
        </p:nvSpPr>
        <p:spPr>
          <a:prstGeom prst="rect">
            <a:avLst/>
          </a:prstGeom>
        </p:spPr>
        <p:txBody>
          <a:bodyPr/>
          <a:lstStyle/>
          <a:p>
            <a:pPr/>
            <a:r>
              <a:t>Part 5: MPI</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8" name="Message Passing Interface"/>
          <p:cNvSpPr txBox="1"/>
          <p:nvPr>
            <p:ph type="title"/>
          </p:nvPr>
        </p:nvSpPr>
        <p:spPr>
          <a:prstGeom prst="rect">
            <a:avLst/>
          </a:prstGeom>
        </p:spPr>
        <p:txBody>
          <a:bodyPr/>
          <a:lstStyle>
            <a:lvl1pPr defTabSz="714732">
              <a:defRPr sz="9744"/>
            </a:lvl1pPr>
          </a:lstStyle>
          <a:p>
            <a:pPr/>
            <a:r>
              <a:t>Message Passing Interface</a:t>
            </a:r>
          </a:p>
        </p:txBody>
      </p:sp>
      <p:sp>
        <p:nvSpPr>
          <p:cNvPr id="4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0" name="MPI (Message Passing Interface) is a library for communication with explicit messages…"/>
          <p:cNvSpPr txBox="1"/>
          <p:nvPr>
            <p:ph type="body" idx="1"/>
          </p:nvPr>
        </p:nvSpPr>
        <p:spPr>
          <a:xfrm>
            <a:off x="444242" y="3643312"/>
            <a:ext cx="23495516" cy="8840392"/>
          </a:xfrm>
          <a:prstGeom prst="rect">
            <a:avLst/>
          </a:prstGeom>
        </p:spPr>
        <p:txBody>
          <a:bodyPr anchor="t"/>
          <a:lstStyle/>
          <a:p>
            <a:pPr/>
            <a:r>
              <a:t>MPI (Message Passing Interface) is a library for communication with </a:t>
            </a:r>
            <a:r>
              <a:rPr>
                <a:solidFill>
                  <a:schemeClr val="accent5">
                    <a:lumOff val="-29866"/>
                  </a:schemeClr>
                </a:solidFill>
              </a:rPr>
              <a:t>explicit messages</a:t>
            </a:r>
          </a:p>
          <a:p>
            <a:pPr/>
            <a:r>
              <a:t>Intended for computations with multiple nodes</a:t>
            </a:r>
          </a:p>
          <a:p>
            <a:pPr/>
            <a:r>
              <a:t>May even make sense within a node, may be implemented with shared memory</a:t>
            </a:r>
          </a:p>
          <a:p>
            <a:pPr/>
            <a:r>
              <a:t>Or: it may be combined with OpenMP</a:t>
            </a:r>
          </a:p>
          <a:p>
            <a:pPr/>
            <a:r>
              <a:t>Usually requires cooperation between the two parties: send operation must have a matching receive operation</a:t>
            </a:r>
          </a:p>
          <a:p>
            <a:pPr/>
            <a:r>
              <a:t>Supported on many machines, different implementations</a:t>
            </a:r>
          </a:p>
          <a:p>
            <a:pPr/>
            <a:r>
              <a:t>Optimised for large amounts of data across reliable networks (preferably symmetric)</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Communicators, rank"/>
          <p:cNvSpPr txBox="1"/>
          <p:nvPr>
            <p:ph type="title"/>
          </p:nvPr>
        </p:nvSpPr>
        <p:spPr>
          <a:prstGeom prst="rect">
            <a:avLst/>
          </a:prstGeom>
        </p:spPr>
        <p:txBody>
          <a:bodyPr/>
          <a:lstStyle/>
          <a:p>
            <a:pPr/>
            <a:r>
              <a:t>Communicators, rank</a:t>
            </a:r>
          </a:p>
        </p:txBody>
      </p:sp>
      <p:sp>
        <p:nvSpPr>
          <p:cNvPr id="493" name="Every MPI process belongs to one or more communication groups…"/>
          <p:cNvSpPr txBox="1"/>
          <p:nvPr>
            <p:ph type="body" idx="1"/>
          </p:nvPr>
        </p:nvSpPr>
        <p:spPr>
          <a:xfrm>
            <a:off x="901179" y="3679562"/>
            <a:ext cx="23073169" cy="8840391"/>
          </a:xfrm>
          <a:prstGeom prst="rect">
            <a:avLst/>
          </a:prstGeom>
        </p:spPr>
        <p:txBody>
          <a:bodyPr anchor="t"/>
          <a:lstStyle/>
          <a:p>
            <a:pPr/>
            <a:r>
              <a:t>Every MPI process belongs to one or more communication </a:t>
            </a:r>
            <a:r>
              <a:rPr>
                <a:solidFill>
                  <a:schemeClr val="accent5">
                    <a:lumOff val="-29866"/>
                  </a:schemeClr>
                </a:solidFill>
              </a:rPr>
              <a:t>groups</a:t>
            </a:r>
          </a:p>
          <a:p>
            <a:pPr/>
            <a:r>
              <a:t>The default communication group </a:t>
            </a:r>
            <a:r>
              <a:rPr>
                <a:solidFill>
                  <a:schemeClr val="accent5">
                    <a:lumOff val="-29866"/>
                  </a:schemeClr>
                </a:solidFill>
                <a:latin typeface="Courier"/>
                <a:ea typeface="Courier"/>
                <a:cs typeface="Courier"/>
                <a:sym typeface="Courier"/>
              </a:rPr>
              <a:t>MPI_COMM_WORLD</a:t>
            </a:r>
            <a:r>
              <a:t> contains all processes</a:t>
            </a:r>
          </a:p>
          <a:p>
            <a:pPr/>
            <a:r>
              <a:t>The group is passed to almost all MPI functions</a:t>
            </a:r>
          </a:p>
          <a:p>
            <a:pPr/>
            <a:r>
              <a:t>Each group has a </a:t>
            </a:r>
            <a:r>
              <a:rPr>
                <a:solidFill>
                  <a:schemeClr val="accent5">
                    <a:lumOff val="-29866"/>
                  </a:schemeClr>
                </a:solidFill>
              </a:rPr>
              <a:t>size</a:t>
            </a:r>
            <a:r>
              <a:t>, all processes in a group have a unique </a:t>
            </a:r>
            <a:r>
              <a:rPr>
                <a:solidFill>
                  <a:schemeClr val="accent5">
                    <a:lumOff val="-29866"/>
                  </a:schemeClr>
                </a:solidFill>
              </a:rPr>
              <a:t>rank </a:t>
            </a:r>
            <a:r>
              <a:t>in the range [0,size&gt;</a:t>
            </a:r>
          </a:p>
        </p:txBody>
      </p:sp>
      <p:sp>
        <p:nvSpPr>
          <p:cNvPr id="4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5" name="int rank, size;…"/>
          <p:cNvSpPr txBox="1"/>
          <p:nvPr/>
        </p:nvSpPr>
        <p:spPr>
          <a:xfrm>
            <a:off x="4986370" y="10934208"/>
            <a:ext cx="12562955" cy="2162176"/>
          </a:xfrm>
          <a:prstGeom prst="rect">
            <a:avLst/>
          </a:prstGeom>
          <a:solidFill>
            <a:srgbClr val="D6D5D5"/>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642937">
              <a:defRPr b="0" sz="4400">
                <a:latin typeface="Courier"/>
                <a:ea typeface="Courier"/>
                <a:cs typeface="Courier"/>
                <a:sym typeface="Courier"/>
              </a:defRPr>
            </a:pPr>
            <a:r>
              <a:t>int rank, size;</a:t>
            </a:r>
          </a:p>
          <a:p>
            <a:pPr algn="l" defTabSz="642937">
              <a:defRPr b="0" sz="4400">
                <a:latin typeface="Courier"/>
                <a:ea typeface="Courier"/>
                <a:cs typeface="Courier"/>
                <a:sym typeface="Courier"/>
              </a:defRPr>
            </a:pPr>
            <a:r>
              <a:t>MPI_Comm_rank(MPI_COMM_WORLD, &amp;rank);</a:t>
            </a:r>
          </a:p>
          <a:p>
            <a:pPr algn="l" defTabSz="642937">
              <a:defRPr b="0" sz="4400">
                <a:latin typeface="Courier"/>
                <a:ea typeface="Courier"/>
                <a:cs typeface="Courier"/>
                <a:sym typeface="Courier"/>
              </a:defRPr>
            </a:pPr>
            <a:r>
              <a:t>MPI_Comm_size(MPI_COMM_WORLD, &amp;size);</a:t>
            </a:r>
          </a:p>
        </p:txBody>
      </p:sp>
      <p:pic>
        <p:nvPicPr>
          <p:cNvPr id="496" name="mpi-rank-size.pdf" descr="mpi-rank-size.pdf"/>
          <p:cNvPicPr>
            <a:picLocks noChangeAspect="1"/>
          </p:cNvPicPr>
          <p:nvPr/>
        </p:nvPicPr>
        <p:blipFill>
          <a:blip r:embed="rId2">
            <a:extLst/>
          </a:blip>
          <a:stretch>
            <a:fillRect/>
          </a:stretch>
        </p:blipFill>
        <p:spPr>
          <a:xfrm>
            <a:off x="2275302" y="9123055"/>
            <a:ext cx="16117714" cy="1166026"/>
          </a:xfrm>
          <a:prstGeom prst="rect">
            <a:avLst/>
          </a:prstGeom>
          <a:ln w="12700">
            <a:miter lim="400000"/>
          </a:ln>
        </p:spPr>
      </p:pic>
      <p:sp>
        <p:nvSpPr>
          <p:cNvPr id="497" name="Line"/>
          <p:cNvSpPr/>
          <p:nvPr/>
        </p:nvSpPr>
        <p:spPr>
          <a:xfrm>
            <a:off x="2273036" y="8600310"/>
            <a:ext cx="16122247" cy="1"/>
          </a:xfrm>
          <a:prstGeom prst="line">
            <a:avLst/>
          </a:prstGeom>
          <a:ln w="50800">
            <a:solidFill>
              <a:srgbClr val="000000"/>
            </a:solidFill>
            <a:miter lim="400000"/>
            <a:headEnd type="stealth"/>
            <a:tailEnd type="stealth"/>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98" name="size"/>
          <p:cNvSpPr txBox="1"/>
          <p:nvPr/>
        </p:nvSpPr>
        <p:spPr>
          <a:xfrm>
            <a:off x="10509401" y="7761670"/>
            <a:ext cx="950646" cy="67617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3600"/>
            </a:lvl1pPr>
          </a:lstStyle>
          <a:p>
            <a:pPr/>
            <a:r>
              <a:t>size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Moore’s law won’t save you any more"/>
          <p:cNvSpPr txBox="1"/>
          <p:nvPr>
            <p:ph type="title"/>
          </p:nvPr>
        </p:nvSpPr>
        <p:spPr>
          <a:prstGeom prst="rect">
            <a:avLst/>
          </a:prstGeom>
        </p:spPr>
        <p:txBody>
          <a:bodyPr/>
          <a:lstStyle>
            <a:lvl1pPr defTabSz="690086">
              <a:defRPr sz="9407"/>
            </a:lvl1pPr>
          </a:lstStyle>
          <a:p>
            <a:pPr/>
            <a:r>
              <a:t>Moore’s law won’t save you any more</a:t>
            </a:r>
          </a:p>
        </p:txBody>
      </p:sp>
      <p:sp>
        <p:nvSpPr>
          <p:cNvPr id="140" name="Up until about 15 years ago (Pentium 4), for more computing power you could just wait for the next generation of processor…"/>
          <p:cNvSpPr txBox="1"/>
          <p:nvPr>
            <p:ph type="body" idx="1"/>
          </p:nvPr>
        </p:nvSpPr>
        <p:spPr>
          <a:xfrm>
            <a:off x="804943" y="3643312"/>
            <a:ext cx="17273539" cy="8840392"/>
          </a:xfrm>
          <a:prstGeom prst="rect">
            <a:avLst/>
          </a:prstGeom>
        </p:spPr>
        <p:txBody>
          <a:bodyPr anchor="t"/>
          <a:lstStyle/>
          <a:p>
            <a:pPr/>
            <a:r>
              <a:t>Up until about 15 years ago (Pentium 4), for more computing power you could just wait for the next generation of processor</a:t>
            </a:r>
          </a:p>
          <a:p>
            <a:pPr/>
            <a:r>
              <a:t>These processors often used parallelism for the speedup, but they still looked like a sequential processor</a:t>
            </a:r>
          </a:p>
          <a:p>
            <a:pPr/>
            <a:r>
              <a:t>Now processors are </a:t>
            </a:r>
            <a:r>
              <a:rPr>
                <a:solidFill>
                  <a:schemeClr val="accent5">
                    <a:lumOff val="-29866"/>
                  </a:schemeClr>
                </a:solidFill>
              </a:rPr>
              <a:t>multi-core</a:t>
            </a:r>
            <a:r>
              <a:t> and </a:t>
            </a:r>
            <a:r>
              <a:rPr>
                <a:solidFill>
                  <a:schemeClr val="accent5">
                    <a:lumOff val="-29866"/>
                  </a:schemeClr>
                </a:solidFill>
              </a:rPr>
              <a:t>multi-threaded</a:t>
            </a:r>
            <a:r>
              <a:t>, and you </a:t>
            </a:r>
            <a:r>
              <a:rPr b="1"/>
              <a:t>have</a:t>
            </a:r>
            <a:r>
              <a:t> to use parallelism</a:t>
            </a:r>
          </a:p>
        </p:txBody>
      </p:sp>
      <p:sp>
        <p:nvSpPr>
          <p:cNvPr id="141" name="Slide Number"/>
          <p:cNvSpPr txBox="1"/>
          <p:nvPr>
            <p:ph type="sldNum" sz="quarter" idx="2"/>
          </p:nvPr>
        </p:nvSpPr>
        <p:spPr>
          <a:xfrm>
            <a:off x="12031776" y="13073062"/>
            <a:ext cx="310923" cy="4776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2" name="Unknown.jpeg" descr="Unknown.jpeg"/>
          <p:cNvPicPr>
            <a:picLocks noChangeAspect="1"/>
          </p:cNvPicPr>
          <p:nvPr/>
        </p:nvPicPr>
        <p:blipFill>
          <a:blip r:embed="rId2">
            <a:extLst/>
          </a:blip>
          <a:stretch>
            <a:fillRect/>
          </a:stretch>
        </p:blipFill>
        <p:spPr>
          <a:xfrm>
            <a:off x="17309171" y="8863776"/>
            <a:ext cx="6192903" cy="3895183"/>
          </a:xfrm>
          <a:prstGeom prst="rect">
            <a:avLst/>
          </a:prstGeom>
          <a:ln w="12700">
            <a:miter lim="400000"/>
          </a:ln>
        </p:spPr>
      </p:pic>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0" name="Send and receive"/>
          <p:cNvSpPr txBox="1"/>
          <p:nvPr>
            <p:ph type="title"/>
          </p:nvPr>
        </p:nvSpPr>
        <p:spPr>
          <a:prstGeom prst="rect">
            <a:avLst/>
          </a:prstGeom>
        </p:spPr>
        <p:txBody>
          <a:bodyPr/>
          <a:lstStyle/>
          <a:p>
            <a:pPr/>
            <a:r>
              <a:t>Send and receive</a:t>
            </a:r>
          </a:p>
        </p:txBody>
      </p:sp>
      <p:sp>
        <p:nvSpPr>
          <p:cNvPr id="501" name="Send an array of data to a receiving process…"/>
          <p:cNvSpPr txBox="1"/>
          <p:nvPr>
            <p:ph type="body" idx="1"/>
          </p:nvPr>
        </p:nvSpPr>
        <p:spPr>
          <a:xfrm>
            <a:off x="974670" y="5345629"/>
            <a:ext cx="22434660" cy="7138075"/>
          </a:xfrm>
          <a:prstGeom prst="rect">
            <a:avLst/>
          </a:prstGeom>
        </p:spPr>
        <p:txBody>
          <a:bodyPr anchor="t"/>
          <a:lstStyle/>
          <a:p>
            <a:pPr/>
            <a:r>
              <a:t>Send an array of data to a receiving process</a:t>
            </a:r>
          </a:p>
          <a:p>
            <a:pPr/>
            <a:r>
              <a:t>Receive an array of data from a sending process</a:t>
            </a:r>
          </a:p>
          <a:p>
            <a:pPr/>
            <a:r>
              <a:t>Receiver may specify </a:t>
            </a:r>
            <a:r>
              <a:rPr>
                <a:solidFill>
                  <a:schemeClr val="accent5">
                    <a:lumOff val="-29866"/>
                  </a:schemeClr>
                </a:solidFill>
                <a:latin typeface="Courier"/>
                <a:ea typeface="Courier"/>
                <a:cs typeface="Courier"/>
                <a:sym typeface="Courier"/>
              </a:rPr>
              <a:t>MPI_ANY_SOURCE</a:t>
            </a:r>
            <a:r>
              <a:t>, sender is put in a field in </a:t>
            </a:r>
            <a:r>
              <a:rPr>
                <a:solidFill>
                  <a:schemeClr val="accent5">
                    <a:lumOff val="-29866"/>
                  </a:schemeClr>
                </a:solidFill>
              </a:rPr>
              <a:t>status</a:t>
            </a:r>
          </a:p>
          <a:p>
            <a:pPr/>
            <a:r>
              <a:t>Similarly, receiver may specify </a:t>
            </a:r>
            <a:r>
              <a:rPr>
                <a:solidFill>
                  <a:schemeClr val="accent5">
                    <a:lumOff val="-29866"/>
                  </a:schemeClr>
                </a:solidFill>
                <a:latin typeface="Courier"/>
                <a:ea typeface="Courier"/>
                <a:cs typeface="Courier"/>
                <a:sym typeface="Courier"/>
              </a:rPr>
              <a:t>MPI_ANY_TAG</a:t>
            </a:r>
            <a:r>
              <a:t>, tag is put in a field in </a:t>
            </a:r>
            <a:r>
              <a:rPr>
                <a:solidFill>
                  <a:schemeClr val="accent5">
                    <a:lumOff val="-29866"/>
                  </a:schemeClr>
                </a:solidFill>
              </a:rPr>
              <a:t>status</a:t>
            </a:r>
          </a:p>
          <a:p>
            <a:pPr/>
            <a:r>
              <a:t>For small messages </a:t>
            </a:r>
            <a:r>
              <a:rPr>
                <a:latin typeface="Courier"/>
                <a:ea typeface="Courier"/>
                <a:cs typeface="Courier"/>
                <a:sym typeface="Courier"/>
              </a:rPr>
              <a:t>MPI_Send()</a:t>
            </a:r>
            <a:r>
              <a:t> will return immediately, for large messages an </a:t>
            </a:r>
            <a:r>
              <a:rPr>
                <a:latin typeface="Courier"/>
                <a:ea typeface="Courier"/>
                <a:cs typeface="Courier"/>
                <a:sym typeface="Courier"/>
              </a:rPr>
              <a:t>MPI_Recv()</a:t>
            </a:r>
            <a:r>
              <a:t> is needed to accept the data before </a:t>
            </a:r>
            <a:r>
              <a:rPr>
                <a:latin typeface="Courier"/>
                <a:ea typeface="Courier"/>
                <a:cs typeface="Courier"/>
                <a:sym typeface="Courier"/>
              </a:rPr>
              <a:t>MPI_Send()</a:t>
            </a:r>
            <a:r>
              <a:t> returns</a:t>
            </a:r>
          </a:p>
          <a:p>
            <a:pPr/>
            <a:r>
              <a:t>Functions return an </a:t>
            </a:r>
            <a:r>
              <a:rPr>
                <a:solidFill>
                  <a:schemeClr val="accent5">
                    <a:lumOff val="-29866"/>
                  </a:schemeClr>
                </a:solidFill>
              </a:rPr>
              <a:t>error code</a:t>
            </a:r>
            <a:r>
              <a:t>. We </a:t>
            </a:r>
            <a:r>
              <a:rPr>
                <a:solidFill>
                  <a:schemeClr val="accent5">
                    <a:lumOff val="-29866"/>
                  </a:schemeClr>
                </a:solidFill>
              </a:rPr>
              <a:t>ignore</a:t>
            </a:r>
            <a:r>
              <a:t> those which is </a:t>
            </a:r>
            <a:r>
              <a:rPr>
                <a:solidFill>
                  <a:schemeClr val="accent5">
                    <a:lumOff val="-29866"/>
                  </a:schemeClr>
                </a:solidFill>
              </a:rPr>
              <a:t>BAD, BAD</a:t>
            </a:r>
            <a:r>
              <a:t>, no good at all</a:t>
            </a:r>
          </a:p>
        </p:txBody>
      </p:sp>
      <p:sp>
        <p:nvSpPr>
          <p:cNvPr id="5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3" name="double vector[SZ];…"/>
          <p:cNvSpPr txBox="1"/>
          <p:nvPr/>
        </p:nvSpPr>
        <p:spPr>
          <a:xfrm>
            <a:off x="120531" y="2681551"/>
            <a:ext cx="24142938" cy="2479676"/>
          </a:xfrm>
          <a:prstGeom prst="rect">
            <a:avLst/>
          </a:prstGeom>
          <a:solidFill>
            <a:srgbClr val="D6D5D5"/>
          </a:solidFill>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457200">
              <a:defRPr b="0" sz="3800">
                <a:latin typeface="Courier"/>
                <a:ea typeface="Courier"/>
                <a:cs typeface="Courier"/>
                <a:sym typeface="Courier"/>
              </a:defRPr>
            </a:pPr>
            <a:r>
              <a:t>double vector[SZ];</a:t>
            </a:r>
          </a:p>
          <a:p>
            <a:pPr algn="l" defTabSz="642937">
              <a:defRPr b="0" sz="3800">
                <a:latin typeface="Courier"/>
                <a:ea typeface="Courier"/>
                <a:cs typeface="Courier"/>
                <a:sym typeface="Courier"/>
              </a:defRPr>
            </a:pPr>
            <a:r>
              <a:t>MPI_Status status;</a:t>
            </a:r>
          </a:p>
          <a:p>
            <a:pPr algn="l" defTabSz="457200">
              <a:defRPr b="0" sz="3800">
                <a:latin typeface="Courier"/>
                <a:ea typeface="Courier"/>
                <a:cs typeface="Courier"/>
                <a:sym typeface="Courier"/>
              </a:defRPr>
            </a:pPr>
            <a:r>
              <a:t>MPI_Send(vector, SZ, MPI_Double, 2, 0, MPI_COMM_WORLD);</a:t>
            </a:r>
          </a:p>
          <a:p>
            <a:pPr algn="l" defTabSz="457200">
              <a:defRPr b="0" sz="3800">
                <a:latin typeface="Courier"/>
                <a:ea typeface="Courier"/>
                <a:cs typeface="Courier"/>
                <a:sym typeface="Courier"/>
              </a:defRPr>
            </a:pPr>
            <a:r>
              <a:t>MPI_Recv(vector, SZ, MPI_Double, MPI_ANY_SOURCE, 0, MPI_COMM_WORLD, &amp;status);</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5" name="Send/receive"/>
          <p:cNvSpPr txBox="1"/>
          <p:nvPr>
            <p:ph type="title"/>
          </p:nvPr>
        </p:nvSpPr>
        <p:spPr>
          <a:prstGeom prst="rect">
            <a:avLst/>
          </a:prstGeom>
        </p:spPr>
        <p:txBody>
          <a:bodyPr/>
          <a:lstStyle/>
          <a:p>
            <a:pPr/>
            <a:r>
              <a:t>Send/receive</a:t>
            </a:r>
          </a:p>
        </p:txBody>
      </p:sp>
      <p:sp>
        <p:nvSpPr>
          <p:cNvPr id="506" name="Send and receive in one call…"/>
          <p:cNvSpPr txBox="1"/>
          <p:nvPr>
            <p:ph type="body" idx="1"/>
          </p:nvPr>
        </p:nvSpPr>
        <p:spPr>
          <a:xfrm>
            <a:off x="974670" y="5333546"/>
            <a:ext cx="22434660" cy="7138074"/>
          </a:xfrm>
          <a:prstGeom prst="rect">
            <a:avLst/>
          </a:prstGeom>
        </p:spPr>
        <p:txBody>
          <a:bodyPr anchor="t"/>
          <a:lstStyle/>
          <a:p>
            <a:pPr/>
            <a:r>
              <a:t>Send and receive in </a:t>
            </a:r>
            <a:r>
              <a:rPr>
                <a:solidFill>
                  <a:schemeClr val="accent5">
                    <a:lumOff val="-29866"/>
                  </a:schemeClr>
                </a:solidFill>
              </a:rPr>
              <a:t>one call</a:t>
            </a:r>
          </a:p>
          <a:p>
            <a:pPr/>
            <a:r>
              <a:t>There ordering of the operations is left to the implementation, may </a:t>
            </a:r>
            <a:r>
              <a:rPr>
                <a:solidFill>
                  <a:schemeClr val="accent5">
                    <a:lumOff val="-29866"/>
                  </a:schemeClr>
                </a:solidFill>
              </a:rPr>
              <a:t>avoid deadlock</a:t>
            </a:r>
            <a:endParaRPr>
              <a:latin typeface="Courier"/>
              <a:ea typeface="Courier"/>
              <a:cs typeface="Courier"/>
              <a:sym typeface="Courier"/>
            </a:endParaRPr>
          </a:p>
          <a:p>
            <a:pPr/>
            <a:r>
              <a:t>Send and receive buffers </a:t>
            </a:r>
            <a:r>
              <a:rPr>
                <a:solidFill>
                  <a:schemeClr val="accent5">
                    <a:lumOff val="-29866"/>
                  </a:schemeClr>
                </a:solidFill>
              </a:rPr>
              <a:t>cannot overlap</a:t>
            </a:r>
          </a:p>
          <a:p>
            <a:pPr/>
            <a:r>
              <a:t>Source and destination may be different, also size and even data type</a:t>
            </a:r>
          </a:p>
        </p:txBody>
      </p:sp>
      <p:sp>
        <p:nvSpPr>
          <p:cNvPr id="5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8" name="double vector1[SZ], vector2[SZ];…"/>
          <p:cNvSpPr txBox="1"/>
          <p:nvPr/>
        </p:nvSpPr>
        <p:spPr>
          <a:xfrm>
            <a:off x="120531" y="2681551"/>
            <a:ext cx="24142938" cy="2479676"/>
          </a:xfrm>
          <a:prstGeom prst="rect">
            <a:avLst/>
          </a:prstGeom>
          <a:solidFill>
            <a:srgbClr val="D6D5D5"/>
          </a:solidFill>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457200">
              <a:defRPr b="0" sz="3800">
                <a:latin typeface="Courier"/>
                <a:ea typeface="Courier"/>
                <a:cs typeface="Courier"/>
                <a:sym typeface="Courier"/>
              </a:defRPr>
            </a:pPr>
            <a:r>
              <a:t>double vector1[SZ], vector2[SZ];</a:t>
            </a:r>
          </a:p>
          <a:p>
            <a:pPr algn="l" defTabSz="642937">
              <a:defRPr b="0" sz="3800">
                <a:latin typeface="Courier"/>
                <a:ea typeface="Courier"/>
                <a:cs typeface="Courier"/>
                <a:sym typeface="Courier"/>
              </a:defRPr>
            </a:pPr>
            <a:r>
              <a:t>MPI_Status status;</a:t>
            </a:r>
          </a:p>
          <a:p>
            <a:pPr algn="l" defTabSz="457200">
              <a:defRPr b="0" sz="3800">
                <a:latin typeface="Courier"/>
                <a:ea typeface="Courier"/>
                <a:cs typeface="Courier"/>
                <a:sym typeface="Courier"/>
              </a:defRPr>
            </a:pPr>
            <a:r>
              <a:t>MPI_Sendrecv(vector1, SZ, MPI_Double, 2, 0,</a:t>
            </a:r>
          </a:p>
          <a:p>
            <a:pPr algn="l" defTabSz="457200">
              <a:defRPr b="0" sz="3800">
                <a:latin typeface="Courier"/>
                <a:ea typeface="Courier"/>
                <a:cs typeface="Courier"/>
                <a:sym typeface="Courier"/>
              </a:defRPr>
            </a:pPr>
            <a:r>
              <a:t>             vector2, SZ, MPI_Double, 2, 0, MPI_COMM_WORLD, &amp;status);</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Collective communication patterns"/>
          <p:cNvSpPr txBox="1"/>
          <p:nvPr>
            <p:ph type="title"/>
          </p:nvPr>
        </p:nvSpPr>
        <p:spPr>
          <a:prstGeom prst="rect">
            <a:avLst/>
          </a:prstGeom>
        </p:spPr>
        <p:txBody>
          <a:bodyPr/>
          <a:lstStyle>
            <a:lvl1pPr defTabSz="690086">
              <a:defRPr sz="9407"/>
            </a:lvl1pPr>
          </a:lstStyle>
          <a:p>
            <a:pPr/>
            <a:r>
              <a:t>Collective communication patterns</a:t>
            </a:r>
          </a:p>
        </p:txBody>
      </p:sp>
      <p:sp>
        <p:nvSpPr>
          <p:cNvPr id="511" name="Reduction…"/>
          <p:cNvSpPr txBox="1"/>
          <p:nvPr>
            <p:ph type="body" idx="1"/>
          </p:nvPr>
        </p:nvSpPr>
        <p:spPr>
          <a:xfrm>
            <a:off x="1258625" y="3812976"/>
            <a:ext cx="15609094" cy="8840392"/>
          </a:xfrm>
          <a:prstGeom prst="rect">
            <a:avLst/>
          </a:prstGeom>
        </p:spPr>
        <p:txBody>
          <a:bodyPr anchor="t"/>
          <a:lstStyle/>
          <a:p>
            <a:pPr/>
            <a:r>
              <a:t>Reduction</a:t>
            </a:r>
          </a:p>
          <a:p>
            <a:pPr/>
            <a:r>
              <a:t>Broadcast</a:t>
            </a:r>
          </a:p>
          <a:p>
            <a:pPr/>
            <a:r>
              <a:t>Scatter</a:t>
            </a:r>
          </a:p>
          <a:p>
            <a:pPr/>
            <a:r>
              <a:t>Gather</a:t>
            </a:r>
          </a:p>
          <a:p>
            <a:pPr/>
            <a:r>
              <a:t>All gather</a:t>
            </a:r>
          </a:p>
        </p:txBody>
      </p:sp>
      <p:sp>
        <p:nvSpPr>
          <p:cNvPr id="51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13" name="broadcastvsscatter.png" descr="broadcastvsscatter.png"/>
          <p:cNvPicPr>
            <a:picLocks noChangeAspect="1"/>
          </p:cNvPicPr>
          <p:nvPr/>
        </p:nvPicPr>
        <p:blipFill>
          <a:blip r:embed="rId2">
            <a:extLst/>
          </a:blip>
          <a:stretch>
            <a:fillRect/>
          </a:stretch>
        </p:blipFill>
        <p:spPr>
          <a:xfrm>
            <a:off x="7613247" y="3970161"/>
            <a:ext cx="6438592" cy="7627600"/>
          </a:xfrm>
          <a:prstGeom prst="rect">
            <a:avLst/>
          </a:prstGeom>
          <a:ln w="12700">
            <a:miter lim="400000"/>
          </a:ln>
        </p:spPr>
      </p:pic>
      <p:pic>
        <p:nvPicPr>
          <p:cNvPr id="514" name="gather.png" descr="gather.png"/>
          <p:cNvPicPr>
            <a:picLocks noChangeAspect="1"/>
          </p:cNvPicPr>
          <p:nvPr/>
        </p:nvPicPr>
        <p:blipFill>
          <a:blip r:embed="rId3">
            <a:extLst/>
          </a:blip>
          <a:stretch>
            <a:fillRect/>
          </a:stretch>
        </p:blipFill>
        <p:spPr>
          <a:xfrm>
            <a:off x="15298332" y="3969787"/>
            <a:ext cx="6438592" cy="3541226"/>
          </a:xfrm>
          <a:prstGeom prst="rect">
            <a:avLst/>
          </a:prstGeom>
          <a:ln w="12700">
            <a:miter lim="400000"/>
          </a:ln>
        </p:spPr>
      </p:pic>
      <p:pic>
        <p:nvPicPr>
          <p:cNvPr id="515" name="allgather.png" descr="allgather.png"/>
          <p:cNvPicPr>
            <a:picLocks noChangeAspect="1"/>
          </p:cNvPicPr>
          <p:nvPr/>
        </p:nvPicPr>
        <p:blipFill>
          <a:blip r:embed="rId4">
            <a:extLst/>
          </a:blip>
          <a:stretch>
            <a:fillRect/>
          </a:stretch>
        </p:blipFill>
        <p:spPr>
          <a:xfrm>
            <a:off x="16520645" y="8493490"/>
            <a:ext cx="4421295" cy="3541227"/>
          </a:xfrm>
          <a:prstGeom prst="rect">
            <a:avLst/>
          </a:prstGeom>
          <a:ln w="12700">
            <a:miter lim="400000"/>
          </a:ln>
        </p:spPr>
      </p:pic>
      <p:sp>
        <p:nvSpPr>
          <p:cNvPr id="516" name="Pictures: mpitutorial.com"/>
          <p:cNvSpPr txBox="1"/>
          <p:nvPr/>
        </p:nvSpPr>
        <p:spPr>
          <a:xfrm>
            <a:off x="19456247" y="13017194"/>
            <a:ext cx="4411346" cy="5894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b="0" sz="3000"/>
            </a:lvl1pPr>
          </a:lstStyle>
          <a:p>
            <a:pPr/>
            <a:r>
              <a:t>Pictures: mpitutorial.com</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Availability MPI"/>
          <p:cNvSpPr txBox="1"/>
          <p:nvPr>
            <p:ph type="title"/>
          </p:nvPr>
        </p:nvSpPr>
        <p:spPr>
          <a:prstGeom prst="rect">
            <a:avLst/>
          </a:prstGeom>
        </p:spPr>
        <p:txBody>
          <a:bodyPr/>
          <a:lstStyle/>
          <a:p>
            <a:pPr/>
            <a:r>
              <a:t>Availability MPI</a:t>
            </a:r>
          </a:p>
        </p:txBody>
      </p:sp>
      <p:sp>
        <p:nvSpPr>
          <p:cNvPr id="519" name="Message-passing library for Fortran, C, and C++…"/>
          <p:cNvSpPr txBox="1"/>
          <p:nvPr>
            <p:ph type="body" idx="1"/>
          </p:nvPr>
        </p:nvSpPr>
        <p:spPr>
          <a:xfrm>
            <a:off x="1286006" y="3643312"/>
            <a:ext cx="21811988" cy="8840392"/>
          </a:xfrm>
          <a:prstGeom prst="rect">
            <a:avLst/>
          </a:prstGeom>
        </p:spPr>
        <p:txBody>
          <a:bodyPr anchor="t"/>
          <a:lstStyle/>
          <a:p>
            <a:pPr/>
            <a:r>
              <a:t>Message-passing library for Fortran, C, and C++</a:t>
            </a:r>
          </a:p>
          <a:p>
            <a:pPr/>
            <a:r>
              <a:t>Two main implementations:</a:t>
            </a:r>
          </a:p>
          <a:p>
            <a:pPr lvl="1"/>
            <a:r>
              <a:t>Open MPI, </a:t>
            </a:r>
            <a:r>
              <a:rPr u="sng">
                <a:hlinkClick r:id="rId2" invalidUrl="" action="" tgtFrame="" tooltip="" history="1" highlightClick="0" endSnd="0"/>
              </a:rPr>
              <a:t>open-mpi.org</a:t>
            </a:r>
            <a:r>
              <a:rPr>
                <a:solidFill>
                  <a:schemeClr val="accent5">
                    <a:lumOff val="-29866"/>
                  </a:schemeClr>
                </a:solidFill>
              </a:rPr>
              <a:t> </a:t>
            </a:r>
            <a:r>
              <a:t>(Current: v4.0 of Nov. 2018, v3.1 of May 2018)</a:t>
            </a:r>
          </a:p>
          <a:p>
            <a:pPr lvl="1"/>
            <a:r>
              <a:t>MPICH </a:t>
            </a:r>
            <a:r>
              <a:rPr u="sng">
                <a:hlinkClick r:id="rId3" invalidUrl="" action="" tgtFrame="" tooltip="" history="1" highlightClick="0" endSnd="0"/>
              </a:rPr>
              <a:t>mpich.org</a:t>
            </a:r>
            <a:r>
              <a:rPr>
                <a:solidFill>
                  <a:schemeClr val="accent5">
                    <a:lumOff val="-29866"/>
                  </a:schemeClr>
                </a:solidFill>
              </a:rPr>
              <a:t> </a:t>
            </a:r>
            <a:r>
              <a:t>(Current: v3.3 of Nov. 2018)</a:t>
            </a:r>
          </a:p>
          <a:p>
            <a:pPr/>
            <a:r>
              <a:t>Bindings libraries for Python, Java, Rust, Haskell, Perl, Mathematica, …</a:t>
            </a:r>
          </a:p>
        </p:txBody>
      </p:sp>
      <p:sp>
        <p:nvSpPr>
          <p:cNvPr id="5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Part 6: Running MPI"/>
          <p:cNvSpPr txBox="1"/>
          <p:nvPr>
            <p:ph type="title"/>
          </p:nvPr>
        </p:nvSpPr>
        <p:spPr>
          <a:prstGeom prst="rect">
            <a:avLst/>
          </a:prstGeom>
        </p:spPr>
        <p:txBody>
          <a:bodyPr/>
          <a:lstStyle/>
          <a:p>
            <a:pPr/>
            <a:r>
              <a:t>Part 6: Running MPI</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Your mission…"/>
          <p:cNvSpPr txBox="1"/>
          <p:nvPr>
            <p:ph type="title"/>
          </p:nvPr>
        </p:nvSpPr>
        <p:spPr>
          <a:prstGeom prst="rect">
            <a:avLst/>
          </a:prstGeom>
        </p:spPr>
        <p:txBody>
          <a:bodyPr/>
          <a:lstStyle/>
          <a:p>
            <a:pPr/>
            <a:r>
              <a:t>Your mission…</a:t>
            </a:r>
          </a:p>
        </p:txBody>
      </p:sp>
      <p:sp>
        <p:nvSpPr>
          <p:cNvPr id="525" name="Count the number of primes in a range of integers. See primes-mpi.c…"/>
          <p:cNvSpPr txBox="1"/>
          <p:nvPr>
            <p:ph type="body" idx="1"/>
          </p:nvPr>
        </p:nvSpPr>
        <p:spPr>
          <a:xfrm>
            <a:off x="839032" y="3643312"/>
            <a:ext cx="23180203" cy="8482617"/>
          </a:xfrm>
          <a:prstGeom prst="rect">
            <a:avLst/>
          </a:prstGeom>
        </p:spPr>
        <p:txBody>
          <a:bodyPr anchor="t"/>
          <a:lstStyle/>
          <a:p>
            <a:pPr marL="0" indent="0">
              <a:buSzTx/>
              <a:buNone/>
            </a:pPr>
            <a:r>
              <a:t>Count the number of primes in a range of integers. See </a:t>
            </a:r>
            <a:r>
              <a:rPr>
                <a:solidFill>
                  <a:schemeClr val="accent5">
                    <a:lumOff val="-29866"/>
                  </a:schemeClr>
                </a:solidFill>
                <a:latin typeface="Courier"/>
                <a:ea typeface="Courier"/>
                <a:cs typeface="Courier"/>
                <a:sym typeface="Courier"/>
              </a:rPr>
              <a:t>primes-mpi.c</a:t>
            </a:r>
            <a:endParaRPr>
              <a:solidFill>
                <a:schemeClr val="accent5">
                  <a:lumOff val="-29866"/>
                </a:schemeClr>
              </a:solidFill>
              <a:latin typeface="Courier"/>
              <a:ea typeface="Courier"/>
              <a:cs typeface="Courier"/>
              <a:sym typeface="Courier"/>
            </a:endParaRPr>
          </a:p>
          <a:p>
            <a:pPr/>
            <a:r>
              <a:t>Use master/worker pattern:</a:t>
            </a:r>
          </a:p>
          <a:p>
            <a:pPr lvl="1"/>
            <a:r>
              <a:t>Workers wait for a number, compute </a:t>
            </a:r>
            <a:r>
              <a:rPr>
                <a:latin typeface="Courier"/>
                <a:ea typeface="Courier"/>
                <a:cs typeface="Courier"/>
                <a:sym typeface="Courier"/>
              </a:rPr>
              <a:t>is_prime()</a:t>
            </a:r>
            <a:r>
              <a:t>, send back result, repeat</a:t>
            </a:r>
          </a:p>
          <a:p>
            <a:pPr lvl="1"/>
            <a:r>
              <a:t>A worker stops if it is sent 0 as the number</a:t>
            </a:r>
          </a:p>
          <a:p>
            <a:pPr lvl="1"/>
            <a:r>
              <a:t>Master distributes work over workers</a:t>
            </a:r>
          </a:p>
          <a:p>
            <a:pPr lvl="1"/>
            <a:r>
              <a:t>The node with rank 0 is master, others are workers</a:t>
            </a:r>
          </a:p>
          <a:p>
            <a:pPr/>
            <a:r>
              <a:t>We give you initialisation, communication helpers, all worker code, and other bureaucracy</a:t>
            </a:r>
          </a:p>
          <a:p>
            <a:pPr/>
            <a:r>
              <a:t>You have to add communication code to the function </a:t>
            </a:r>
            <a:r>
              <a:rPr>
                <a:latin typeface="Courier"/>
                <a:ea typeface="Courier"/>
                <a:cs typeface="Courier"/>
                <a:sym typeface="Courier"/>
              </a:rPr>
              <a:t>run_as_master()</a:t>
            </a:r>
          </a:p>
        </p:txBody>
      </p:sp>
      <p:sp>
        <p:nvSpPr>
          <p:cNvPr id="5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8" name="Solution: worker"/>
          <p:cNvSpPr txBox="1"/>
          <p:nvPr>
            <p:ph type="title"/>
          </p:nvPr>
        </p:nvSpPr>
        <p:spPr>
          <a:prstGeom prst="rect">
            <a:avLst/>
          </a:prstGeom>
        </p:spPr>
        <p:txBody>
          <a:bodyPr/>
          <a:lstStyle/>
          <a:p>
            <a:pPr/>
            <a:r>
              <a:t>Solution: worker</a:t>
            </a:r>
          </a:p>
        </p:txBody>
      </p:sp>
      <p:sp>
        <p:nvSpPr>
          <p:cNvPr id="529" name="Accept work messages, send back results, until told to stop."/>
          <p:cNvSpPr txBox="1"/>
          <p:nvPr>
            <p:ph type="body" sz="quarter" idx="1"/>
          </p:nvPr>
        </p:nvSpPr>
        <p:spPr>
          <a:xfrm>
            <a:off x="1700361" y="3643312"/>
            <a:ext cx="18296186" cy="955378"/>
          </a:xfrm>
          <a:prstGeom prst="rect">
            <a:avLst/>
          </a:prstGeom>
        </p:spPr>
        <p:txBody>
          <a:bodyPr anchor="t"/>
          <a:lstStyle>
            <a:lvl1pPr marL="0" indent="0">
              <a:buSzTx/>
              <a:buNone/>
            </a:lvl1pPr>
          </a:lstStyle>
          <a:p>
            <a:pPr/>
            <a:r>
              <a:t>Accept work messages, send back results, until told to stop.</a:t>
            </a:r>
          </a:p>
        </p:txBody>
      </p:sp>
      <p:sp>
        <p:nvSpPr>
          <p:cNvPr id="53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1" name="void run_as_worker(void){…"/>
          <p:cNvSpPr txBox="1"/>
          <p:nvPr/>
        </p:nvSpPr>
        <p:spPr>
          <a:xfrm>
            <a:off x="2270315" y="5507434"/>
            <a:ext cx="19843370" cy="54514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rPr b="1"/>
              <a:t>void</a:t>
            </a:r>
            <a:r>
              <a:t> run_as_worker(</a:t>
            </a:r>
            <a:r>
              <a:rPr b="1"/>
              <a:t>void</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while</a:t>
            </a:r>
            <a:r>
              <a:t>(true){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int</a:t>
            </a:r>
            <a:r>
              <a:t> val;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await_command(&amp;val);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if</a:t>
            </a:r>
            <a:r>
              <a:t> (val == 0 )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break</a:t>
            </a: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int</a:t>
            </a:r>
            <a:r>
              <a:t> result = is_prime(val);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send_result(result);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Solution: master"/>
          <p:cNvSpPr txBox="1"/>
          <p:nvPr>
            <p:ph type="title"/>
          </p:nvPr>
        </p:nvSpPr>
        <p:spPr>
          <a:prstGeom prst="rect">
            <a:avLst/>
          </a:prstGeom>
        </p:spPr>
        <p:txBody>
          <a:bodyPr/>
          <a:lstStyle/>
          <a:p>
            <a:pPr/>
            <a:r>
              <a:t>Solution: master</a:t>
            </a:r>
          </a:p>
        </p:txBody>
      </p:sp>
      <p:sp>
        <p:nvSpPr>
          <p:cNvPr id="534" name="Send numbers to test to all workers until work is exhausted, then shut down workers"/>
          <p:cNvSpPr txBox="1"/>
          <p:nvPr>
            <p:ph type="body" sz="quarter" idx="1"/>
          </p:nvPr>
        </p:nvSpPr>
        <p:spPr>
          <a:xfrm>
            <a:off x="1700361" y="2705466"/>
            <a:ext cx="22305396" cy="955378"/>
          </a:xfrm>
          <a:prstGeom prst="rect">
            <a:avLst/>
          </a:prstGeom>
        </p:spPr>
        <p:txBody>
          <a:bodyPr anchor="t"/>
          <a:lstStyle>
            <a:lvl1pPr marL="0" indent="0">
              <a:buSzTx/>
              <a:buNone/>
            </a:lvl1pPr>
          </a:lstStyle>
          <a:p>
            <a:pPr/>
            <a:r>
              <a:t>Send numbers to test to all workers until work is exhausted, then shut down workers</a:t>
            </a:r>
          </a:p>
        </p:txBody>
      </p:sp>
      <p:sp>
        <p:nvSpPr>
          <p:cNvPr id="5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36" name="int run_as_master(int worker_count, long int startval, long int nval){…"/>
          <p:cNvSpPr txBox="1"/>
          <p:nvPr/>
        </p:nvSpPr>
        <p:spPr>
          <a:xfrm>
            <a:off x="484240" y="3697585"/>
            <a:ext cx="23415521" cy="9794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rPr b="1"/>
              <a:t>int</a:t>
            </a:r>
            <a:r>
              <a:t> run_as_master(</a:t>
            </a:r>
            <a:r>
              <a:rPr b="1"/>
              <a:t>int </a:t>
            </a:r>
            <a:r>
              <a:t>worker_count</a:t>
            </a:r>
            <a:r>
              <a:rPr b="1"/>
              <a:t>, long int </a:t>
            </a:r>
            <a:r>
              <a:t>startval</a:t>
            </a:r>
            <a:r>
              <a:rPr b="1"/>
              <a:t>, long int </a:t>
            </a:r>
            <a:r>
              <a:t>nval){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int</a:t>
            </a:r>
            <a:r>
              <a:t> active_workers = 0, primes = 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long</a:t>
            </a:r>
            <a:r>
              <a:t> </a:t>
            </a:r>
            <a:r>
              <a:rPr b="1"/>
              <a:t>int</a:t>
            </a:r>
            <a:r>
              <a:t> val = startval, endval = startval + nval;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for </a:t>
            </a:r>
            <a:r>
              <a:t>(</a:t>
            </a:r>
            <a:r>
              <a:rPr b="1"/>
              <a:t>int</a:t>
            </a:r>
            <a:r>
              <a:t> worker = 1; worker &lt;= worker_count &amp;&amp; val &lt;= endval; worker++){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a:solidFill>
                  <a:schemeClr val="accent5">
                    <a:lumOff val="-29866"/>
                  </a:schemeClr>
                </a:solidFill>
              </a:rPr>
              <a:t>send_work_command(worker, val);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val += 2;</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active_workers++;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while</a:t>
            </a:r>
            <a:r>
              <a:t> (active_workers &gt; 0)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int</a:t>
            </a:r>
            <a:r>
              <a:t> worker, result;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a:solidFill>
                  <a:schemeClr val="accent5">
                    <a:lumOff val="-29866"/>
                  </a:schemeClr>
                </a:solidFill>
              </a:rPr>
              <a:t>/* insert communication */</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primes += result;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if</a:t>
            </a:r>
            <a:r>
              <a:t> (val &lt;= endval)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a:solidFill>
                  <a:schemeClr val="accent5">
                    <a:lumOff val="-29866"/>
                  </a:schemeClr>
                </a:solidFill>
              </a:rPr>
              <a:t>/* insert communication */</a:t>
            </a:r>
            <a:r>
              <a:t>; val += 2;</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 </a:t>
            </a:r>
            <a:r>
              <a:rPr b="1"/>
              <a:t>else</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a:solidFill>
                  <a:schemeClr val="accent5">
                    <a:lumOff val="-29866"/>
                  </a:schemeClr>
                </a:solidFill>
              </a:rPr>
              <a:t>/* insert communication */</a:t>
            </a:r>
            <a:r>
              <a:t>; active_workers—;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return</a:t>
            </a:r>
            <a:r>
              <a:t> primes;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Compiling and running an MPI program"/>
          <p:cNvSpPr txBox="1"/>
          <p:nvPr>
            <p:ph type="title"/>
          </p:nvPr>
        </p:nvSpPr>
        <p:spPr>
          <a:prstGeom prst="rect">
            <a:avLst/>
          </a:prstGeom>
        </p:spPr>
        <p:txBody>
          <a:bodyPr/>
          <a:lstStyle>
            <a:lvl1pPr defTabSz="690086">
              <a:defRPr sz="9407"/>
            </a:lvl1pPr>
          </a:lstStyle>
          <a:p>
            <a:pPr/>
            <a:r>
              <a:t>Compiling and running an MPI program</a:t>
            </a:r>
          </a:p>
        </p:txBody>
      </p:sp>
      <p:sp>
        <p:nvSpPr>
          <p:cNvPr id="539" name="Edit primes-mpi.c to parallelise it: search for /* insert communication */…"/>
          <p:cNvSpPr txBox="1"/>
          <p:nvPr>
            <p:ph type="body" idx="1"/>
          </p:nvPr>
        </p:nvSpPr>
        <p:spPr>
          <a:xfrm>
            <a:off x="658062" y="3607922"/>
            <a:ext cx="23067876" cy="8840391"/>
          </a:xfrm>
          <a:prstGeom prst="rect">
            <a:avLst/>
          </a:prstGeom>
        </p:spPr>
        <p:txBody>
          <a:bodyPr anchor="t"/>
          <a:lstStyle/>
          <a:p>
            <a:pPr marL="873125" indent="-873125">
              <a:buSzPct val="100000"/>
              <a:buAutoNum type="arabicPeriod" startAt="1"/>
            </a:pPr>
            <a:r>
              <a:t>Edit </a:t>
            </a:r>
            <a:r>
              <a:rPr>
                <a:latin typeface="Courier"/>
                <a:ea typeface="Courier"/>
                <a:cs typeface="Courier"/>
                <a:sym typeface="Courier"/>
              </a:rPr>
              <a:t>primes-mpi.c</a:t>
            </a:r>
            <a:r>
              <a:t> to parallelise it: search for </a:t>
            </a:r>
            <a:r>
              <a:rPr>
                <a:solidFill>
                  <a:schemeClr val="accent5">
                    <a:lumOff val="-29866"/>
                  </a:schemeClr>
                </a:solidFill>
                <a:latin typeface="Courier"/>
                <a:ea typeface="Courier"/>
                <a:cs typeface="Courier"/>
                <a:sym typeface="Courier"/>
              </a:rPr>
              <a:t>/* insert communication */</a:t>
            </a:r>
            <a:endParaRPr>
              <a:solidFill>
                <a:schemeClr val="accent5">
                  <a:lumOff val="-29866"/>
                </a:schemeClr>
              </a:solidFill>
            </a:endParaRPr>
          </a:p>
          <a:p>
            <a:pPr marL="873125" indent="-873125">
              <a:buSzPct val="100000"/>
              <a:buAutoNum type="arabicPeriod" startAt="1"/>
            </a:pPr>
            <a:r>
              <a:t>Compile it to a runnable program with:</a:t>
            </a:r>
            <a:br/>
            <a:r>
              <a:rPr>
                <a:latin typeface="Courier"/>
                <a:ea typeface="Courier"/>
                <a:cs typeface="Courier"/>
                <a:sym typeface="Courier"/>
              </a:rPr>
              <a:t>make primes-mpi</a:t>
            </a:r>
            <a:endParaRPr>
              <a:latin typeface="Courier"/>
              <a:ea typeface="Courier"/>
              <a:cs typeface="Courier"/>
              <a:sym typeface="Courier"/>
            </a:endParaRPr>
          </a:p>
          <a:p>
            <a:pPr marL="873125" indent="-873125">
              <a:buSzPct val="100000"/>
              <a:buAutoNum type="arabicPeriod" startAt="1"/>
            </a:pPr>
            <a:r>
              <a:t>Submit job with:</a:t>
            </a:r>
            <a:br/>
            <a:r>
              <a:rPr>
                <a:latin typeface="Courier"/>
                <a:ea typeface="Courier"/>
                <a:cs typeface="Courier"/>
                <a:sym typeface="Courier"/>
              </a:rPr>
              <a:t>sbatch primes-mpi-sbatch.sh</a:t>
            </a:r>
            <a:endParaRPr>
              <a:latin typeface="Courier"/>
              <a:ea typeface="Courier"/>
              <a:cs typeface="Courier"/>
              <a:sym typeface="Courier"/>
            </a:endParaRPr>
          </a:p>
          <a:p>
            <a:pPr marL="873125" indent="-873125">
              <a:buSzPct val="100000"/>
              <a:buAutoNum type="arabicPeriod" startAt="1"/>
            </a:pPr>
            <a:r>
              <a:t>Look at </a:t>
            </a:r>
            <a:r>
              <a:rPr>
                <a:latin typeface="Courier"/>
                <a:ea typeface="Courier"/>
                <a:cs typeface="Courier"/>
                <a:sym typeface="Courier"/>
              </a:rPr>
              <a:t>slurm-xxxx.out</a:t>
            </a:r>
            <a:r>
              <a:t> for the result of the run (there should be </a:t>
            </a:r>
            <a:r>
              <a:rPr>
                <a:solidFill>
                  <a:schemeClr val="accent5">
                    <a:lumOff val="-29866"/>
                  </a:schemeClr>
                </a:solidFill>
              </a:rPr>
              <a:t>67001</a:t>
            </a:r>
            <a:r>
              <a:t> primes)</a:t>
            </a:r>
          </a:p>
          <a:p>
            <a:pPr marL="873125" indent="-873125">
              <a:buSzPct val="100000"/>
              <a:buAutoNum type="arabicPeriod" startAt="1"/>
            </a:pPr>
            <a:r>
              <a:t>Write down the number of workers used, and the computation time</a:t>
            </a:r>
          </a:p>
          <a:p>
            <a:pPr marL="873125" indent="-873125">
              <a:buSzPct val="100000"/>
              <a:buAutoNum type="arabicPeriod" startAt="1"/>
            </a:pPr>
            <a:r>
              <a:t>Edit the specification </a:t>
            </a:r>
            <a:r>
              <a:rPr>
                <a:solidFill>
                  <a:schemeClr val="accent5">
                    <a:lumOff val="-29866"/>
                  </a:schemeClr>
                </a:solidFill>
                <a:latin typeface="Courier"/>
                <a:ea typeface="Courier"/>
                <a:cs typeface="Courier"/>
                <a:sym typeface="Courier"/>
              </a:rPr>
              <a:t>-N 1</a:t>
            </a:r>
            <a:r>
              <a:t> in </a:t>
            </a:r>
            <a:r>
              <a:rPr>
                <a:solidFill>
                  <a:schemeClr val="accent5">
                    <a:lumOff val="-29866"/>
                  </a:schemeClr>
                </a:solidFill>
                <a:latin typeface="Courier"/>
                <a:ea typeface="Courier"/>
                <a:cs typeface="Courier"/>
                <a:sym typeface="Courier"/>
              </a:rPr>
              <a:t>primes-mpi-sbatch.sh</a:t>
            </a:r>
            <a:r>
              <a:rPr>
                <a:latin typeface="Courier"/>
                <a:ea typeface="Courier"/>
                <a:cs typeface="Courier"/>
                <a:sym typeface="Courier"/>
              </a:rPr>
              <a:t> </a:t>
            </a:r>
            <a:r>
              <a:t>to run with a different number of processors, and go to step 3</a:t>
            </a:r>
          </a:p>
        </p:txBody>
      </p:sp>
      <p:sp>
        <p:nvSpPr>
          <p:cNvPr id="5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Solution: master"/>
          <p:cNvSpPr txBox="1"/>
          <p:nvPr>
            <p:ph type="title"/>
          </p:nvPr>
        </p:nvSpPr>
        <p:spPr>
          <a:prstGeom prst="rect">
            <a:avLst/>
          </a:prstGeom>
        </p:spPr>
        <p:txBody>
          <a:bodyPr/>
          <a:lstStyle/>
          <a:p>
            <a:pPr/>
            <a:r>
              <a:t>Solution: master</a:t>
            </a:r>
          </a:p>
        </p:txBody>
      </p:sp>
      <p:sp>
        <p:nvSpPr>
          <p:cNvPr id="543" name="Send numbers to test to all workers until work is exhausted, then shut down workers"/>
          <p:cNvSpPr txBox="1"/>
          <p:nvPr>
            <p:ph type="body" sz="quarter" idx="1"/>
          </p:nvPr>
        </p:nvSpPr>
        <p:spPr>
          <a:xfrm>
            <a:off x="1700361" y="2705466"/>
            <a:ext cx="22305396" cy="955378"/>
          </a:xfrm>
          <a:prstGeom prst="rect">
            <a:avLst/>
          </a:prstGeom>
        </p:spPr>
        <p:txBody>
          <a:bodyPr anchor="t"/>
          <a:lstStyle>
            <a:lvl1pPr marL="0" indent="0">
              <a:buSzTx/>
              <a:buNone/>
            </a:lvl1pPr>
          </a:lstStyle>
          <a:p>
            <a:pPr/>
            <a:r>
              <a:t>Send numbers to test to all workers until work is exhausted, then shut down workers</a:t>
            </a:r>
          </a:p>
        </p:txBody>
      </p:sp>
      <p:sp>
        <p:nvSpPr>
          <p:cNvPr id="54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45" name="int run_as_master(int worker_count, long int startval, long int nval){…"/>
          <p:cNvSpPr txBox="1"/>
          <p:nvPr/>
        </p:nvSpPr>
        <p:spPr>
          <a:xfrm>
            <a:off x="484240" y="3502938"/>
            <a:ext cx="23415521" cy="9794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rPr b="1"/>
              <a:t>int</a:t>
            </a:r>
            <a:r>
              <a:t> run_as_master(</a:t>
            </a:r>
            <a:r>
              <a:rPr b="1"/>
              <a:t>int </a:t>
            </a:r>
            <a:r>
              <a:t>worker_count</a:t>
            </a:r>
            <a:r>
              <a:rPr b="1"/>
              <a:t>, long int </a:t>
            </a:r>
            <a:r>
              <a:t>startval</a:t>
            </a:r>
            <a:r>
              <a:rPr b="1"/>
              <a:t>, long int </a:t>
            </a:r>
            <a:r>
              <a:t>nval){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int</a:t>
            </a:r>
            <a:r>
              <a:t> active_workers = 0, primes = 0;</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long</a:t>
            </a:r>
            <a:r>
              <a:t> </a:t>
            </a:r>
            <a:r>
              <a:rPr b="1"/>
              <a:t>int</a:t>
            </a:r>
            <a:r>
              <a:t> val = startval, endval = startval + nval;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for </a:t>
            </a:r>
            <a:r>
              <a:t>(</a:t>
            </a:r>
            <a:r>
              <a:rPr b="1"/>
              <a:t>int</a:t>
            </a:r>
            <a:r>
              <a:t> worker = 1; worker &lt;= worker_count &amp;&amp; val &lt;= endval; worker++){</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a:solidFill>
                  <a:schemeClr val="accent5">
                    <a:lumOff val="-29866"/>
                  </a:schemeClr>
                </a:solidFill>
              </a:rPr>
              <a:t>send_work_command(worker, val);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val += 2;</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active_workers++;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while</a:t>
            </a:r>
            <a:r>
              <a:t> (active_workers &gt; 0)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int</a:t>
            </a:r>
            <a:r>
              <a:t> worker, result;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a:solidFill>
                  <a:schemeClr val="accent5">
                    <a:lumOff val="-29866"/>
                  </a:schemeClr>
                </a:solidFill>
              </a:rPr>
              <a:t>await_result(&amp;worker, &amp;result);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primes += result;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if</a:t>
            </a:r>
            <a:r>
              <a:t> (val &lt;= endval)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a:solidFill>
                  <a:schemeClr val="accent5">
                    <a:lumOff val="-29866"/>
                  </a:schemeClr>
                </a:solidFill>
              </a:rPr>
              <a:t>send_work_command(worker, val);</a:t>
            </a:r>
            <a:r>
              <a:t> val += 2;</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 </a:t>
            </a:r>
            <a:r>
              <a:rPr b="1"/>
              <a:t>else</a:t>
            </a: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a:solidFill>
                  <a:schemeClr val="accent5">
                    <a:lumOff val="-29866"/>
                  </a:schemeClr>
                </a:solidFill>
              </a:rPr>
              <a:t>send_work_command(worker, 0);</a:t>
            </a:r>
            <a:r>
              <a:t> active_workers—;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    </a:t>
            </a:r>
            <a:r>
              <a:rPr b="1"/>
              <a:t>return</a:t>
            </a:r>
            <a:r>
              <a:t> primes;</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Parallel hardware: in a compute node"/>
          <p:cNvSpPr txBox="1"/>
          <p:nvPr>
            <p:ph type="title"/>
          </p:nvPr>
        </p:nvSpPr>
        <p:spPr>
          <a:prstGeom prst="rect">
            <a:avLst/>
          </a:prstGeom>
        </p:spPr>
        <p:txBody>
          <a:bodyPr/>
          <a:lstStyle>
            <a:lvl1pPr defTabSz="690086">
              <a:defRPr sz="9407"/>
            </a:lvl1pPr>
          </a:lstStyle>
          <a:p>
            <a:pPr/>
            <a:r>
              <a:t>Parallel hardware: in a compute node</a:t>
            </a:r>
          </a:p>
        </p:txBody>
      </p:sp>
      <p:sp>
        <p:nvSpPr>
          <p:cNvPr id="145" name="In one compute node:…"/>
          <p:cNvSpPr txBox="1"/>
          <p:nvPr>
            <p:ph type="body" sz="half" idx="1"/>
          </p:nvPr>
        </p:nvSpPr>
        <p:spPr>
          <a:xfrm>
            <a:off x="1849494" y="4092133"/>
            <a:ext cx="10204873" cy="8282077"/>
          </a:xfrm>
          <a:prstGeom prst="rect">
            <a:avLst/>
          </a:prstGeom>
        </p:spPr>
        <p:txBody>
          <a:bodyPr anchor="t">
            <a:noAutofit/>
          </a:bodyPr>
          <a:lstStyle/>
          <a:p>
            <a:pPr marL="0" indent="0">
              <a:buSzTx/>
              <a:buNone/>
            </a:pPr>
            <a:r>
              <a:t>In one compute node:</a:t>
            </a:r>
          </a:p>
          <a:p>
            <a:pPr/>
            <a:r>
              <a:t>Possibly multiple processors</a:t>
            </a:r>
          </a:p>
          <a:p>
            <a:pPr/>
            <a:r>
              <a:t>Multiple cores</a:t>
            </a:r>
          </a:p>
          <a:p>
            <a:pPr/>
            <a:r>
              <a:t>Multithreading</a:t>
            </a:r>
          </a:p>
          <a:p>
            <a:pPr/>
            <a:r>
              <a:t>(GPUs)</a:t>
            </a:r>
          </a:p>
          <a:p>
            <a:pPr/>
            <a:r>
              <a:t>(Storage nodes)</a:t>
            </a:r>
          </a:p>
        </p:txBody>
      </p:sp>
      <p:sp>
        <p:nvSpPr>
          <p:cNvPr id="146" name="Slide Number"/>
          <p:cNvSpPr txBox="1"/>
          <p:nvPr>
            <p:ph type="sldNum" sz="quarter" idx="2"/>
          </p:nvPr>
        </p:nvSpPr>
        <p:spPr>
          <a:xfrm>
            <a:off x="12031776" y="13073062"/>
            <a:ext cx="310923" cy="4776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88" name="Group"/>
          <p:cNvGrpSpPr/>
          <p:nvPr/>
        </p:nvGrpSpPr>
        <p:grpSpPr>
          <a:xfrm>
            <a:off x="14067249" y="4092133"/>
            <a:ext cx="9746406" cy="8282077"/>
            <a:chOff x="0" y="0"/>
            <a:chExt cx="9746405" cy="8282075"/>
          </a:xfrm>
        </p:grpSpPr>
        <p:sp>
          <p:nvSpPr>
            <p:cNvPr id="147" name="Rectangle"/>
            <p:cNvSpPr/>
            <p:nvPr/>
          </p:nvSpPr>
          <p:spPr>
            <a:xfrm>
              <a:off x="0" y="0"/>
              <a:ext cx="9746406" cy="8282076"/>
            </a:xfrm>
            <a:prstGeom prst="rect">
              <a:avLst/>
            </a:prstGeom>
            <a:gradFill flip="none" rotWithShape="1">
              <a:gsLst>
                <a:gs pos="0">
                  <a:schemeClr val="accent2"/>
                </a:gs>
                <a:gs pos="100000">
                  <a:schemeClr val="accent2">
                    <a:hueOff val="-85259"/>
                    <a:satOff val="14347"/>
                    <a:lumOff val="22373"/>
                  </a:schemeClr>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nvGrpSpPr>
            <p:cNvPr id="165" name="Group"/>
            <p:cNvGrpSpPr/>
            <p:nvPr/>
          </p:nvGrpSpPr>
          <p:grpSpPr>
            <a:xfrm>
              <a:off x="392906" y="343513"/>
              <a:ext cx="4402755" cy="5493503"/>
              <a:chOff x="0" y="0"/>
              <a:chExt cx="4402754" cy="5493501"/>
            </a:xfrm>
          </p:grpSpPr>
          <p:sp>
            <p:nvSpPr>
              <p:cNvPr id="148" name="Rectangle"/>
              <p:cNvSpPr/>
              <p:nvPr/>
            </p:nvSpPr>
            <p:spPr>
              <a:xfrm>
                <a:off x="0" y="0"/>
                <a:ext cx="4402755" cy="5493502"/>
              </a:xfrm>
              <a:prstGeom prst="rect">
                <a:avLst/>
              </a:prstGeom>
              <a:solidFill>
                <a:srgbClr val="EDECAD"/>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nvGrpSpPr>
              <p:cNvPr id="151" name="Group"/>
              <p:cNvGrpSpPr/>
              <p:nvPr/>
            </p:nvGrpSpPr>
            <p:grpSpPr>
              <a:xfrm>
                <a:off x="339328" y="238520"/>
                <a:ext cx="1785938" cy="1308898"/>
                <a:chOff x="0" y="0"/>
                <a:chExt cx="1785937" cy="1308896"/>
              </a:xfrm>
            </p:grpSpPr>
            <p:sp>
              <p:nvSpPr>
                <p:cNvPr id="149" name="Rectangle"/>
                <p:cNvSpPr/>
                <p:nvPr/>
              </p:nvSpPr>
              <p:spPr>
                <a:xfrm>
                  <a:off x="0" y="0"/>
                  <a:ext cx="1785938" cy="1308897"/>
                </a:xfrm>
                <a:prstGeom prst="rect">
                  <a:avLst/>
                </a:prstGeom>
                <a:gradFill flip="none" rotWithShape="1">
                  <a:gsLst>
                    <a:gs pos="0">
                      <a:schemeClr val="accent5">
                        <a:hueOff val="-82419"/>
                        <a:satOff val="-9513"/>
                        <a:lumOff val="-16343"/>
                      </a:schemeClr>
                    </a:gs>
                    <a:gs pos="100000">
                      <a:schemeClr val="accent5"/>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0" name="Core"/>
                <p:cNvSpPr txBox="1"/>
                <p:nvPr/>
              </p:nvSpPr>
              <p:spPr>
                <a:xfrm>
                  <a:off x="348430" y="341255"/>
                  <a:ext cx="1089077"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Core</a:t>
                  </a:r>
                </a:p>
              </p:txBody>
            </p:sp>
          </p:grpSp>
          <p:grpSp>
            <p:nvGrpSpPr>
              <p:cNvPr id="154" name="Group"/>
              <p:cNvGrpSpPr/>
              <p:nvPr/>
            </p:nvGrpSpPr>
            <p:grpSpPr>
              <a:xfrm>
                <a:off x="2303859" y="238520"/>
                <a:ext cx="1785938" cy="1308898"/>
                <a:chOff x="0" y="0"/>
                <a:chExt cx="1785937" cy="1308896"/>
              </a:xfrm>
            </p:grpSpPr>
            <p:sp>
              <p:nvSpPr>
                <p:cNvPr id="152" name="Rectangle"/>
                <p:cNvSpPr/>
                <p:nvPr/>
              </p:nvSpPr>
              <p:spPr>
                <a:xfrm>
                  <a:off x="0" y="0"/>
                  <a:ext cx="1785938" cy="1308897"/>
                </a:xfrm>
                <a:prstGeom prst="rect">
                  <a:avLst/>
                </a:prstGeom>
                <a:gradFill flip="none" rotWithShape="1">
                  <a:gsLst>
                    <a:gs pos="0">
                      <a:schemeClr val="accent5">
                        <a:hueOff val="-82419"/>
                        <a:satOff val="-9513"/>
                        <a:lumOff val="-16343"/>
                      </a:schemeClr>
                    </a:gs>
                    <a:gs pos="100000">
                      <a:schemeClr val="accent5"/>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3" name="Core"/>
                <p:cNvSpPr txBox="1"/>
                <p:nvPr/>
              </p:nvSpPr>
              <p:spPr>
                <a:xfrm>
                  <a:off x="348430" y="341255"/>
                  <a:ext cx="1089077"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Core</a:t>
                  </a:r>
                </a:p>
              </p:txBody>
            </p:sp>
          </p:grpSp>
          <p:grpSp>
            <p:nvGrpSpPr>
              <p:cNvPr id="157" name="Group"/>
              <p:cNvGrpSpPr/>
              <p:nvPr/>
            </p:nvGrpSpPr>
            <p:grpSpPr>
              <a:xfrm>
                <a:off x="339328" y="1702989"/>
                <a:ext cx="1785938" cy="1308897"/>
                <a:chOff x="0" y="0"/>
                <a:chExt cx="1785937" cy="1308896"/>
              </a:xfrm>
            </p:grpSpPr>
            <p:sp>
              <p:nvSpPr>
                <p:cNvPr id="155" name="Rectangle"/>
                <p:cNvSpPr/>
                <p:nvPr/>
              </p:nvSpPr>
              <p:spPr>
                <a:xfrm>
                  <a:off x="0" y="0"/>
                  <a:ext cx="1785938" cy="1308897"/>
                </a:xfrm>
                <a:prstGeom prst="rect">
                  <a:avLst/>
                </a:prstGeom>
                <a:gradFill flip="none" rotWithShape="1">
                  <a:gsLst>
                    <a:gs pos="0">
                      <a:schemeClr val="accent1"/>
                    </a:gs>
                    <a:gs pos="100000">
                      <a:schemeClr val="accent1">
                        <a:lumOff val="16847"/>
                      </a:schemeClr>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6" name="Cache"/>
                <p:cNvSpPr txBox="1"/>
                <p:nvPr/>
              </p:nvSpPr>
              <p:spPr>
                <a:xfrm>
                  <a:off x="194202" y="341255"/>
                  <a:ext cx="1397534"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Cache</a:t>
                  </a:r>
                </a:p>
              </p:txBody>
            </p:sp>
          </p:grpSp>
          <p:grpSp>
            <p:nvGrpSpPr>
              <p:cNvPr id="160" name="Group"/>
              <p:cNvGrpSpPr/>
              <p:nvPr/>
            </p:nvGrpSpPr>
            <p:grpSpPr>
              <a:xfrm>
                <a:off x="2286000" y="1702989"/>
                <a:ext cx="1785938" cy="1308897"/>
                <a:chOff x="0" y="0"/>
                <a:chExt cx="1785937" cy="1308896"/>
              </a:xfrm>
            </p:grpSpPr>
            <p:sp>
              <p:nvSpPr>
                <p:cNvPr id="158" name="Rectangle"/>
                <p:cNvSpPr/>
                <p:nvPr/>
              </p:nvSpPr>
              <p:spPr>
                <a:xfrm>
                  <a:off x="0" y="0"/>
                  <a:ext cx="1785938" cy="1308897"/>
                </a:xfrm>
                <a:prstGeom prst="rect">
                  <a:avLst/>
                </a:prstGeom>
                <a:gradFill flip="none" rotWithShape="1">
                  <a:gsLst>
                    <a:gs pos="0">
                      <a:schemeClr val="accent1"/>
                    </a:gs>
                    <a:gs pos="100000">
                      <a:schemeClr val="accent1">
                        <a:lumOff val="16847"/>
                      </a:schemeClr>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9" name="Cache"/>
                <p:cNvSpPr txBox="1"/>
                <p:nvPr/>
              </p:nvSpPr>
              <p:spPr>
                <a:xfrm>
                  <a:off x="194202" y="341255"/>
                  <a:ext cx="1397534"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Cache</a:t>
                  </a:r>
                </a:p>
              </p:txBody>
            </p:sp>
          </p:grpSp>
          <p:grpSp>
            <p:nvGrpSpPr>
              <p:cNvPr id="163" name="Group"/>
              <p:cNvGrpSpPr/>
              <p:nvPr/>
            </p:nvGrpSpPr>
            <p:grpSpPr>
              <a:xfrm>
                <a:off x="339328" y="3167457"/>
                <a:ext cx="3724099" cy="1308898"/>
                <a:chOff x="0" y="0"/>
                <a:chExt cx="3724098" cy="1308896"/>
              </a:xfrm>
            </p:grpSpPr>
            <p:sp>
              <p:nvSpPr>
                <p:cNvPr id="161" name="Rectangle"/>
                <p:cNvSpPr/>
                <p:nvPr/>
              </p:nvSpPr>
              <p:spPr>
                <a:xfrm>
                  <a:off x="0" y="0"/>
                  <a:ext cx="3724099" cy="1308897"/>
                </a:xfrm>
                <a:prstGeom prst="rect">
                  <a:avLst/>
                </a:prstGeom>
                <a:gradFill flip="none" rotWithShape="1">
                  <a:gsLst>
                    <a:gs pos="0">
                      <a:schemeClr val="accent1"/>
                    </a:gs>
                    <a:gs pos="100000">
                      <a:schemeClr val="accent1">
                        <a:lumOff val="16847"/>
                      </a:schemeClr>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2" name="Cache"/>
                <p:cNvSpPr txBox="1"/>
                <p:nvPr/>
              </p:nvSpPr>
              <p:spPr>
                <a:xfrm>
                  <a:off x="157662" y="341255"/>
                  <a:ext cx="3408774"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r>
                    <a:t>Cache</a:t>
                  </a:r>
                </a:p>
              </p:txBody>
            </p:sp>
          </p:grpSp>
          <p:sp>
            <p:nvSpPr>
              <p:cNvPr id="164" name="CPU"/>
              <p:cNvSpPr txBox="1"/>
              <p:nvPr/>
            </p:nvSpPr>
            <p:spPr>
              <a:xfrm>
                <a:off x="378504" y="4694330"/>
                <a:ext cx="1028930" cy="626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CPU</a:t>
                </a:r>
              </a:p>
            </p:txBody>
          </p:sp>
        </p:grpSp>
        <p:grpSp>
          <p:nvGrpSpPr>
            <p:cNvPr id="183" name="Group"/>
            <p:cNvGrpSpPr/>
            <p:nvPr/>
          </p:nvGrpSpPr>
          <p:grpSpPr>
            <a:xfrm>
              <a:off x="4947046" y="343513"/>
              <a:ext cx="4402756" cy="5493503"/>
              <a:chOff x="0" y="0"/>
              <a:chExt cx="4402754" cy="5493501"/>
            </a:xfrm>
          </p:grpSpPr>
          <p:sp>
            <p:nvSpPr>
              <p:cNvPr id="166" name="Rectangle"/>
              <p:cNvSpPr/>
              <p:nvPr/>
            </p:nvSpPr>
            <p:spPr>
              <a:xfrm>
                <a:off x="0" y="0"/>
                <a:ext cx="4402755" cy="5493502"/>
              </a:xfrm>
              <a:prstGeom prst="rect">
                <a:avLst/>
              </a:prstGeom>
              <a:solidFill>
                <a:srgbClr val="EDECAD"/>
              </a:soli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nvGrpSpPr>
              <p:cNvPr id="169" name="Group"/>
              <p:cNvGrpSpPr/>
              <p:nvPr/>
            </p:nvGrpSpPr>
            <p:grpSpPr>
              <a:xfrm>
                <a:off x="339328" y="238520"/>
                <a:ext cx="1785938" cy="1308898"/>
                <a:chOff x="0" y="0"/>
                <a:chExt cx="1785937" cy="1308896"/>
              </a:xfrm>
            </p:grpSpPr>
            <p:sp>
              <p:nvSpPr>
                <p:cNvPr id="167" name="Rectangle"/>
                <p:cNvSpPr/>
                <p:nvPr/>
              </p:nvSpPr>
              <p:spPr>
                <a:xfrm>
                  <a:off x="0" y="0"/>
                  <a:ext cx="1785938" cy="1308897"/>
                </a:xfrm>
                <a:prstGeom prst="rect">
                  <a:avLst/>
                </a:prstGeom>
                <a:gradFill flip="none" rotWithShape="1">
                  <a:gsLst>
                    <a:gs pos="0">
                      <a:schemeClr val="accent5">
                        <a:hueOff val="-82419"/>
                        <a:satOff val="-9513"/>
                        <a:lumOff val="-16343"/>
                      </a:schemeClr>
                    </a:gs>
                    <a:gs pos="100000">
                      <a:schemeClr val="accent5"/>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8" name="Core"/>
                <p:cNvSpPr txBox="1"/>
                <p:nvPr/>
              </p:nvSpPr>
              <p:spPr>
                <a:xfrm>
                  <a:off x="348430" y="341255"/>
                  <a:ext cx="1089077"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Core</a:t>
                  </a:r>
                </a:p>
              </p:txBody>
            </p:sp>
          </p:grpSp>
          <p:grpSp>
            <p:nvGrpSpPr>
              <p:cNvPr id="172" name="Group"/>
              <p:cNvGrpSpPr/>
              <p:nvPr/>
            </p:nvGrpSpPr>
            <p:grpSpPr>
              <a:xfrm>
                <a:off x="2303859" y="238520"/>
                <a:ext cx="1785938" cy="1308898"/>
                <a:chOff x="0" y="0"/>
                <a:chExt cx="1785937" cy="1308896"/>
              </a:xfrm>
            </p:grpSpPr>
            <p:sp>
              <p:nvSpPr>
                <p:cNvPr id="170" name="Rectangle"/>
                <p:cNvSpPr/>
                <p:nvPr/>
              </p:nvSpPr>
              <p:spPr>
                <a:xfrm>
                  <a:off x="0" y="0"/>
                  <a:ext cx="1785938" cy="1308897"/>
                </a:xfrm>
                <a:prstGeom prst="rect">
                  <a:avLst/>
                </a:prstGeom>
                <a:gradFill flip="none" rotWithShape="1">
                  <a:gsLst>
                    <a:gs pos="0">
                      <a:schemeClr val="accent5">
                        <a:hueOff val="-82419"/>
                        <a:satOff val="-9513"/>
                        <a:lumOff val="-16343"/>
                      </a:schemeClr>
                    </a:gs>
                    <a:gs pos="100000">
                      <a:schemeClr val="accent5"/>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1" name="Core"/>
                <p:cNvSpPr txBox="1"/>
                <p:nvPr/>
              </p:nvSpPr>
              <p:spPr>
                <a:xfrm>
                  <a:off x="348430" y="341255"/>
                  <a:ext cx="1089077"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Core</a:t>
                  </a:r>
                </a:p>
              </p:txBody>
            </p:sp>
          </p:grpSp>
          <p:grpSp>
            <p:nvGrpSpPr>
              <p:cNvPr id="175" name="Group"/>
              <p:cNvGrpSpPr/>
              <p:nvPr/>
            </p:nvGrpSpPr>
            <p:grpSpPr>
              <a:xfrm>
                <a:off x="339328" y="1702989"/>
                <a:ext cx="1785938" cy="1308897"/>
                <a:chOff x="0" y="0"/>
                <a:chExt cx="1785937" cy="1308896"/>
              </a:xfrm>
            </p:grpSpPr>
            <p:sp>
              <p:nvSpPr>
                <p:cNvPr id="173" name="Rectangle"/>
                <p:cNvSpPr/>
                <p:nvPr/>
              </p:nvSpPr>
              <p:spPr>
                <a:xfrm>
                  <a:off x="0" y="0"/>
                  <a:ext cx="1785938" cy="1308897"/>
                </a:xfrm>
                <a:prstGeom prst="rect">
                  <a:avLst/>
                </a:prstGeom>
                <a:gradFill flip="none" rotWithShape="1">
                  <a:gsLst>
                    <a:gs pos="0">
                      <a:schemeClr val="accent1"/>
                    </a:gs>
                    <a:gs pos="100000">
                      <a:schemeClr val="accent1">
                        <a:lumOff val="16847"/>
                      </a:schemeClr>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4" name="Cache"/>
                <p:cNvSpPr txBox="1"/>
                <p:nvPr/>
              </p:nvSpPr>
              <p:spPr>
                <a:xfrm>
                  <a:off x="194202" y="341255"/>
                  <a:ext cx="1397534"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Cache</a:t>
                  </a:r>
                </a:p>
              </p:txBody>
            </p:sp>
          </p:grpSp>
          <p:grpSp>
            <p:nvGrpSpPr>
              <p:cNvPr id="178" name="Group"/>
              <p:cNvGrpSpPr/>
              <p:nvPr/>
            </p:nvGrpSpPr>
            <p:grpSpPr>
              <a:xfrm>
                <a:off x="2286000" y="1702989"/>
                <a:ext cx="1785938" cy="1308897"/>
                <a:chOff x="0" y="0"/>
                <a:chExt cx="1785937" cy="1308896"/>
              </a:xfrm>
            </p:grpSpPr>
            <p:sp>
              <p:nvSpPr>
                <p:cNvPr id="176" name="Rectangle"/>
                <p:cNvSpPr/>
                <p:nvPr/>
              </p:nvSpPr>
              <p:spPr>
                <a:xfrm>
                  <a:off x="0" y="0"/>
                  <a:ext cx="1785938" cy="1308897"/>
                </a:xfrm>
                <a:prstGeom prst="rect">
                  <a:avLst/>
                </a:prstGeom>
                <a:gradFill flip="none" rotWithShape="1">
                  <a:gsLst>
                    <a:gs pos="0">
                      <a:schemeClr val="accent1"/>
                    </a:gs>
                    <a:gs pos="100000">
                      <a:schemeClr val="accent1">
                        <a:lumOff val="16847"/>
                      </a:schemeClr>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7" name="Cache"/>
                <p:cNvSpPr txBox="1"/>
                <p:nvPr/>
              </p:nvSpPr>
              <p:spPr>
                <a:xfrm>
                  <a:off x="194202" y="341255"/>
                  <a:ext cx="1397534"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Cache</a:t>
                  </a:r>
                </a:p>
              </p:txBody>
            </p:sp>
          </p:grpSp>
          <p:grpSp>
            <p:nvGrpSpPr>
              <p:cNvPr id="181" name="Group"/>
              <p:cNvGrpSpPr/>
              <p:nvPr/>
            </p:nvGrpSpPr>
            <p:grpSpPr>
              <a:xfrm>
                <a:off x="339328" y="3167457"/>
                <a:ext cx="3724099" cy="1308898"/>
                <a:chOff x="0" y="0"/>
                <a:chExt cx="3724098" cy="1308896"/>
              </a:xfrm>
            </p:grpSpPr>
            <p:sp>
              <p:nvSpPr>
                <p:cNvPr id="179" name="Rectangle"/>
                <p:cNvSpPr/>
                <p:nvPr/>
              </p:nvSpPr>
              <p:spPr>
                <a:xfrm>
                  <a:off x="0" y="0"/>
                  <a:ext cx="3724099" cy="1308897"/>
                </a:xfrm>
                <a:prstGeom prst="rect">
                  <a:avLst/>
                </a:prstGeom>
                <a:gradFill flip="none" rotWithShape="1">
                  <a:gsLst>
                    <a:gs pos="0">
                      <a:schemeClr val="accent1"/>
                    </a:gs>
                    <a:gs pos="100000">
                      <a:schemeClr val="accent1">
                        <a:lumOff val="16847"/>
                      </a:schemeClr>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0" name="Cache"/>
                <p:cNvSpPr txBox="1"/>
                <p:nvPr/>
              </p:nvSpPr>
              <p:spPr>
                <a:xfrm>
                  <a:off x="157662" y="341255"/>
                  <a:ext cx="3408774" cy="626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p>
                  <a:pPr/>
                  <a:r>
                    <a:t>Cache</a:t>
                  </a:r>
                </a:p>
              </p:txBody>
            </p:sp>
          </p:grpSp>
          <p:sp>
            <p:nvSpPr>
              <p:cNvPr id="182" name="CPU"/>
              <p:cNvSpPr txBox="1"/>
              <p:nvPr/>
            </p:nvSpPr>
            <p:spPr>
              <a:xfrm>
                <a:off x="378504" y="4694330"/>
                <a:ext cx="1028930" cy="626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CPU</a:t>
                </a:r>
              </a:p>
            </p:txBody>
          </p:sp>
        </p:grpSp>
        <p:grpSp>
          <p:nvGrpSpPr>
            <p:cNvPr id="186" name="Group"/>
            <p:cNvGrpSpPr/>
            <p:nvPr/>
          </p:nvGrpSpPr>
          <p:grpSpPr>
            <a:xfrm>
              <a:off x="392906" y="5982890"/>
              <a:ext cx="8960593" cy="1143071"/>
              <a:chOff x="0" y="0"/>
              <a:chExt cx="8960592" cy="1143069"/>
            </a:xfrm>
          </p:grpSpPr>
          <p:sp>
            <p:nvSpPr>
              <p:cNvPr id="184" name="Rectangle"/>
              <p:cNvSpPr/>
              <p:nvPr/>
            </p:nvSpPr>
            <p:spPr>
              <a:xfrm>
                <a:off x="0" y="0"/>
                <a:ext cx="8960593" cy="1143070"/>
              </a:xfrm>
              <a:prstGeom prst="rect">
                <a:avLst/>
              </a:prstGeom>
              <a:gradFill flip="none" rotWithShape="1">
                <a:gsLst>
                  <a:gs pos="0">
                    <a:schemeClr val="accent1"/>
                  </a:gs>
                  <a:gs pos="100000">
                    <a:schemeClr val="accent1">
                      <a:lumOff val="16847"/>
                    </a:schemeClr>
                  </a:gs>
                </a:gsLst>
                <a:lin ang="5400000" scaled="0"/>
              </a:gradFill>
              <a:ln w="12700" cap="flat">
                <a:noFill/>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5" name="Memory &amp; disk"/>
              <p:cNvSpPr txBox="1"/>
              <p:nvPr/>
            </p:nvSpPr>
            <p:spPr>
              <a:xfrm>
                <a:off x="2954302" y="258341"/>
                <a:ext cx="3051989" cy="626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r>
                  <a:t>Memory &amp; disk</a:t>
                </a:r>
              </a:p>
            </p:txBody>
          </p:sp>
        </p:grpSp>
        <p:sp>
          <p:nvSpPr>
            <p:cNvPr id="187" name="Compute node"/>
            <p:cNvSpPr txBox="1"/>
            <p:nvPr/>
          </p:nvSpPr>
          <p:spPr>
            <a:xfrm>
              <a:off x="660796" y="7282823"/>
              <a:ext cx="3022728" cy="6263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lstStyle>
            <a:p>
              <a:pPr/>
              <a:r>
                <a:t>Compute node</a:t>
              </a:r>
            </a:p>
          </p:txBody>
        </p:sp>
      </p:gr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7" name="Stencil operations"/>
          <p:cNvSpPr txBox="1"/>
          <p:nvPr>
            <p:ph type="title"/>
          </p:nvPr>
        </p:nvSpPr>
        <p:spPr>
          <a:prstGeom prst="rect">
            <a:avLst/>
          </a:prstGeom>
        </p:spPr>
        <p:txBody>
          <a:bodyPr/>
          <a:lstStyle/>
          <a:p>
            <a:pPr/>
            <a:r>
              <a:t>Stencil operations</a:t>
            </a:r>
          </a:p>
        </p:txBody>
      </p:sp>
      <p:sp>
        <p:nvSpPr>
          <p:cNvPr id="548" name="Role of the arrays is swapped after each iteration…"/>
          <p:cNvSpPr txBox="1"/>
          <p:nvPr>
            <p:ph type="body" sz="half" idx="1"/>
          </p:nvPr>
        </p:nvSpPr>
        <p:spPr>
          <a:xfrm>
            <a:off x="676736" y="9512279"/>
            <a:ext cx="23030528" cy="3343025"/>
          </a:xfrm>
          <a:prstGeom prst="rect">
            <a:avLst/>
          </a:prstGeom>
        </p:spPr>
        <p:txBody>
          <a:bodyPr anchor="b"/>
          <a:lstStyle/>
          <a:p>
            <a:pPr/>
            <a:r>
              <a:t>Role of the arrays is swapped after each iteration</a:t>
            </a:r>
          </a:p>
          <a:p>
            <a:pPr/>
            <a:r>
              <a:t>Typical for diffusion computations (including weather prediction)</a:t>
            </a:r>
          </a:p>
        </p:txBody>
      </p:sp>
      <p:sp>
        <p:nvSpPr>
          <p:cNvPr id="54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50" name="stencil.pdf" descr="stencil.pdf"/>
          <p:cNvPicPr>
            <a:picLocks noChangeAspect="1"/>
          </p:cNvPicPr>
          <p:nvPr/>
        </p:nvPicPr>
        <p:blipFill>
          <a:blip r:embed="rId2">
            <a:extLst/>
          </a:blip>
          <a:stretch>
            <a:fillRect/>
          </a:stretch>
        </p:blipFill>
        <p:spPr>
          <a:xfrm>
            <a:off x="395201" y="2794258"/>
            <a:ext cx="3995498" cy="3943137"/>
          </a:xfrm>
          <a:prstGeom prst="rect">
            <a:avLst/>
          </a:prstGeom>
          <a:ln w="12700">
            <a:miter lim="400000"/>
          </a:ln>
        </p:spPr>
      </p:pic>
      <p:pic>
        <p:nvPicPr>
          <p:cNvPr id="551" name="green-cells.pdf" descr="green-cells.pdf"/>
          <p:cNvPicPr>
            <a:picLocks noChangeAspect="1"/>
          </p:cNvPicPr>
          <p:nvPr/>
        </p:nvPicPr>
        <p:blipFill>
          <a:blip r:embed="rId3">
            <a:extLst/>
          </a:blip>
          <a:stretch>
            <a:fillRect/>
          </a:stretch>
        </p:blipFill>
        <p:spPr>
          <a:xfrm>
            <a:off x="13625202" y="2398690"/>
            <a:ext cx="5829086" cy="8472508"/>
          </a:xfrm>
          <a:prstGeom prst="rect">
            <a:avLst/>
          </a:prstGeom>
          <a:ln w="12700">
            <a:miter lim="400000"/>
          </a:ln>
        </p:spPr>
      </p:pic>
      <p:pic>
        <p:nvPicPr>
          <p:cNvPr id="552" name="yellow-cells.pdf" descr="yellow-cells.pdf"/>
          <p:cNvPicPr>
            <a:picLocks noChangeAspect="1"/>
          </p:cNvPicPr>
          <p:nvPr/>
        </p:nvPicPr>
        <p:blipFill>
          <a:blip r:embed="rId4">
            <a:extLst/>
          </a:blip>
          <a:stretch>
            <a:fillRect/>
          </a:stretch>
        </p:blipFill>
        <p:spPr>
          <a:xfrm>
            <a:off x="6090104" y="2398690"/>
            <a:ext cx="5829086" cy="8472509"/>
          </a:xfrm>
          <a:prstGeom prst="rect">
            <a:avLst/>
          </a:prstGeom>
          <a:ln w="12700">
            <a:miter lim="400000"/>
          </a:ln>
        </p:spPr>
      </p:pic>
      <p:sp>
        <p:nvSpPr>
          <p:cNvPr id="553" name="Line"/>
          <p:cNvSpPr/>
          <p:nvPr/>
        </p:nvSpPr>
        <p:spPr>
          <a:xfrm>
            <a:off x="7834877" y="4016280"/>
            <a:ext cx="7198209" cy="1"/>
          </a:xfrm>
          <a:prstGeom prst="line">
            <a:avLst/>
          </a:prstGeom>
          <a:ln w="279400">
            <a:solidFill>
              <a:srgbClr val="000000"/>
            </a:solidFill>
            <a:miter lim="400000"/>
            <a:tailEnd type="triangle"/>
          </a:ln>
          <a:effectLst>
            <a:outerShdw sx="100000" sy="100000" kx="0" ky="0" algn="b" rotWithShape="0" blurRad="292100" dist="197270" dir="2740221">
              <a:srgbClr val="000000">
                <a:alpha val="50000"/>
              </a:srgbClr>
            </a:outerShdw>
          </a:effectLst>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Parallel stencil"/>
          <p:cNvSpPr txBox="1"/>
          <p:nvPr>
            <p:ph type="title"/>
          </p:nvPr>
        </p:nvSpPr>
        <p:spPr>
          <a:prstGeom prst="rect">
            <a:avLst/>
          </a:prstGeom>
        </p:spPr>
        <p:txBody>
          <a:bodyPr/>
          <a:lstStyle/>
          <a:p>
            <a:pPr/>
            <a:r>
              <a:t>Parallel stencil</a:t>
            </a:r>
          </a:p>
        </p:txBody>
      </p:sp>
      <p:sp>
        <p:nvSpPr>
          <p:cNvPr id="556" name="Block distribution over processors…"/>
          <p:cNvSpPr txBox="1"/>
          <p:nvPr>
            <p:ph type="body" sz="half" idx="1"/>
          </p:nvPr>
        </p:nvSpPr>
        <p:spPr>
          <a:xfrm>
            <a:off x="621696" y="9140680"/>
            <a:ext cx="23030529" cy="3343024"/>
          </a:xfrm>
          <a:prstGeom prst="rect">
            <a:avLst/>
          </a:prstGeom>
        </p:spPr>
        <p:txBody>
          <a:bodyPr anchor="b"/>
          <a:lstStyle/>
          <a:p>
            <a:pPr/>
            <a:r>
              <a:t>Block distribution over processors</a:t>
            </a:r>
          </a:p>
          <a:p>
            <a:pPr/>
            <a:r>
              <a:t>Requires border cells</a:t>
            </a:r>
          </a:p>
        </p:txBody>
      </p:sp>
      <p:sp>
        <p:nvSpPr>
          <p:cNvPr id="5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58" name="distributed-cells.pdf" descr="distributed-cells.pdf"/>
          <p:cNvPicPr>
            <a:picLocks noChangeAspect="1"/>
          </p:cNvPicPr>
          <p:nvPr/>
        </p:nvPicPr>
        <p:blipFill>
          <a:blip r:embed="rId2">
            <a:extLst/>
          </a:blip>
          <a:stretch>
            <a:fillRect/>
          </a:stretch>
        </p:blipFill>
        <p:spPr>
          <a:xfrm>
            <a:off x="7747915" y="3460381"/>
            <a:ext cx="8888169" cy="6795238"/>
          </a:xfrm>
          <a:prstGeom prst="rect">
            <a:avLst/>
          </a:prstGeom>
          <a:ln w="12700">
            <a:miter lim="400000"/>
          </a:ln>
        </p:spPr>
      </p:pic>
      <p:pic>
        <p:nvPicPr>
          <p:cNvPr id="559" name="distributed-cells-borders.pdf" descr="distributed-cells-borders.pdf"/>
          <p:cNvPicPr>
            <a:picLocks noChangeAspect="1"/>
          </p:cNvPicPr>
          <p:nvPr/>
        </p:nvPicPr>
        <p:blipFill>
          <a:blip r:embed="rId3">
            <a:extLst/>
          </a:blip>
          <a:stretch>
            <a:fillRect/>
          </a:stretch>
        </p:blipFill>
        <p:spPr>
          <a:xfrm>
            <a:off x="7430720" y="3146660"/>
            <a:ext cx="9522560" cy="7422680"/>
          </a:xfrm>
          <a:prstGeom prst="rect">
            <a:avLst/>
          </a:prstGeom>
          <a:ln w="12700">
            <a:miter lim="400000"/>
          </a:ln>
        </p:spPr>
      </p:pic>
      <p:pic>
        <p:nvPicPr>
          <p:cNvPr id="560" name="distributed-cells-dborders.pdf" descr="distributed-cells-dborders.pdf"/>
          <p:cNvPicPr>
            <a:picLocks noChangeAspect="1"/>
          </p:cNvPicPr>
          <p:nvPr/>
        </p:nvPicPr>
        <p:blipFill>
          <a:blip r:embed="rId4">
            <a:extLst/>
          </a:blip>
          <a:stretch>
            <a:fillRect/>
          </a:stretch>
        </p:blipFill>
        <p:spPr>
          <a:xfrm>
            <a:off x="5595422" y="3147425"/>
            <a:ext cx="13193155" cy="742115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558"/>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5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xit" nodeType="clickEffect" presetSubtype="0" presetID="1" grpId="3" fill="hold">
                                  <p:stCondLst>
                                    <p:cond delay="0"/>
                                  </p:stCondLst>
                                  <p:iterate type="el" backwards="0">
                                    <p:tmAbs val="0"/>
                                  </p:iterate>
                                  <p:childTnLst>
                                    <p:set>
                                      <p:cBhvr>
                                        <p:cTn id="13" fill="hold">
                                          <p:stCondLst>
                                            <p:cond delay="0"/>
                                          </p:stCondLst>
                                        </p:cTn>
                                        <p:tgtEl>
                                          <p:spTgt spid="559"/>
                                        </p:tgtEl>
                                        <p:attrNameLst>
                                          <p:attrName>style.visibility</p:attrName>
                                        </p:attrNameLst>
                                      </p:cBhvr>
                                      <p:to>
                                        <p:strVal val="hidden"/>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5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9" grpId="2"/>
      <p:bldP build="whole" bldLvl="1" animBg="1" rev="0" advAuto="0" spid="559" grpId="3"/>
      <p:bldP build="whole" bldLvl="1" animBg="1" rev="0" advAuto="0" spid="560" grpId="4"/>
      <p:bldP build="whole" bldLvl="1" animBg="1" rev="0" advAuto="0" spid="558" grpId="1"/>
    </p:bld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2" name="The communication"/>
          <p:cNvSpPr txBox="1"/>
          <p:nvPr>
            <p:ph type="title"/>
          </p:nvPr>
        </p:nvSpPr>
        <p:spPr>
          <a:prstGeom prst="rect">
            <a:avLst/>
          </a:prstGeom>
        </p:spPr>
        <p:txBody>
          <a:bodyPr/>
          <a:lstStyle/>
          <a:p>
            <a:pPr/>
            <a:r>
              <a:t>The communication</a:t>
            </a:r>
          </a:p>
        </p:txBody>
      </p:sp>
      <p:sp>
        <p:nvSpPr>
          <p:cNvPr id="563" name="Use the official documentation (I’ll give a pointer)…"/>
          <p:cNvSpPr txBox="1"/>
          <p:nvPr>
            <p:ph type="body" sz="half" idx="1"/>
          </p:nvPr>
        </p:nvSpPr>
        <p:spPr>
          <a:xfrm>
            <a:off x="747541" y="8252531"/>
            <a:ext cx="22527668" cy="4285088"/>
          </a:xfrm>
          <a:prstGeom prst="rect">
            <a:avLst/>
          </a:prstGeom>
        </p:spPr>
        <p:txBody>
          <a:bodyPr anchor="t"/>
          <a:lstStyle/>
          <a:p>
            <a:pPr/>
            <a:r>
              <a:t>Use the official documentation (I’ll give a pointer)</a:t>
            </a:r>
          </a:p>
          <a:p>
            <a:pPr/>
            <a:r>
              <a:t>Mind the hints</a:t>
            </a:r>
          </a:p>
        </p:txBody>
      </p:sp>
      <p:sp>
        <p:nvSpPr>
          <p:cNvPr id="5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5" name="void exchange_columns(const int proc, double *cells, const int send_col, const int recv_col)…"/>
          <p:cNvSpPr txBox="1"/>
          <p:nvPr/>
        </p:nvSpPr>
        <p:spPr>
          <a:xfrm>
            <a:off x="364545" y="3973469"/>
            <a:ext cx="23293661" cy="3698876"/>
          </a:xfrm>
          <a:prstGeom prst="rect">
            <a:avLst/>
          </a:prstGeom>
          <a:solidFill>
            <a:srgbClr val="D6D5D5"/>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void exchange_columns(const int proc, double *cells, const int send_col, const int recv_col)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   double *send_buffer = &amp;cells[compute_index(0, send_col)];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   double *recv_buffer = &amp;cells[compute_index(0, recv_col)];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   // Add code to send and receive columns here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   // Hints: use a tag value of 0, use MPI_COMM_WORLD</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Compiling and running an OpenMP program"/>
          <p:cNvSpPr txBox="1"/>
          <p:nvPr>
            <p:ph type="title"/>
          </p:nvPr>
        </p:nvSpPr>
        <p:spPr>
          <a:prstGeom prst="rect">
            <a:avLst/>
          </a:prstGeom>
        </p:spPr>
        <p:txBody>
          <a:bodyPr/>
          <a:lstStyle>
            <a:lvl1pPr defTabSz="690086">
              <a:defRPr sz="9407"/>
            </a:lvl1pPr>
          </a:lstStyle>
          <a:p>
            <a:pPr/>
            <a:r>
              <a:t>Compiling and running an OpenMP program</a:t>
            </a:r>
          </a:p>
        </p:txBody>
      </p:sp>
      <p:sp>
        <p:nvSpPr>
          <p:cNvPr id="568" name="Edit the function exchange_columns() in stencil-mpi.c. Add code to send and receive columns…"/>
          <p:cNvSpPr txBox="1"/>
          <p:nvPr>
            <p:ph type="body" idx="1"/>
          </p:nvPr>
        </p:nvSpPr>
        <p:spPr>
          <a:xfrm>
            <a:off x="514315" y="3643312"/>
            <a:ext cx="23067877" cy="8840392"/>
          </a:xfrm>
          <a:prstGeom prst="rect">
            <a:avLst/>
          </a:prstGeom>
        </p:spPr>
        <p:txBody>
          <a:bodyPr anchor="t"/>
          <a:lstStyle/>
          <a:p>
            <a:pPr marL="873125" indent="-873125">
              <a:buSzPct val="100000"/>
              <a:buAutoNum type="arabicPeriod" startAt="1"/>
            </a:pPr>
            <a:r>
              <a:t>Edit the function </a:t>
            </a:r>
            <a:r>
              <a:rPr>
                <a:latin typeface="Courier"/>
                <a:ea typeface="Courier"/>
                <a:cs typeface="Courier"/>
                <a:sym typeface="Courier"/>
              </a:rPr>
              <a:t>exchange_columns()</a:t>
            </a:r>
            <a:r>
              <a:t> in </a:t>
            </a:r>
            <a:r>
              <a:rPr>
                <a:latin typeface="Courier"/>
                <a:ea typeface="Courier"/>
                <a:cs typeface="Courier"/>
                <a:sym typeface="Courier"/>
              </a:rPr>
              <a:t>stencil-mpi.c</a:t>
            </a:r>
            <a:r>
              <a:t>. Add code to send and receive columns</a:t>
            </a:r>
          </a:p>
          <a:p>
            <a:pPr lvl="1"/>
            <a:r>
              <a:t>Use </a:t>
            </a:r>
            <a:r>
              <a:rPr u="sng">
                <a:hlinkClick r:id="rId2" invalidUrl="" action="" tgtFrame="" tooltip="" history="1" highlightClick="0" endSnd="0"/>
              </a:rPr>
              <a:t>https://www.open-mpi.org/doc/current</a:t>
            </a:r>
            <a:r>
              <a:t> as reference</a:t>
            </a:r>
          </a:p>
          <a:p>
            <a:pPr marL="873125" indent="-873125">
              <a:buSzPct val="100000"/>
              <a:buAutoNum type="arabicPeriod" startAt="1"/>
            </a:pPr>
            <a:r>
              <a:t>Compile it to a runnable program with:</a:t>
            </a:r>
            <a:br/>
            <a:r>
              <a:rPr>
                <a:latin typeface="Courier"/>
                <a:ea typeface="Courier"/>
                <a:cs typeface="Courier"/>
                <a:sym typeface="Courier"/>
              </a:rPr>
              <a:t>make stencil-mpi</a:t>
            </a:r>
            <a:endParaRPr>
              <a:latin typeface="Courier"/>
              <a:ea typeface="Courier"/>
              <a:cs typeface="Courier"/>
              <a:sym typeface="Courier"/>
            </a:endParaRPr>
          </a:p>
          <a:p>
            <a:pPr marL="873125" indent="-873125">
              <a:buSzPct val="100000"/>
              <a:buAutoNum type="arabicPeriod" startAt="1"/>
            </a:pPr>
            <a:r>
              <a:t>Submit job with:</a:t>
            </a:r>
            <a:br/>
            <a:r>
              <a:rPr>
                <a:latin typeface="Courier"/>
                <a:ea typeface="Courier"/>
                <a:cs typeface="Courier"/>
                <a:sym typeface="Courier"/>
              </a:rPr>
              <a:t>sbatch stencil-mpi-sbatch.sh</a:t>
            </a:r>
            <a:endParaRPr>
              <a:latin typeface="Courier"/>
              <a:ea typeface="Courier"/>
              <a:cs typeface="Courier"/>
              <a:sym typeface="Courier"/>
            </a:endParaRPr>
          </a:p>
          <a:p>
            <a:pPr marL="873125" indent="-873125">
              <a:buSzPct val="100000"/>
              <a:buAutoNum type="arabicPeriod" startAt="1"/>
            </a:pPr>
            <a:r>
              <a:t>Look at </a:t>
            </a:r>
            <a:r>
              <a:rPr>
                <a:latin typeface="Courier"/>
                <a:ea typeface="Courier"/>
                <a:cs typeface="Courier"/>
                <a:sym typeface="Courier"/>
              </a:rPr>
              <a:t>slurm-xxxx.out</a:t>
            </a:r>
            <a:r>
              <a:t> for the result of the run (25 iterations in less than a second)</a:t>
            </a:r>
          </a:p>
        </p:txBody>
      </p:sp>
      <p:sp>
        <p:nvSpPr>
          <p:cNvPr id="5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Now let’s scale up…"/>
          <p:cNvSpPr txBox="1"/>
          <p:nvPr>
            <p:ph type="title"/>
          </p:nvPr>
        </p:nvSpPr>
        <p:spPr>
          <a:prstGeom prst="rect">
            <a:avLst/>
          </a:prstGeom>
        </p:spPr>
        <p:txBody>
          <a:bodyPr/>
          <a:lstStyle/>
          <a:p>
            <a:pPr/>
            <a:r>
              <a:t>Now let’s scale up…</a:t>
            </a:r>
          </a:p>
        </p:txBody>
      </p:sp>
      <p:sp>
        <p:nvSpPr>
          <p:cNvPr id="572" name="Edit stencil-mpi.c to go from 100 rows to 1000 rows…"/>
          <p:cNvSpPr txBox="1"/>
          <p:nvPr>
            <p:ph type="body" idx="1"/>
          </p:nvPr>
        </p:nvSpPr>
        <p:spPr>
          <a:xfrm>
            <a:off x="514315" y="3643312"/>
            <a:ext cx="23067877" cy="8840392"/>
          </a:xfrm>
          <a:prstGeom prst="rect">
            <a:avLst/>
          </a:prstGeom>
        </p:spPr>
        <p:txBody>
          <a:bodyPr anchor="t"/>
          <a:lstStyle/>
          <a:p>
            <a:pPr marL="873125" indent="-873125">
              <a:buSzPct val="100000"/>
              <a:buAutoNum type="arabicPeriod" startAt="1"/>
            </a:pPr>
            <a:r>
              <a:t>Edit </a:t>
            </a:r>
            <a:r>
              <a:rPr>
                <a:latin typeface="Courier"/>
                <a:ea typeface="Courier"/>
                <a:cs typeface="Courier"/>
                <a:sym typeface="Courier"/>
              </a:rPr>
              <a:t>stencil-mpi.c</a:t>
            </a:r>
            <a:r>
              <a:t> to go from 100 rows to 1000 rows</a:t>
            </a:r>
          </a:p>
          <a:p>
            <a:pPr marL="873125" indent="-873125">
              <a:buSzPct val="100000"/>
              <a:buAutoNum type="arabicPeriod" startAt="1"/>
            </a:pPr>
            <a:r>
              <a:t>Compile it to a runnable program with:</a:t>
            </a:r>
            <a:br/>
            <a:r>
              <a:rPr>
                <a:latin typeface="Courier"/>
                <a:ea typeface="Courier"/>
                <a:cs typeface="Courier"/>
                <a:sym typeface="Courier"/>
              </a:rPr>
              <a:t>make stencil-mpi</a:t>
            </a:r>
            <a:endParaRPr>
              <a:latin typeface="Courier"/>
              <a:ea typeface="Courier"/>
              <a:cs typeface="Courier"/>
              <a:sym typeface="Courier"/>
            </a:endParaRPr>
          </a:p>
          <a:p>
            <a:pPr marL="873125" indent="-873125">
              <a:buSzPct val="100000"/>
              <a:buAutoNum type="arabicPeriod" startAt="1"/>
            </a:pPr>
            <a:r>
              <a:t>Submit job with:</a:t>
            </a:r>
            <a:br/>
            <a:r>
              <a:rPr>
                <a:latin typeface="Courier"/>
                <a:ea typeface="Courier"/>
                <a:cs typeface="Courier"/>
                <a:sym typeface="Courier"/>
              </a:rPr>
              <a:t>sbatch stencil-mpi-sbatch.sh</a:t>
            </a:r>
            <a:endParaRPr>
              <a:latin typeface="Courier"/>
              <a:ea typeface="Courier"/>
              <a:cs typeface="Courier"/>
              <a:sym typeface="Courier"/>
            </a:endParaRPr>
          </a:p>
          <a:p>
            <a:pPr marL="873125" indent="-873125">
              <a:buSzPct val="100000"/>
              <a:buAutoNum type="arabicPeriod" startAt="1"/>
            </a:pPr>
            <a:r>
              <a:t>Look at </a:t>
            </a:r>
            <a:r>
              <a:rPr>
                <a:latin typeface="Courier"/>
                <a:ea typeface="Courier"/>
                <a:cs typeface="Courier"/>
                <a:sym typeface="Courier"/>
              </a:rPr>
              <a:t>slurm-xxxx.out</a:t>
            </a:r>
            <a:r>
              <a:t> for the result of the run</a:t>
            </a:r>
          </a:p>
        </p:txBody>
      </p:sp>
      <p:sp>
        <p:nvSpPr>
          <p:cNvPr id="5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5" name="DEADLOCK?!?"/>
          <p:cNvSpPr txBox="1"/>
          <p:nvPr>
            <p:ph type="title"/>
          </p:nvPr>
        </p:nvSpPr>
        <p:spPr>
          <a:prstGeom prst="rect">
            <a:avLst/>
          </a:prstGeom>
        </p:spPr>
        <p:txBody>
          <a:bodyPr/>
          <a:lstStyle/>
          <a:p>
            <a:pPr/>
            <a:r>
              <a:t>DEADLOCK?!?</a:t>
            </a:r>
          </a:p>
        </p:txBody>
      </p:sp>
      <p:sp>
        <p:nvSpPr>
          <p:cNvPr id="576" name="What is going on here?…"/>
          <p:cNvSpPr txBox="1"/>
          <p:nvPr>
            <p:ph type="body" idx="1"/>
          </p:nvPr>
        </p:nvSpPr>
        <p:spPr>
          <a:xfrm>
            <a:off x="480462" y="4800552"/>
            <a:ext cx="23423076" cy="7683152"/>
          </a:xfrm>
          <a:prstGeom prst="rect">
            <a:avLst/>
          </a:prstGeom>
        </p:spPr>
        <p:txBody>
          <a:bodyPr anchor="t"/>
          <a:lstStyle/>
          <a:p>
            <a:pPr marL="0" indent="0">
              <a:buSzTx/>
              <a:buNone/>
            </a:pPr>
            <a:r>
              <a:t>What is going on here?</a:t>
            </a:r>
          </a:p>
          <a:p>
            <a:pPr lvl="1" marL="1508125" indent="-873125">
              <a:buSzPct val="100000"/>
              <a:buAutoNum type="arabicPeriod" startAt="1"/>
            </a:pPr>
            <a:r>
              <a:t>Everyone sends to left neighbour (if any)</a:t>
            </a:r>
          </a:p>
          <a:p>
            <a:pPr lvl="1" marL="1508125" indent="-873125">
              <a:buSzPct val="100000"/>
              <a:buAutoNum type="arabicPeriod" startAt="1"/>
            </a:pPr>
            <a:r>
              <a:t>Everyone receives from left neighbour (if any)</a:t>
            </a:r>
          </a:p>
          <a:p>
            <a:pPr lvl="1" marL="1508125" indent="-873125">
              <a:buSzPct val="100000"/>
              <a:buAutoNum type="arabicPeriod" startAt="1"/>
            </a:pPr>
            <a:r>
              <a:t>Everyone sends to right neighbour (if any)</a:t>
            </a:r>
          </a:p>
          <a:p>
            <a:pPr lvl="1" marL="1508125" indent="-873125">
              <a:buSzPct val="100000"/>
              <a:buAutoNum type="arabicPeriod" startAt="1"/>
            </a:pPr>
            <a:r>
              <a:t>Everyone receives from right neighbour (if any)</a:t>
            </a:r>
          </a:p>
        </p:txBody>
      </p:sp>
      <p:sp>
        <p:nvSpPr>
          <p:cNvPr id="57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580" name="Group"/>
          <p:cNvGrpSpPr/>
          <p:nvPr/>
        </p:nvGrpSpPr>
        <p:grpSpPr>
          <a:xfrm>
            <a:off x="10484692" y="3104277"/>
            <a:ext cx="12486653" cy="3010842"/>
            <a:chOff x="0" y="0"/>
            <a:chExt cx="12486651" cy="3010840"/>
          </a:xfrm>
        </p:grpSpPr>
        <p:sp>
          <p:nvSpPr>
            <p:cNvPr id="578" name="Line"/>
            <p:cNvSpPr/>
            <p:nvPr/>
          </p:nvSpPr>
          <p:spPr>
            <a:xfrm flipH="1">
              <a:off x="480707" y="1482571"/>
              <a:ext cx="1305659" cy="1528270"/>
            </a:xfrm>
            <a:prstGeom prst="line">
              <a:avLst/>
            </a:prstGeom>
            <a:noFill/>
            <a:ln w="114300" cap="flat">
              <a:solidFill>
                <a:srgbClr val="000000"/>
              </a:solidFill>
              <a:prstDash val="solid"/>
              <a:miter lim="400000"/>
              <a:tailEnd type="triangle" w="med" len="med"/>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79" name="MPI_Send() may block until data is received!…"/>
            <p:cNvSpPr txBox="1"/>
            <p:nvPr/>
          </p:nvSpPr>
          <p:spPr>
            <a:xfrm>
              <a:off x="0" y="-1"/>
              <a:ext cx="12486652" cy="1593719"/>
            </a:xfrm>
            <a:prstGeom prst="rect">
              <a:avLst/>
            </a:prstGeom>
            <a:solidFill>
              <a:schemeClr val="accent4">
                <a:hueOff val="366961"/>
                <a:satOff val="4172"/>
                <a:lumOff val="11129"/>
              </a:schemeClr>
            </a:solidFill>
            <a:ln w="25400" cap="flat">
              <a:solidFill>
                <a:srgbClr val="000000"/>
              </a:solidFill>
              <a:prstDash val="solid"/>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p>
              <a:pPr algn="l">
                <a:defRPr b="0" sz="4700"/>
              </a:pPr>
              <a:r>
                <a:rPr>
                  <a:latin typeface="Courier"/>
                  <a:ea typeface="Courier"/>
                  <a:cs typeface="Courier"/>
                  <a:sym typeface="Courier"/>
                </a:rPr>
                <a:t>MPI_Send()</a:t>
              </a:r>
              <a:r>
                <a:t> may </a:t>
              </a:r>
              <a:r>
                <a:rPr>
                  <a:solidFill>
                    <a:schemeClr val="accent5">
                      <a:lumOff val="-29866"/>
                    </a:schemeClr>
                  </a:solidFill>
                </a:rPr>
                <a:t>block</a:t>
              </a:r>
              <a:r>
                <a:t> until data is received!</a:t>
              </a:r>
            </a:p>
            <a:p>
              <a:pPr algn="l">
                <a:defRPr b="0" sz="4700"/>
              </a:pPr>
              <a:r>
                <a:t>Who is going to do the receiving?!?</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0" grpId="1"/>
    </p:bldLst>
  </p:timing>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2" name="Solution"/>
          <p:cNvSpPr txBox="1"/>
          <p:nvPr>
            <p:ph type="title"/>
          </p:nvPr>
        </p:nvSpPr>
        <p:spPr>
          <a:prstGeom prst="rect">
            <a:avLst/>
          </a:prstGeom>
        </p:spPr>
        <p:txBody>
          <a:bodyPr/>
          <a:lstStyle/>
          <a:p>
            <a:pPr/>
            <a:r>
              <a:t>Solution</a:t>
            </a:r>
          </a:p>
        </p:txBody>
      </p:sp>
      <p:sp>
        <p:nvSpPr>
          <p:cNvPr id="583" name="Arrange that even-numbered processors first send, then receive, odd-numbered processors first receive, then send…"/>
          <p:cNvSpPr txBox="1"/>
          <p:nvPr>
            <p:ph type="body" idx="1"/>
          </p:nvPr>
        </p:nvSpPr>
        <p:spPr>
          <a:xfrm>
            <a:off x="1479954" y="3643312"/>
            <a:ext cx="22055796" cy="8840392"/>
          </a:xfrm>
          <a:prstGeom prst="rect">
            <a:avLst/>
          </a:prstGeom>
        </p:spPr>
        <p:txBody>
          <a:bodyPr anchor="t"/>
          <a:lstStyle/>
          <a:p>
            <a:pPr marL="873125" indent="-873125">
              <a:buSzPct val="100000"/>
              <a:buAutoNum type="arabicPeriod" startAt="1"/>
            </a:pPr>
            <a:r>
              <a:t>Arrange that even-numbered processors first send, then receive, odd-numbered processors first receive, then send</a:t>
            </a:r>
          </a:p>
          <a:p>
            <a:pPr marL="873125" indent="-873125">
              <a:buSzPct val="100000"/>
              <a:buAutoNum type="arabicPeriod" startAt="1"/>
            </a:pPr>
            <a:r>
              <a:t>Use </a:t>
            </a:r>
            <a:r>
              <a:rPr>
                <a:latin typeface="Courier"/>
                <a:ea typeface="Courier"/>
                <a:cs typeface="Courier"/>
                <a:sym typeface="Courier"/>
              </a:rPr>
              <a:t>MPI_Sendrecv()</a:t>
            </a:r>
            <a:r>
              <a:t> and let the implementation determine who sends first</a:t>
            </a:r>
          </a:p>
          <a:p>
            <a:pPr marL="873125" indent="-873125">
              <a:buSzPct val="100000"/>
              <a:buAutoNum type="arabicPeriod" startAt="1"/>
            </a:pPr>
            <a:r>
              <a:t>Use special </a:t>
            </a:r>
            <a:r>
              <a:rPr>
                <a:latin typeface="Courier"/>
                <a:ea typeface="Courier"/>
                <a:cs typeface="Courier"/>
                <a:sym typeface="Courier"/>
              </a:rPr>
              <a:t>MPI_Isend()</a:t>
            </a:r>
            <a:r>
              <a:t> that never blocks</a:t>
            </a:r>
          </a:p>
          <a:p>
            <a:pPr lvl="1"/>
            <a:r>
              <a:t>You’ll have to wait explicitly later on to ensure communication is finished</a:t>
            </a:r>
          </a:p>
        </p:txBody>
      </p:sp>
      <p:sp>
        <p:nvSpPr>
          <p:cNvPr id="5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5" name="Line"/>
          <p:cNvSpPr/>
          <p:nvPr/>
        </p:nvSpPr>
        <p:spPr>
          <a:xfrm flipH="1">
            <a:off x="22150661" y="5812887"/>
            <a:ext cx="1725735" cy="1"/>
          </a:xfrm>
          <a:prstGeom prst="line">
            <a:avLst/>
          </a:prstGeom>
          <a:ln w="114300">
            <a:solidFill>
              <a:schemeClr val="accent5">
                <a:lumOff val="-29866"/>
              </a:schemeClr>
            </a:solidFill>
            <a:miter lim="400000"/>
            <a:tailEnd type="stealth"/>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585"/>
                                        </p:tgtEl>
                                        <p:attrNameLst>
                                          <p:attrName>style.visibility</p:attrName>
                                        </p:attrNameLst>
                                      </p:cBhvr>
                                      <p:to>
                                        <p:strVal val="visible"/>
                                      </p:to>
                                    </p:set>
                                    <p:anim calcmode="lin" valueType="num">
                                      <p:cBhvr>
                                        <p:cTn id="7" dur="1250" fill="hold"/>
                                        <p:tgtEl>
                                          <p:spTgt spid="585"/>
                                        </p:tgtEl>
                                        <p:attrNameLst>
                                          <p:attrName>ppt_x</p:attrName>
                                        </p:attrNameLst>
                                      </p:cBhvr>
                                      <p:tavLst>
                                        <p:tav tm="0">
                                          <p:val>
                                            <p:strVal val="1+#ppt_w/2"/>
                                          </p:val>
                                        </p:tav>
                                        <p:tav tm="100000">
                                          <p:val>
                                            <p:strVal val="#ppt_x"/>
                                          </p:val>
                                        </p:tav>
                                      </p:tavLst>
                                    </p:anim>
                                    <p:anim calcmode="lin" valueType="num">
                                      <p:cBhvr>
                                        <p:cTn id="8" dur="1250" fill="hold"/>
                                        <p:tgtEl>
                                          <p:spTgt spid="5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5" grpId="1"/>
    </p:bldLst>
  </p:timing>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7" name="Using MPI_Sendrecv()"/>
          <p:cNvSpPr txBox="1"/>
          <p:nvPr>
            <p:ph type="title"/>
          </p:nvPr>
        </p:nvSpPr>
        <p:spPr>
          <a:prstGeom prst="rect">
            <a:avLst/>
          </a:prstGeom>
        </p:spPr>
        <p:txBody>
          <a:bodyPr/>
          <a:lstStyle/>
          <a:p>
            <a:pPr defTabSz="780454">
              <a:defRPr sz="10640"/>
            </a:pPr>
            <a:r>
              <a:t>Using </a:t>
            </a:r>
            <a:r>
              <a:rPr>
                <a:latin typeface="Courier"/>
                <a:ea typeface="Courier"/>
                <a:cs typeface="Courier"/>
                <a:sym typeface="Courier"/>
              </a:rPr>
              <a:t>MPI_Sendrecv()</a:t>
            </a:r>
          </a:p>
        </p:txBody>
      </p:sp>
      <p:sp>
        <p:nvSpPr>
          <p:cNvPr id="588" name="Avoids deadlock…"/>
          <p:cNvSpPr txBox="1"/>
          <p:nvPr>
            <p:ph type="body" sz="half" idx="1"/>
          </p:nvPr>
        </p:nvSpPr>
        <p:spPr>
          <a:xfrm>
            <a:off x="747541" y="7243905"/>
            <a:ext cx="22527668" cy="5239799"/>
          </a:xfrm>
          <a:prstGeom prst="rect">
            <a:avLst/>
          </a:prstGeom>
        </p:spPr>
        <p:txBody>
          <a:bodyPr anchor="t"/>
          <a:lstStyle/>
          <a:p>
            <a:pPr/>
            <a:r>
              <a:t>Avoids deadlock</a:t>
            </a:r>
          </a:p>
          <a:p>
            <a:pPr/>
            <a:r>
              <a:t>Inefficient, because everyone looks left first, so communication between processors is not parallel.</a:t>
            </a:r>
          </a:p>
          <a:p>
            <a:pPr/>
            <a:r>
              <a:t>Can be solved by an odd/even pattern</a:t>
            </a:r>
          </a:p>
        </p:txBody>
      </p:sp>
      <p:sp>
        <p:nvSpPr>
          <p:cNvPr id="5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0" name="void exchange_columns(const int proc, double *cells, const int send_col, const int recv_col)…"/>
          <p:cNvSpPr txBox="1"/>
          <p:nvPr/>
        </p:nvSpPr>
        <p:spPr>
          <a:xfrm>
            <a:off x="364545" y="3084575"/>
            <a:ext cx="23293661" cy="3698876"/>
          </a:xfrm>
          <a:prstGeom prst="rect">
            <a:avLst/>
          </a:prstGeom>
          <a:solidFill>
            <a:srgbClr val="D6D5D5"/>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void exchange_columns(const int proc, double *cells, const int send_col, const int recv_col)</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   MPI_Sendrecv(&amp;cells[compute_index(0, send_col)], ROWS, MPI_DOUBLE, proc, 0,</a:t>
            </a:r>
          </a:p>
          <a:p>
            <a:pPr lvl="1" indent="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                &amp;cells[compute_index(0, recv_col)], ROWS, MPI_DOUBLE, proc, MPI_ANY_TAG,</a:t>
            </a:r>
          </a:p>
          <a:p>
            <a:pPr lvl="1" indent="0"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                MPI_COMM_WORLD, MPI_STATUS_IGNORE);</a:t>
            </a:r>
          </a:p>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sz="3300">
                <a:latin typeface="Courier"/>
                <a:ea typeface="Courier"/>
                <a:cs typeface="Courier"/>
                <a:sym typeface="Courier"/>
              </a:defRPr>
            </a:pPr>
            <a:r>
              <a:t>}</a:t>
            </a:r>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2" name="Milestone!"/>
          <p:cNvSpPr txBox="1"/>
          <p:nvPr>
            <p:ph type="title"/>
          </p:nvPr>
        </p:nvSpPr>
        <p:spPr>
          <a:prstGeom prst="rect">
            <a:avLst/>
          </a:prstGeom>
        </p:spPr>
        <p:txBody>
          <a:bodyPr/>
          <a:lstStyle/>
          <a:p>
            <a:pPr/>
            <a:r>
              <a:t>Milestone!</a:t>
            </a:r>
          </a:p>
        </p:txBody>
      </p:sp>
      <p:sp>
        <p:nvSpPr>
          <p:cNvPr id="593" name="You may have compiled your first C program…"/>
          <p:cNvSpPr txBox="1"/>
          <p:nvPr>
            <p:ph type="body" idx="1"/>
          </p:nvPr>
        </p:nvSpPr>
        <p:spPr>
          <a:xfrm>
            <a:off x="296449" y="3380030"/>
            <a:ext cx="15764786" cy="8840391"/>
          </a:xfrm>
          <a:prstGeom prst="rect">
            <a:avLst/>
          </a:prstGeom>
        </p:spPr>
        <p:txBody>
          <a:bodyPr anchor="t"/>
          <a:lstStyle/>
          <a:p>
            <a:pPr/>
            <a:r>
              <a:t>You may have compiled your first C program</a:t>
            </a:r>
          </a:p>
          <a:p>
            <a:pPr/>
            <a:r>
              <a:t>You may have written your first C program</a:t>
            </a:r>
          </a:p>
          <a:p>
            <a:pPr/>
            <a:r>
              <a:t>You may have written your first parallel program</a:t>
            </a:r>
          </a:p>
          <a:p>
            <a:pPr/>
            <a:r>
              <a:t>You have written and run your first OpenMP program</a:t>
            </a:r>
          </a:p>
          <a:p>
            <a:pPr/>
            <a:r>
              <a:t>You have written and run your first MPI program</a:t>
            </a:r>
          </a:p>
          <a:p>
            <a:pPr/>
            <a:r>
              <a:t>You may have created your first race condition</a:t>
            </a:r>
          </a:p>
          <a:p>
            <a:pPr/>
            <a:r>
              <a:t>You may have created your first deadlock</a:t>
            </a:r>
          </a:p>
        </p:txBody>
      </p:sp>
      <p:sp>
        <p:nvSpPr>
          <p:cNvPr id="5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595" name="4422056029_5076ce3571_b.jpg" descr="4422056029_5076ce3571_b.jpg"/>
          <p:cNvPicPr>
            <a:picLocks noChangeAspect="1"/>
          </p:cNvPicPr>
          <p:nvPr/>
        </p:nvPicPr>
        <p:blipFill>
          <a:blip r:embed="rId2">
            <a:extLst/>
          </a:blip>
          <a:stretch>
            <a:fillRect/>
          </a:stretch>
        </p:blipFill>
        <p:spPr>
          <a:xfrm>
            <a:off x="16791728" y="3752787"/>
            <a:ext cx="7534843" cy="5651133"/>
          </a:xfrm>
          <a:prstGeom prst="rect">
            <a:avLst/>
          </a:prstGeom>
          <a:ln w="12700">
            <a:miter lim="400000"/>
          </a:ln>
        </p:spPr>
      </p:pic>
      <p:sp>
        <p:nvSpPr>
          <p:cNvPr id="596" name="Debagarh (in Odia language), also known as Deogarh, is a city in Odisha state of eastern India. Located in the North-Western region of the state, it is the headquarters of Debagarh District that was created on 1 January 1994, after being bifurcated from Sambalpur District.…"/>
          <p:cNvSpPr txBox="1"/>
          <p:nvPr/>
        </p:nvSpPr>
        <p:spPr>
          <a:xfrm>
            <a:off x="16791728" y="9763425"/>
            <a:ext cx="7534843" cy="35972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just" defTabSz="457200">
              <a:defRPr b="0" sz="2800">
                <a:solidFill>
                  <a:srgbClr val="222222"/>
                </a:solidFill>
                <a:latin typeface="Helvetica"/>
                <a:ea typeface="Helvetica"/>
                <a:cs typeface="Helvetica"/>
                <a:sym typeface="Helvetica"/>
              </a:defRPr>
            </a:pPr>
            <a:r>
              <a:rPr b="1"/>
              <a:t>Debagarh</a:t>
            </a:r>
            <a:r>
              <a:t> (in </a:t>
            </a:r>
            <a:r>
              <a:rPr>
                <a:solidFill>
                  <a:srgbClr val="0645AD"/>
                </a:solidFill>
                <a:hlinkClick r:id="rId3" invalidUrl="" action="" tgtFrame="" tooltip="" history="1" highlightClick="0" endSnd="0"/>
              </a:rPr>
              <a:t>Odia</a:t>
            </a:r>
            <a:r>
              <a:t> language), also known as </a:t>
            </a:r>
            <a:r>
              <a:rPr b="1"/>
              <a:t>Deogarh</a:t>
            </a:r>
            <a:r>
              <a:t>, is a city in </a:t>
            </a:r>
            <a:r>
              <a:rPr>
                <a:solidFill>
                  <a:srgbClr val="0645AD"/>
                </a:solidFill>
                <a:hlinkClick r:id="rId4" invalidUrl="" action="" tgtFrame="" tooltip="" history="1" highlightClick="0" endSnd="0"/>
              </a:rPr>
              <a:t>Odisha</a:t>
            </a:r>
            <a:r>
              <a:t> state of eastern </a:t>
            </a:r>
            <a:r>
              <a:rPr>
                <a:solidFill>
                  <a:srgbClr val="0645AD"/>
                </a:solidFill>
                <a:hlinkClick r:id="rId5" invalidUrl="" action="" tgtFrame="" tooltip="" history="1" highlightClick="0" endSnd="0"/>
              </a:rPr>
              <a:t>India</a:t>
            </a:r>
            <a:r>
              <a:t>. Located in the North-Western region of the state, it is the headquarters of </a:t>
            </a:r>
            <a:r>
              <a:rPr>
                <a:solidFill>
                  <a:srgbClr val="0645AD"/>
                </a:solidFill>
                <a:hlinkClick r:id="rId6" invalidUrl="" action="" tgtFrame="" tooltip="" history="1" highlightClick="0" endSnd="0"/>
              </a:rPr>
              <a:t>Debagarh District</a:t>
            </a:r>
            <a:r>
              <a:t> that was created on 1 January 1994, after being bifurcated from </a:t>
            </a:r>
            <a:r>
              <a:rPr>
                <a:solidFill>
                  <a:srgbClr val="0645AD"/>
                </a:solidFill>
                <a:hlinkClick r:id="rId7" invalidUrl="" action="" tgtFrame="" tooltip="" history="1" highlightClick="0" endSnd="0"/>
              </a:rPr>
              <a:t>Sambalpur District</a:t>
            </a:r>
            <a:r>
              <a:t>.</a:t>
            </a:r>
          </a:p>
          <a:p>
            <a:pPr algn="just" defTabSz="457200">
              <a:defRPr b="0" sz="2800">
                <a:solidFill>
                  <a:srgbClr val="222222"/>
                </a:solidFill>
                <a:latin typeface="Helvetica"/>
                <a:ea typeface="Helvetica"/>
                <a:cs typeface="Helvetica"/>
                <a:sym typeface="Helvetica"/>
              </a:defRPr>
            </a:pPr>
          </a:p>
          <a:p>
            <a:pPr algn="just" defTabSz="457200">
              <a:defRPr b="0" sz="2800">
                <a:solidFill>
                  <a:srgbClr val="222222"/>
                </a:solidFill>
                <a:latin typeface="Helvetica"/>
                <a:ea typeface="Helvetica"/>
                <a:cs typeface="Helvetica"/>
                <a:sym typeface="Helvetica"/>
              </a:defRPr>
            </a:pPr>
            <a:r>
              <a:t>(Source: wikipedia)</a:t>
            </a:r>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8" name="Part 7: Assignment"/>
          <p:cNvSpPr txBox="1"/>
          <p:nvPr>
            <p:ph type="title"/>
          </p:nvPr>
        </p:nvSpPr>
        <p:spPr>
          <a:prstGeom prst="rect">
            <a:avLst/>
          </a:prstGeom>
        </p:spPr>
        <p:txBody>
          <a:bodyPr/>
          <a:lstStyle/>
          <a:p>
            <a:pPr/>
            <a:r>
              <a:t>Part 7: Assignment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Parallel hardware: clusters"/>
          <p:cNvSpPr txBox="1"/>
          <p:nvPr>
            <p:ph type="title"/>
          </p:nvPr>
        </p:nvSpPr>
        <p:spPr>
          <a:prstGeom prst="rect">
            <a:avLst/>
          </a:prstGeom>
        </p:spPr>
        <p:txBody>
          <a:bodyPr/>
          <a:lstStyle>
            <a:lvl1pPr defTabSz="731162">
              <a:defRPr sz="9968"/>
            </a:lvl1pPr>
          </a:lstStyle>
          <a:p>
            <a:pPr/>
            <a:r>
              <a:t>Parallel hardware: clusters</a:t>
            </a:r>
          </a:p>
        </p:txBody>
      </p:sp>
      <p:sp>
        <p:nvSpPr>
          <p:cNvPr id="191" name="Slide Number"/>
          <p:cNvSpPr txBox="1"/>
          <p:nvPr>
            <p:ph type="sldNum" sz="quarter" idx="2"/>
          </p:nvPr>
        </p:nvSpPr>
        <p:spPr>
          <a:xfrm>
            <a:off x="12031776" y="13073062"/>
            <a:ext cx="310923" cy="4776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2" name="2001026879.jpeg" descr="2001026879.jpeg"/>
          <p:cNvPicPr>
            <a:picLocks noChangeAspect="1"/>
          </p:cNvPicPr>
          <p:nvPr/>
        </p:nvPicPr>
        <p:blipFill>
          <a:blip r:embed="rId2">
            <a:extLst/>
          </a:blip>
          <a:stretch>
            <a:fillRect/>
          </a:stretch>
        </p:blipFill>
        <p:spPr>
          <a:xfrm>
            <a:off x="1941951" y="3345535"/>
            <a:ext cx="10709480" cy="7115935"/>
          </a:xfrm>
          <a:prstGeom prst="rect">
            <a:avLst/>
          </a:prstGeom>
          <a:ln w="12700">
            <a:miter lim="400000"/>
          </a:ln>
        </p:spPr>
      </p:pic>
      <p:sp>
        <p:nvSpPr>
          <p:cNvPr id="193" name="SurfSara Cartesius (March 2016)"/>
          <p:cNvSpPr txBox="1"/>
          <p:nvPr/>
        </p:nvSpPr>
        <p:spPr>
          <a:xfrm>
            <a:off x="4272096" y="10612739"/>
            <a:ext cx="6049189" cy="61409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b="0"/>
            </a:lvl1pPr>
          </a:lstStyle>
          <a:p>
            <a:pPr/>
            <a:r>
              <a:t>SurfSara Cartesius (March 2016)</a:t>
            </a:r>
          </a:p>
        </p:txBody>
      </p:sp>
      <p:pic>
        <p:nvPicPr>
          <p:cNvPr id="194" name="cluster.pdf" descr="cluster.pdf"/>
          <p:cNvPicPr>
            <a:picLocks noChangeAspect="1"/>
          </p:cNvPicPr>
          <p:nvPr/>
        </p:nvPicPr>
        <p:blipFill>
          <a:blip r:embed="rId3">
            <a:extLst/>
          </a:blip>
          <a:stretch>
            <a:fillRect/>
          </a:stretch>
        </p:blipFill>
        <p:spPr>
          <a:xfrm>
            <a:off x="12830732" y="3435513"/>
            <a:ext cx="11528118" cy="4609773"/>
          </a:xfrm>
          <a:prstGeom prst="rect">
            <a:avLst/>
          </a:prstGeom>
          <a:ln w="12700">
            <a:miter lim="400000"/>
          </a:ln>
        </p:spPr>
      </p:pic>
      <p:sp>
        <p:nvSpPr>
          <p:cNvPr id="195" name="Fast local network…"/>
          <p:cNvSpPr txBox="1"/>
          <p:nvPr>
            <p:ph type="body" sz="quarter" idx="1"/>
          </p:nvPr>
        </p:nvSpPr>
        <p:spPr>
          <a:xfrm>
            <a:off x="13227515" y="8014595"/>
            <a:ext cx="10204872" cy="5474414"/>
          </a:xfrm>
          <a:prstGeom prst="rect">
            <a:avLst/>
          </a:prstGeom>
        </p:spPr>
        <p:txBody>
          <a:bodyPr anchor="t">
            <a:noAutofit/>
          </a:bodyPr>
          <a:lstStyle/>
          <a:p>
            <a:pPr/>
            <a:r>
              <a:t>Fast local network</a:t>
            </a:r>
          </a:p>
          <a:p>
            <a:pPr lvl="1"/>
            <a:r>
              <a:t>10GB Ethernet</a:t>
            </a:r>
          </a:p>
          <a:p>
            <a:pPr lvl="1"/>
            <a:r>
              <a:t>InfiniBand</a:t>
            </a:r>
          </a:p>
          <a:p>
            <a:pPr/>
            <a:r>
              <a:t>Head Nodes</a:t>
            </a:r>
          </a:p>
          <a:p>
            <a:pPr/>
            <a:r>
              <a:t>Storage node(s)</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0" name="Matrix-vector multiplication"/>
          <p:cNvSpPr txBox="1"/>
          <p:nvPr>
            <p:ph type="title"/>
          </p:nvPr>
        </p:nvSpPr>
        <p:spPr>
          <a:prstGeom prst="rect">
            <a:avLst/>
          </a:prstGeom>
        </p:spPr>
        <p:txBody>
          <a:bodyPr/>
          <a:lstStyle>
            <a:lvl1pPr defTabSz="698301">
              <a:defRPr sz="9520"/>
            </a:lvl1pPr>
          </a:lstStyle>
          <a:p>
            <a:pPr/>
            <a:r>
              <a:t>Matrix-vector multiplication</a:t>
            </a:r>
          </a:p>
        </p:txBody>
      </p:sp>
      <p:sp>
        <p:nvSpPr>
          <p:cNvPr id="601" name="Given a matrix M of size N x N and a vector V of size N, implement V = M x V…"/>
          <p:cNvSpPr txBox="1"/>
          <p:nvPr>
            <p:ph type="body" idx="1"/>
          </p:nvPr>
        </p:nvSpPr>
        <p:spPr>
          <a:xfrm>
            <a:off x="452239" y="2501908"/>
            <a:ext cx="23756450" cy="10487000"/>
          </a:xfrm>
          <a:prstGeom prst="rect">
            <a:avLst/>
          </a:prstGeom>
        </p:spPr>
        <p:txBody>
          <a:bodyPr anchor="t"/>
          <a:lstStyle/>
          <a:p>
            <a:pPr marL="568404" indent="-568404" defTabSz="764024">
              <a:spcBef>
                <a:spcPts val="2700"/>
              </a:spcBef>
              <a:defRPr sz="4092"/>
            </a:pPr>
            <a:r>
              <a:t>Given a matrix </a:t>
            </a:r>
            <a:r>
              <a:rPr>
                <a:latin typeface="Chalkboard SE Regular"/>
                <a:ea typeface="Chalkboard SE Regular"/>
                <a:cs typeface="Chalkboard SE Regular"/>
                <a:sym typeface="Chalkboard SE Regular"/>
              </a:rPr>
              <a:t>M </a:t>
            </a:r>
            <a:r>
              <a:t>of size N x N and a vector </a:t>
            </a:r>
            <a:r>
              <a:rPr>
                <a:latin typeface="Chalkboard SE Regular"/>
                <a:ea typeface="Chalkboard SE Regular"/>
                <a:cs typeface="Chalkboard SE Regular"/>
                <a:sym typeface="Chalkboard SE Regular"/>
              </a:rPr>
              <a:t>V</a:t>
            </a:r>
            <a:r>
              <a:t> of size N, implement </a:t>
            </a:r>
            <a:r>
              <a:rPr>
                <a:latin typeface="Chalkboard SE Regular"/>
                <a:ea typeface="Chalkboard SE Regular"/>
                <a:cs typeface="Chalkboard SE Regular"/>
                <a:sym typeface="Chalkboard SE Regular"/>
              </a:rPr>
              <a:t>V</a:t>
            </a:r>
            <a:r>
              <a:rPr>
                <a:latin typeface="Herculanum"/>
                <a:ea typeface="Herculanum"/>
                <a:cs typeface="Herculanum"/>
                <a:sym typeface="Herculanum"/>
              </a:rPr>
              <a:t> = </a:t>
            </a:r>
            <a:r>
              <a:rPr>
                <a:latin typeface="Chalkboard SE Regular"/>
                <a:ea typeface="Chalkboard SE Regular"/>
                <a:cs typeface="Chalkboard SE Regular"/>
                <a:sym typeface="Chalkboard SE Regular"/>
              </a:rPr>
              <a:t>M</a:t>
            </a:r>
            <a:r>
              <a:t> x </a:t>
            </a:r>
            <a:r>
              <a:rPr>
                <a:latin typeface="Chalkboard SE Regular"/>
                <a:ea typeface="Chalkboard SE Regular"/>
                <a:cs typeface="Chalkboard SE Regular"/>
                <a:sym typeface="Chalkboard SE Regular"/>
              </a:rPr>
              <a:t>V</a:t>
            </a:r>
          </a:p>
          <a:p>
            <a:pPr marL="568404" indent="-568404" defTabSz="764024">
              <a:spcBef>
                <a:spcPts val="2700"/>
              </a:spcBef>
              <a:defRPr sz="4092"/>
            </a:pPr>
            <a:r>
              <a:t>Choose a memory layout and distribution of </a:t>
            </a:r>
            <a:r>
              <a:rPr>
                <a:latin typeface="Chalkboard SE Regular"/>
                <a:ea typeface="Chalkboard SE Regular"/>
                <a:cs typeface="Chalkboard SE Regular"/>
                <a:sym typeface="Chalkboard SE Regular"/>
              </a:rPr>
              <a:t>M </a:t>
            </a:r>
            <a:r>
              <a:t>and </a:t>
            </a:r>
            <a:r>
              <a:rPr>
                <a:latin typeface="Chalkboard SE Regular"/>
                <a:ea typeface="Chalkboard SE Regular"/>
                <a:cs typeface="Chalkboard SE Regular"/>
                <a:sym typeface="Chalkboard SE Regular"/>
              </a:rPr>
              <a:t>V</a:t>
            </a:r>
            <a:r>
              <a:t> for maximal efficiency of this computation</a:t>
            </a:r>
          </a:p>
          <a:p>
            <a:pPr marL="568404" indent="-568404" defTabSz="764024">
              <a:spcBef>
                <a:spcPts val="2700"/>
              </a:spcBef>
              <a:defRPr sz="4092"/>
            </a:pPr>
            <a:r>
              <a:t>Add code to repeat the computation R times, and to measure the overall execution time</a:t>
            </a:r>
          </a:p>
          <a:p>
            <a:pPr marL="568404" indent="-568404" defTabSz="764024">
              <a:spcBef>
                <a:spcPts val="2700"/>
              </a:spcBef>
              <a:defRPr sz="4092"/>
            </a:pPr>
            <a:r>
              <a:t>Hint: the MPI collective communication function</a:t>
            </a:r>
          </a:p>
          <a:p>
            <a:pPr marL="568404" indent="-568404" defTabSz="764024">
              <a:spcBef>
                <a:spcPts val="2700"/>
              </a:spcBef>
              <a:defRPr sz="4092"/>
            </a:pPr>
            <a:r>
              <a:t>Hint: it may (or may not) be a good idea to replicate </a:t>
            </a:r>
            <a:r>
              <a:rPr>
                <a:latin typeface="Chalkboard SE Regular"/>
                <a:ea typeface="Chalkboard SE Regular"/>
                <a:cs typeface="Chalkboard SE Regular"/>
                <a:sym typeface="Chalkboard SE Regular"/>
              </a:rPr>
              <a:t>V</a:t>
            </a:r>
            <a:r>
              <a:t> over multiple processors</a:t>
            </a:r>
          </a:p>
          <a:p>
            <a:pPr marL="568404" indent="-568404" defTabSz="764024">
              <a:spcBef>
                <a:spcPts val="2700"/>
              </a:spcBef>
              <a:defRPr sz="4092"/>
            </a:pPr>
            <a:r>
              <a:t>Show speedup curves for 16 processors/threads and less, for different choices of R and N, so that execution time on 16 processors/threads is roughly 60 seconds. Under that constraint, explore different combinations of N and R, and discuss the results</a:t>
            </a:r>
          </a:p>
          <a:p>
            <a:pPr marL="568404" indent="-568404" defTabSz="764024">
              <a:spcBef>
                <a:spcPts val="2700"/>
              </a:spcBef>
              <a:defRPr sz="4092"/>
            </a:pPr>
            <a:r>
              <a:t>Write a report containing the full, commented, code of the implementation, a motivation of your chosen distribution and communication method, and a discussion of the performance</a:t>
            </a:r>
          </a:p>
          <a:p>
            <a:pPr marL="568404" indent="-568404" defTabSz="764024">
              <a:spcBef>
                <a:spcPts val="2700"/>
              </a:spcBef>
              <a:defRPr sz="4092"/>
            </a:pPr>
            <a:r>
              <a:t>A passing grade requires at least a speedup of 8 on 16 processors/threads. 1 bonus point for (also?) using OpenMP, 1 bonus point for the largest N</a:t>
            </a:r>
          </a:p>
        </p:txBody>
      </p:sp>
      <p:sp>
        <p:nvSpPr>
          <p:cNvPr id="60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Programming hazards"/>
          <p:cNvSpPr txBox="1"/>
          <p:nvPr>
            <p:ph type="title"/>
          </p:nvPr>
        </p:nvSpPr>
        <p:spPr>
          <a:prstGeom prst="rect">
            <a:avLst/>
          </a:prstGeom>
        </p:spPr>
        <p:txBody>
          <a:bodyPr/>
          <a:lstStyle/>
          <a:p>
            <a:pPr/>
            <a:r>
              <a:t>Programming hazards</a:t>
            </a:r>
          </a:p>
        </p:txBody>
      </p:sp>
      <p:sp>
        <p:nvSpPr>
          <p:cNvPr id="60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06" name="18-2.gif" descr="18-2.gif"/>
          <p:cNvPicPr>
            <a:picLocks noChangeAspect="1"/>
          </p:cNvPicPr>
          <p:nvPr/>
        </p:nvPicPr>
        <p:blipFill>
          <a:blip r:embed="rId2">
            <a:extLst/>
          </a:blip>
          <a:stretch>
            <a:fillRect/>
          </a:stretch>
        </p:blipFill>
        <p:spPr>
          <a:xfrm>
            <a:off x="4827589" y="7806081"/>
            <a:ext cx="6250782" cy="6250782"/>
          </a:xfrm>
          <a:prstGeom prst="rect">
            <a:avLst/>
          </a:prstGeom>
          <a:ln w="12700">
            <a:miter lim="400000"/>
          </a:ln>
        </p:spPr>
      </p:pic>
      <p:pic>
        <p:nvPicPr>
          <p:cNvPr id="607" name="24.gif" descr="24.gif"/>
          <p:cNvPicPr>
            <a:picLocks noChangeAspect="1"/>
          </p:cNvPicPr>
          <p:nvPr/>
        </p:nvPicPr>
        <p:blipFill>
          <a:blip r:embed="rId3">
            <a:extLst/>
          </a:blip>
          <a:stretch>
            <a:fillRect/>
          </a:stretch>
        </p:blipFill>
        <p:spPr>
          <a:xfrm>
            <a:off x="12782963" y="4706363"/>
            <a:ext cx="6250783" cy="6250783"/>
          </a:xfrm>
          <a:prstGeom prst="rect">
            <a:avLst/>
          </a:prstGeom>
          <a:ln w="12700">
            <a:miter lim="400000"/>
          </a:ln>
        </p:spPr>
      </p:pic>
      <p:pic>
        <p:nvPicPr>
          <p:cNvPr id="608" name="sigmund-2019-09-04.jpg" descr="sigmund-2019-09-04.jpg"/>
          <p:cNvPicPr>
            <a:picLocks noChangeAspect="1"/>
          </p:cNvPicPr>
          <p:nvPr/>
        </p:nvPicPr>
        <p:blipFill>
          <a:blip r:embed="rId4">
            <a:extLst/>
          </a:blip>
          <a:stretch>
            <a:fillRect/>
          </a:stretch>
        </p:blipFill>
        <p:spPr>
          <a:xfrm>
            <a:off x="1530073" y="4177268"/>
            <a:ext cx="11619639" cy="347218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Assumptions"/>
          <p:cNvSpPr txBox="1"/>
          <p:nvPr>
            <p:ph type="title"/>
          </p:nvPr>
        </p:nvSpPr>
        <p:spPr>
          <a:prstGeom prst="rect">
            <a:avLst/>
          </a:prstGeom>
        </p:spPr>
        <p:txBody>
          <a:bodyPr/>
          <a:lstStyle/>
          <a:p>
            <a:pPr lvl="1"/>
            <a:r>
              <a:t>Assumptions</a:t>
            </a:r>
          </a:p>
        </p:txBody>
      </p:sp>
      <p:sp>
        <p:nvSpPr>
          <p:cNvPr id="198" name="A node has one address space, even with more than one processor in the node…"/>
          <p:cNvSpPr txBox="1"/>
          <p:nvPr>
            <p:ph type="body" sz="half" idx="1"/>
          </p:nvPr>
        </p:nvSpPr>
        <p:spPr>
          <a:xfrm>
            <a:off x="589336" y="8346380"/>
            <a:ext cx="23305780" cy="4137324"/>
          </a:xfrm>
          <a:prstGeom prst="rect">
            <a:avLst/>
          </a:prstGeom>
        </p:spPr>
        <p:txBody>
          <a:bodyPr anchor="t"/>
          <a:lstStyle/>
          <a:p>
            <a:pPr>
              <a:spcBef>
                <a:spcPts val="2500"/>
              </a:spcBef>
            </a:pPr>
            <a:r>
              <a:t>A node has one </a:t>
            </a:r>
            <a:r>
              <a:rPr>
                <a:solidFill>
                  <a:schemeClr val="accent5">
                    <a:lumOff val="-29866"/>
                  </a:schemeClr>
                </a:solidFill>
              </a:rPr>
              <a:t>address</a:t>
            </a:r>
            <a:r>
              <a:t> </a:t>
            </a:r>
            <a:r>
              <a:rPr>
                <a:solidFill>
                  <a:schemeClr val="accent5">
                    <a:lumOff val="-29866"/>
                  </a:schemeClr>
                </a:solidFill>
              </a:rPr>
              <a:t>space</a:t>
            </a:r>
            <a:r>
              <a:t>, even with more than one processor in the node</a:t>
            </a:r>
          </a:p>
          <a:p>
            <a:pPr>
              <a:spcBef>
                <a:spcPts val="2500"/>
              </a:spcBef>
            </a:pPr>
            <a:r>
              <a:t>An address space does not span multiple nodes</a:t>
            </a:r>
          </a:p>
          <a:p>
            <a:pPr>
              <a:spcBef>
                <a:spcPts val="2500"/>
              </a:spcBef>
            </a:pPr>
            <a:r>
              <a:t>Between nodes, </a:t>
            </a:r>
            <a:r>
              <a:rPr>
                <a:solidFill>
                  <a:schemeClr val="accent5">
                    <a:lumOff val="-29866"/>
                  </a:schemeClr>
                </a:solidFill>
              </a:rPr>
              <a:t>message passing</a:t>
            </a:r>
            <a:r>
              <a:t> is used</a:t>
            </a:r>
          </a:p>
        </p:txBody>
      </p:sp>
      <p:sp>
        <p:nvSpPr>
          <p:cNvPr id="199" name="Slide Number"/>
          <p:cNvSpPr txBox="1"/>
          <p:nvPr>
            <p:ph type="sldNum" sz="quarter" idx="2"/>
          </p:nvPr>
        </p:nvSpPr>
        <p:spPr>
          <a:xfrm>
            <a:off x="12031776" y="13073062"/>
            <a:ext cx="310923" cy="47767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page8image37889168.png" descr="page8image37889168.png"/>
          <p:cNvPicPr>
            <a:picLocks noChangeAspect="1"/>
          </p:cNvPicPr>
          <p:nvPr/>
        </p:nvPicPr>
        <p:blipFill>
          <a:blip r:embed="rId2">
            <a:extLst/>
          </a:blip>
          <a:stretch>
            <a:fillRect/>
          </a:stretch>
        </p:blipFill>
        <p:spPr>
          <a:xfrm>
            <a:off x="9194112" y="3671738"/>
            <a:ext cx="7936139" cy="4137324"/>
          </a:xfrm>
          <a:prstGeom prst="rect">
            <a:avLst/>
          </a:prstGeom>
          <a:ln w="12700">
            <a:miter lim="400000"/>
          </a:ln>
        </p:spPr>
      </p:pic>
      <p:sp>
        <p:nvSpPr>
          <p:cNvPr id="201" name="Text"/>
          <p:cNvSpPr txBox="1"/>
          <p:nvPr/>
        </p:nvSpPr>
        <p:spPr>
          <a:xfrm>
            <a:off x="9689525" y="6668889"/>
            <a:ext cx="193676" cy="498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defTabSz="457200">
              <a:lnSpc>
                <a:spcPts val="2800"/>
              </a:lnSpc>
              <a:defRPr b="0" sz="1200">
                <a:latin typeface="Times"/>
                <a:ea typeface="Times"/>
                <a:cs typeface="Times"/>
                <a:sym typeface="Times"/>
              </a:defRPr>
            </a:lvl1pPr>
          </a:lstStyle>
          <a:p>
            <a:pPr/>
            <a:r>
              <a:t> </a:t>
            </a:r>
          </a:p>
        </p:txBody>
      </p:sp>
      <p:sp>
        <p:nvSpPr>
          <p:cNvPr id="202" name="Oval"/>
          <p:cNvSpPr/>
          <p:nvPr/>
        </p:nvSpPr>
        <p:spPr>
          <a:xfrm>
            <a:off x="12088710" y="5098360"/>
            <a:ext cx="5983507" cy="3032457"/>
          </a:xfrm>
          <a:prstGeom prst="ellipse">
            <a:avLst/>
          </a:prstGeom>
          <a:ln w="152400">
            <a:solidFill>
              <a:srgbClr val="FF26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