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6" r:id="rId10"/>
    <p:sldId id="267" r:id="rId11"/>
    <p:sldId id="268" r:id="rId12"/>
    <p:sldId id="264" r:id="rId13"/>
    <p:sldId id="265"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Source Sans Pro" panose="020B05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bb5146cc2d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b5146cc2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bb5146cc2d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bb5146cc2d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bb5146cc2d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bb5146cc2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bb5146cc2d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bb5146cc2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bb5146cc2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bb5146cc2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bb5146cc2d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bb5146cc2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bb5146cc2d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bb5146cc2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bb5146cc2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bb5146cc2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Introduction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tr"/>
              <a:t>Background on Foreign House Sales in Turkey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C53165-8039-13A2-930C-1155D2059B7E}"/>
              </a:ext>
            </a:extLst>
          </p:cNvPr>
          <p:cNvPicPr>
            <a:picLocks noChangeAspect="1"/>
          </p:cNvPicPr>
          <p:nvPr/>
        </p:nvPicPr>
        <p:blipFill>
          <a:blip r:embed="rId2"/>
          <a:stretch>
            <a:fillRect/>
          </a:stretch>
        </p:blipFill>
        <p:spPr>
          <a:xfrm>
            <a:off x="971550" y="0"/>
            <a:ext cx="7200900" cy="5143500"/>
          </a:xfrm>
          <a:prstGeom prst="rect">
            <a:avLst/>
          </a:prstGeom>
        </p:spPr>
      </p:pic>
    </p:spTree>
    <p:extLst>
      <p:ext uri="{BB962C8B-B14F-4D97-AF65-F5344CB8AC3E}">
        <p14:creationId xmlns:p14="http://schemas.microsoft.com/office/powerpoint/2010/main" val="401198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54F397-E796-1E71-EC15-39E5A35C0ED1}"/>
              </a:ext>
            </a:extLst>
          </p:cNvPr>
          <p:cNvPicPr>
            <a:picLocks noChangeAspect="1"/>
          </p:cNvPicPr>
          <p:nvPr/>
        </p:nvPicPr>
        <p:blipFill>
          <a:blip r:embed="rId2"/>
          <a:stretch>
            <a:fillRect/>
          </a:stretch>
        </p:blipFill>
        <p:spPr>
          <a:xfrm>
            <a:off x="971550" y="0"/>
            <a:ext cx="7200900" cy="5143500"/>
          </a:xfrm>
          <a:prstGeom prst="rect">
            <a:avLst/>
          </a:prstGeom>
        </p:spPr>
      </p:pic>
    </p:spTree>
    <p:extLst>
      <p:ext uri="{BB962C8B-B14F-4D97-AF65-F5344CB8AC3E}">
        <p14:creationId xmlns:p14="http://schemas.microsoft.com/office/powerpoint/2010/main" val="4164078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TextBox 3">
            <a:extLst>
              <a:ext uri="{FF2B5EF4-FFF2-40B4-BE49-F238E27FC236}">
                <a16:creationId xmlns:a16="http://schemas.microsoft.com/office/drawing/2014/main" id="{E630A531-1CDD-0ADF-AC61-9CD09DB47D9C}"/>
              </a:ext>
            </a:extLst>
          </p:cNvPr>
          <p:cNvSpPr txBox="1"/>
          <p:nvPr/>
        </p:nvSpPr>
        <p:spPr>
          <a:xfrm>
            <a:off x="480561" y="1122776"/>
            <a:ext cx="6607708" cy="3293209"/>
          </a:xfrm>
          <a:prstGeom prst="rect">
            <a:avLst/>
          </a:prstGeom>
          <a:noFill/>
        </p:spPr>
        <p:txBody>
          <a:bodyPr wrap="square" rtlCol="0">
            <a:spAutoFit/>
          </a:bodyPr>
          <a:lstStyle/>
          <a:p>
            <a:pPr algn="l">
              <a:buFont typeface="Arial" panose="020B0604020202020204" pitchFamily="34" charset="0"/>
              <a:buChar char="•"/>
            </a:pPr>
            <a:r>
              <a:rPr lang="en-US" sz="2000" b="0" i="0" dirty="0">
                <a:solidFill>
                  <a:schemeClr val="tx1"/>
                </a:solidFill>
                <a:effectLst/>
                <a:latin typeface="Söhne"/>
              </a:rPr>
              <a:t>The housing market in Turkey has been facing challenges, including rising construction costs and the impact of exchange rates.</a:t>
            </a:r>
          </a:p>
          <a:p>
            <a:pPr algn="l">
              <a:buFont typeface="Arial" panose="020B0604020202020204" pitchFamily="34" charset="0"/>
              <a:buChar char="•"/>
            </a:pPr>
            <a:r>
              <a:rPr lang="en-US" sz="2000" b="0" i="0" dirty="0">
                <a:solidFill>
                  <a:schemeClr val="tx1"/>
                </a:solidFill>
                <a:effectLst/>
                <a:latin typeface="Söhne"/>
              </a:rPr>
              <a:t>Foreign house sales in Turkey have increased slightly, but make up only about 5% of total sales.</a:t>
            </a:r>
          </a:p>
          <a:p>
            <a:pPr algn="l">
              <a:buFont typeface="Arial" panose="020B0604020202020204" pitchFamily="34" charset="0"/>
              <a:buChar char="•"/>
            </a:pPr>
            <a:r>
              <a:rPr lang="en-US" sz="2000" b="0" i="0" dirty="0">
                <a:solidFill>
                  <a:schemeClr val="tx1"/>
                </a:solidFill>
                <a:effectLst/>
                <a:latin typeface="Söhne"/>
              </a:rPr>
              <a:t>The construction cost index in Turkey has been increasing faster than in Europe, making construction less profitable.</a:t>
            </a:r>
          </a:p>
          <a:p>
            <a:pPr algn="l">
              <a:buFont typeface="Arial" panose="020B0604020202020204" pitchFamily="34" charset="0"/>
              <a:buChar char="•"/>
            </a:pPr>
            <a:r>
              <a:rPr lang="en-US" sz="2000" b="0" i="0" dirty="0">
                <a:solidFill>
                  <a:schemeClr val="tx1"/>
                </a:solidFill>
                <a:effectLst/>
                <a:latin typeface="Söhne"/>
              </a:rPr>
              <a:t>The exchange rate of the Turkish lira has a significant impact on construction costs in Turkey.</a:t>
            </a:r>
          </a:p>
          <a:p>
            <a:pPr algn="l"/>
            <a:endParaRPr lang="en-US" b="0" i="0" dirty="0">
              <a:solidFill>
                <a:srgbClr val="D1D5DB"/>
              </a:solidFill>
              <a:effectLst/>
              <a:latin typeface="Söhne"/>
            </a:endParaRP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7B1AE7FE-E8C3-904B-6C1D-425AB565A27D}"/>
              </a:ext>
            </a:extLst>
          </p:cNvPr>
          <p:cNvSpPr txBox="1"/>
          <p:nvPr/>
        </p:nvSpPr>
        <p:spPr>
          <a:xfrm>
            <a:off x="480561" y="433839"/>
            <a:ext cx="4164858" cy="615553"/>
          </a:xfrm>
          <a:prstGeom prst="rect">
            <a:avLst/>
          </a:prstGeom>
          <a:noFill/>
        </p:spPr>
        <p:txBody>
          <a:bodyPr wrap="square" rtlCol="0">
            <a:spAutoFit/>
          </a:bodyPr>
          <a:lstStyle/>
          <a:p>
            <a:r>
              <a:rPr lang="en-US" sz="2000" dirty="0"/>
              <a:t>Conclusion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430536-C88E-8D16-958C-AB505A30F471}"/>
              </a:ext>
            </a:extLst>
          </p:cNvPr>
          <p:cNvSpPr txBox="1"/>
          <p:nvPr/>
        </p:nvSpPr>
        <p:spPr>
          <a:xfrm>
            <a:off x="493909" y="894377"/>
            <a:ext cx="8156181" cy="3077766"/>
          </a:xfrm>
          <a:prstGeom prst="rect">
            <a:avLst/>
          </a:prstGeom>
          <a:noFill/>
        </p:spPr>
        <p:txBody>
          <a:bodyPr wrap="square" rtlCol="0">
            <a:spAutoFit/>
          </a:bodyPr>
          <a:lstStyle/>
          <a:p>
            <a:pPr algn="l">
              <a:buFont typeface="Arial" panose="020B0604020202020204" pitchFamily="34" charset="0"/>
              <a:buChar char="•"/>
            </a:pPr>
            <a:r>
              <a:rPr lang="en-US" sz="2000" b="0" i="0" dirty="0">
                <a:solidFill>
                  <a:schemeClr val="tx1"/>
                </a:solidFill>
                <a:effectLst/>
                <a:latin typeface="Söhne"/>
              </a:rPr>
              <a:t>The government's limit on mortgages in 2021 decreased sales of houses with credit, but total sales have not decreased as people are buying houses with cash from other sources.</a:t>
            </a:r>
          </a:p>
          <a:p>
            <a:pPr algn="l">
              <a:buFont typeface="Arial" panose="020B0604020202020204" pitchFamily="34" charset="0"/>
              <a:buChar char="•"/>
            </a:pPr>
            <a:r>
              <a:rPr lang="en-US" sz="2000" b="0" i="0" dirty="0">
                <a:solidFill>
                  <a:schemeClr val="tx1"/>
                </a:solidFill>
                <a:effectLst/>
                <a:latin typeface="Söhne"/>
              </a:rPr>
              <a:t>The most popular cities for foreign house buyers in Turkey are Istanbul, Antalya, and Bursa.</a:t>
            </a:r>
          </a:p>
          <a:p>
            <a:pPr algn="l">
              <a:buFont typeface="Arial" panose="020B0604020202020204" pitchFamily="34" charset="0"/>
              <a:buChar char="•"/>
            </a:pPr>
            <a:r>
              <a:rPr lang="en-US" sz="2000" b="0" i="0" dirty="0">
                <a:solidFill>
                  <a:schemeClr val="tx1"/>
                </a:solidFill>
                <a:effectLst/>
                <a:latin typeface="Söhne"/>
              </a:rPr>
              <a:t>It will be important to analyze market trends and factors that can affect them in order to identify challenges and opportunities.</a:t>
            </a:r>
          </a:p>
          <a:p>
            <a:pPr algn="l">
              <a:buFont typeface="Arial" panose="020B0604020202020204" pitchFamily="34" charset="0"/>
              <a:buChar char="•"/>
            </a:pPr>
            <a:r>
              <a:rPr lang="en-US" sz="2000" b="0" i="0" dirty="0">
                <a:solidFill>
                  <a:schemeClr val="tx1"/>
                </a:solidFill>
                <a:effectLst/>
                <a:latin typeface="Söhne"/>
              </a:rPr>
              <a:t>By doing so, informed decisions can be made and plans can be made for the future growth of the housing market in Turkey.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3127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tr"/>
              <a:t>In recent years, Turkey has seen a slightly increase in foreign house sales. Although the perception in the society says the opposite, we can see this when we examine the TUIK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34300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tr"/>
              <a:t>House Sales by Time</a:t>
            </a:r>
            <a:endParaRPr/>
          </a:p>
        </p:txBody>
      </p:sp>
      <p:pic>
        <p:nvPicPr>
          <p:cNvPr id="66" name="Google Shape;66;p15"/>
          <p:cNvPicPr preferRelativeResize="0"/>
          <p:nvPr/>
        </p:nvPicPr>
        <p:blipFill>
          <a:blip r:embed="rId3">
            <a:alphaModFix/>
          </a:blip>
          <a:stretch>
            <a:fillRect/>
          </a:stretch>
        </p:blipFill>
        <p:spPr>
          <a:xfrm>
            <a:off x="1639588" y="1141750"/>
            <a:ext cx="5920672" cy="3653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Purpose of the Presentation</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tr"/>
              <a:t>The purpose of this presentation is to provide a detailed analysis of foreign house sales in Turkey, including an examination of construction costs and their relationship to the exchange rate. By understanding these factors, we can gain a better understanding of the current state of the housing market in Turkey and make more informed predictions about its future growth.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tr" dirty="0"/>
              <a:t>Foreign house sales in Turkey have increased slightly in recent years, with the number of sales to foreign buyers reaching a record high in 2020. This trend has been driven by a number of factors, including Turkey's growing economy, its attractive climate and natural beauty, and its status as a popular tourist destination.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Statistics on Foreign House Sales in Turkey</a:t>
            </a:r>
            <a:endParaRPr/>
          </a:p>
        </p:txBody>
      </p:sp>
      <p:sp>
        <p:nvSpPr>
          <p:cNvPr id="83" name="Google Shape;83;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0"/>
              </a:spcBef>
              <a:spcAft>
                <a:spcPts val="0"/>
              </a:spcAft>
              <a:buNone/>
            </a:pPr>
            <a:r>
              <a:rPr lang="tr" dirty="0">
                <a:solidFill>
                  <a:schemeClr val="tx1"/>
                </a:solidFill>
              </a:rPr>
              <a:t>To provide a more detailed picture of the current state of foreign house sales in Turkey, here are some key statistics:</a:t>
            </a:r>
            <a:endParaRPr dirty="0">
              <a:solidFill>
                <a:schemeClr val="tx1"/>
              </a:solidFill>
            </a:endParaRPr>
          </a:p>
          <a:p>
            <a:pPr marL="457200" lvl="0" indent="-297497" algn="just" rtl="0">
              <a:lnSpc>
                <a:spcPct val="150000"/>
              </a:lnSpc>
              <a:spcBef>
                <a:spcPts val="1200"/>
              </a:spcBef>
              <a:spcAft>
                <a:spcPts val="0"/>
              </a:spcAft>
              <a:buSzPct val="100000"/>
              <a:buChar char="●"/>
            </a:pPr>
            <a:r>
              <a:rPr lang="tr" dirty="0">
                <a:solidFill>
                  <a:schemeClr val="tx1"/>
                </a:solidFill>
              </a:rPr>
              <a:t>In 2021, the number of foreign house sales in Turkey reached a record high of 58,576 representing an increase of 43,35% compared to the previous year.</a:t>
            </a:r>
            <a:endParaRPr dirty="0">
              <a:solidFill>
                <a:schemeClr val="tx1"/>
              </a:solidFill>
            </a:endParaRPr>
          </a:p>
          <a:p>
            <a:pPr marL="457200" lvl="0" indent="-297497" algn="just" rtl="0">
              <a:lnSpc>
                <a:spcPct val="150000"/>
              </a:lnSpc>
              <a:spcBef>
                <a:spcPts val="0"/>
              </a:spcBef>
              <a:spcAft>
                <a:spcPts val="0"/>
              </a:spcAft>
              <a:buSzPct val="100000"/>
              <a:buChar char="●"/>
            </a:pPr>
            <a:r>
              <a:rPr lang="tr" dirty="0">
                <a:solidFill>
                  <a:schemeClr val="tx1"/>
                </a:solidFill>
              </a:rPr>
              <a:t>The majority of foreign house buyers in Turkey are from Middle Eastern countries, including Iraq, Iran, and Kuwait.</a:t>
            </a:r>
            <a:endParaRPr dirty="0">
              <a:solidFill>
                <a:schemeClr val="tx1"/>
              </a:solidFill>
            </a:endParaRPr>
          </a:p>
          <a:p>
            <a:pPr marL="457200" lvl="0" indent="-297497" algn="just" rtl="0">
              <a:lnSpc>
                <a:spcPct val="150000"/>
              </a:lnSpc>
              <a:spcBef>
                <a:spcPts val="0"/>
              </a:spcBef>
              <a:spcAft>
                <a:spcPts val="0"/>
              </a:spcAft>
              <a:buSzPct val="100000"/>
              <a:buChar char="●"/>
            </a:pPr>
            <a:r>
              <a:rPr lang="tr" dirty="0">
                <a:solidFill>
                  <a:schemeClr val="tx1"/>
                </a:solidFill>
              </a:rPr>
              <a:t>In the last two years, Russia's housing purchases have increased. We think it's because of the Ukraine war.</a:t>
            </a:r>
            <a:endParaRPr dirty="0">
              <a:solidFill>
                <a:schemeClr val="tx1"/>
              </a:solidFill>
            </a:endParaRPr>
          </a:p>
          <a:p>
            <a:pPr marL="457200" lvl="0" indent="-297497" algn="just" rtl="0">
              <a:lnSpc>
                <a:spcPct val="150000"/>
              </a:lnSpc>
              <a:spcBef>
                <a:spcPts val="0"/>
              </a:spcBef>
              <a:spcAft>
                <a:spcPts val="0"/>
              </a:spcAft>
              <a:buSzPct val="100000"/>
              <a:buChar char="●"/>
            </a:pPr>
            <a:r>
              <a:rPr lang="tr" dirty="0">
                <a:solidFill>
                  <a:schemeClr val="tx1"/>
                </a:solidFill>
              </a:rPr>
              <a:t>The most popular cities for foreign house buyers in Turkey are Istanbul, Antalya, and Bursa.</a:t>
            </a:r>
            <a:endParaRPr dirty="0">
              <a:solidFill>
                <a:schemeClr val="tx1"/>
              </a:solidFill>
            </a:endParaRPr>
          </a:p>
          <a:p>
            <a:pPr marL="0" lvl="0" indent="0" algn="l" rtl="0">
              <a:spcBef>
                <a:spcPts val="1200"/>
              </a:spcBef>
              <a:spcAft>
                <a:spcPts val="1200"/>
              </a:spcAft>
              <a:buNone/>
            </a:pPr>
            <a:endParaRPr dirty="0"/>
          </a:p>
        </p:txBody>
      </p:sp>
      <p:pic>
        <p:nvPicPr>
          <p:cNvPr id="84" name="Google Shape;84;p18"/>
          <p:cNvPicPr preferRelativeResize="0"/>
          <p:nvPr/>
        </p:nvPicPr>
        <p:blipFill>
          <a:blip r:embed="rId3">
            <a:alphaModFix/>
          </a:blip>
          <a:stretch>
            <a:fillRect/>
          </a:stretch>
        </p:blipFill>
        <p:spPr>
          <a:xfrm>
            <a:off x="4473925" y="1054750"/>
            <a:ext cx="4670074" cy="3335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562975" y="325250"/>
            <a:ext cx="5760900" cy="755700"/>
          </a:xfrm>
          <a:prstGeom prst="rect">
            <a:avLst/>
          </a:prstGeom>
        </p:spPr>
        <p:txBody>
          <a:bodyPr spcFirstLastPara="1" wrap="square" lIns="91425" tIns="91425" rIns="91425" bIns="91425" anchor="b" anchorCtr="0">
            <a:normAutofit fontScale="90000"/>
          </a:bodyPr>
          <a:lstStyle/>
          <a:p>
            <a:pPr marL="0" lvl="0" indent="0" algn="l" rtl="0">
              <a:lnSpc>
                <a:spcPct val="120000"/>
              </a:lnSpc>
              <a:spcBef>
                <a:spcPts val="2400"/>
              </a:spcBef>
              <a:spcAft>
                <a:spcPts val="600"/>
              </a:spcAft>
              <a:buNone/>
            </a:pPr>
            <a:r>
              <a:rPr lang="tr" sz="2300">
                <a:solidFill>
                  <a:srgbClr val="373A3C"/>
                </a:solidFill>
                <a:highlight>
                  <a:srgbClr val="FFFFFF"/>
                </a:highlight>
                <a:latin typeface="Roboto"/>
                <a:ea typeface="Roboto"/>
                <a:cs typeface="Roboto"/>
                <a:sym typeface="Roboto"/>
              </a:rPr>
              <a:t>Yearly Sales by Nations</a:t>
            </a:r>
            <a:endParaRPr/>
          </a:p>
        </p:txBody>
      </p:sp>
      <p:sp>
        <p:nvSpPr>
          <p:cNvPr id="90" name="Google Shape;90;p19"/>
          <p:cNvSpPr txBox="1">
            <a:spLocks noGrp="1"/>
          </p:cNvSpPr>
          <p:nvPr>
            <p:ph type="body" idx="1"/>
          </p:nvPr>
        </p:nvSpPr>
        <p:spPr>
          <a:xfrm>
            <a:off x="5700375" y="1431450"/>
            <a:ext cx="2808000" cy="3179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tr" sz="1450">
                <a:solidFill>
                  <a:srgbClr val="373A3C"/>
                </a:solidFill>
                <a:highlight>
                  <a:srgbClr val="FFFFFF"/>
                </a:highlight>
                <a:latin typeface="Roboto"/>
                <a:ea typeface="Roboto"/>
                <a:cs typeface="Roboto"/>
                <a:sym typeface="Roboto"/>
              </a:rPr>
              <a:t>After 2017, Iran overtakes Iraq. There is a high increase in Russia as we move from 2021 to 2022. We assume the reason is Ukraine - Russian war.</a:t>
            </a:r>
            <a:endParaRPr sz="1450"/>
          </a:p>
        </p:txBody>
      </p:sp>
      <p:pic>
        <p:nvPicPr>
          <p:cNvPr id="91" name="Google Shape;91;p19"/>
          <p:cNvPicPr preferRelativeResize="0"/>
          <p:nvPr/>
        </p:nvPicPr>
        <p:blipFill>
          <a:blip r:embed="rId3">
            <a:alphaModFix/>
          </a:blip>
          <a:stretch>
            <a:fillRect/>
          </a:stretch>
        </p:blipFill>
        <p:spPr>
          <a:xfrm>
            <a:off x="152400" y="1145763"/>
            <a:ext cx="5251085" cy="375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Construction Costs in Turkey</a:t>
            </a:r>
            <a:endParaRPr/>
          </a:p>
        </p:txBody>
      </p:sp>
      <p:sp>
        <p:nvSpPr>
          <p:cNvPr id="97" name="Google Shape;97;p20"/>
          <p:cNvSpPr txBox="1">
            <a:spLocks noGrp="1"/>
          </p:cNvSpPr>
          <p:nvPr>
            <p:ph type="body" idx="1"/>
          </p:nvPr>
        </p:nvSpPr>
        <p:spPr>
          <a:xfrm>
            <a:off x="311700" y="1017725"/>
            <a:ext cx="8371500" cy="670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tr" dirty="0">
                <a:solidFill>
                  <a:schemeClr val="tx1"/>
                </a:solidFill>
              </a:rPr>
              <a:t>Construction costs in Turkey can vary depending on a number of factors, including the location, type of property, and materials used. Let’s look the construction cost index increase.</a:t>
            </a:r>
            <a:endParaRPr dirty="0">
              <a:solidFill>
                <a:schemeClr val="tx1"/>
              </a:solidFill>
            </a:endParaRPr>
          </a:p>
        </p:txBody>
      </p:sp>
      <p:pic>
        <p:nvPicPr>
          <p:cNvPr id="98" name="Google Shape;98;p20"/>
          <p:cNvPicPr preferRelativeResize="0"/>
          <p:nvPr/>
        </p:nvPicPr>
        <p:blipFill>
          <a:blip r:embed="rId3">
            <a:alphaModFix/>
          </a:blip>
          <a:stretch>
            <a:fillRect/>
          </a:stretch>
        </p:blipFill>
        <p:spPr>
          <a:xfrm>
            <a:off x="2176625" y="1771200"/>
            <a:ext cx="4817501" cy="2989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AEBE-8449-81A1-3B34-8C136B11E42F}"/>
              </a:ext>
            </a:extLst>
          </p:cNvPr>
          <p:cNvSpPr>
            <a:spLocks noGrp="1"/>
          </p:cNvSpPr>
          <p:nvPr>
            <p:ph type="title"/>
          </p:nvPr>
        </p:nvSpPr>
        <p:spPr>
          <a:xfrm>
            <a:off x="311700" y="218094"/>
            <a:ext cx="8520600" cy="572700"/>
          </a:xfrm>
        </p:spPr>
        <p:txBody>
          <a:bodyPr>
            <a:normAutofit fontScale="90000"/>
          </a:bodyPr>
          <a:lstStyle/>
          <a:p>
            <a:r>
              <a:rPr lang="en-US" b="0" i="0" dirty="0">
                <a:solidFill>
                  <a:srgbClr val="373A3C"/>
                </a:solidFill>
                <a:effectLst/>
                <a:latin typeface="Source Sans Pro" panose="020B0503030403020204" pitchFamily="34" charset="0"/>
              </a:rPr>
              <a:t>Analysis of First-Hand &amp; Second-Hand Sales and Total Sales &amp; Mortgaged Sales</a:t>
            </a:r>
            <a:br>
              <a:rPr lang="en-US" b="0" i="0" dirty="0">
                <a:solidFill>
                  <a:srgbClr val="373A3C"/>
                </a:solidFill>
                <a:effectLst/>
                <a:latin typeface="Source Sans Pro" panose="020B0503030403020204" pitchFamily="34" charset="0"/>
              </a:rPr>
            </a:br>
            <a:endParaRPr lang="en-US" dirty="0"/>
          </a:p>
        </p:txBody>
      </p:sp>
      <p:sp>
        <p:nvSpPr>
          <p:cNvPr id="3" name="Text Placeholder 2">
            <a:extLst>
              <a:ext uri="{FF2B5EF4-FFF2-40B4-BE49-F238E27FC236}">
                <a16:creationId xmlns:a16="http://schemas.microsoft.com/office/drawing/2014/main" id="{15325FA4-5C9B-347E-9C30-CF09574EE20B}"/>
              </a:ext>
            </a:extLst>
          </p:cNvPr>
          <p:cNvSpPr>
            <a:spLocks noGrp="1"/>
          </p:cNvSpPr>
          <p:nvPr>
            <p:ph type="body" idx="1"/>
          </p:nvPr>
        </p:nvSpPr>
        <p:spPr/>
        <p:txBody>
          <a:bodyPr/>
          <a:lstStyle/>
          <a:p>
            <a:pPr algn="l"/>
            <a:r>
              <a:rPr lang="en-US" b="0" i="0" dirty="0">
                <a:solidFill>
                  <a:srgbClr val="373A3C"/>
                </a:solidFill>
                <a:effectLst/>
                <a:latin typeface="Source Sans Pro" panose="020B0503030403020204" pitchFamily="34" charset="0"/>
              </a:rPr>
              <a:t>The exchange rate crisis in Turkey are contributing to an increase in construction costs. When the value of a Turkey’s currency decreases, it make imports more expensive, which can impact the cost of materials and other inputs that are used in the construction industry.</a:t>
            </a:r>
          </a:p>
          <a:p>
            <a:pPr algn="l"/>
            <a:r>
              <a:rPr lang="en-US" b="0" i="0" dirty="0">
                <a:solidFill>
                  <a:srgbClr val="373A3C"/>
                </a:solidFill>
                <a:effectLst/>
                <a:latin typeface="Source Sans Pro" panose="020B0503030403020204" pitchFamily="34" charset="0"/>
              </a:rPr>
              <a:t>When construction costs increase, it can make it more expensive to build new houses, which could lead developers to build fewer homes or to pass on the higher costs to buyers in the form of higher prices.</a:t>
            </a:r>
          </a:p>
          <a:p>
            <a:endParaRPr lang="en-US" dirty="0"/>
          </a:p>
        </p:txBody>
      </p:sp>
      <p:sp>
        <p:nvSpPr>
          <p:cNvPr id="4" name="Text Placeholder 3">
            <a:extLst>
              <a:ext uri="{FF2B5EF4-FFF2-40B4-BE49-F238E27FC236}">
                <a16:creationId xmlns:a16="http://schemas.microsoft.com/office/drawing/2014/main" id="{A3ABF7F5-D930-6F40-A56E-D44FBE33F820}"/>
              </a:ext>
            </a:extLst>
          </p:cNvPr>
          <p:cNvSpPr>
            <a:spLocks noGrp="1"/>
          </p:cNvSpPr>
          <p:nvPr>
            <p:ph type="body" idx="2"/>
          </p:nvPr>
        </p:nvSpPr>
        <p:spPr/>
        <p:txBody>
          <a:bodyPr>
            <a:normAutofit fontScale="92500" lnSpcReduction="20000"/>
          </a:bodyPr>
          <a:lstStyle/>
          <a:p>
            <a:r>
              <a:rPr lang="en-US" sz="1500" b="0" i="0" dirty="0">
                <a:solidFill>
                  <a:srgbClr val="373A3C"/>
                </a:solidFill>
                <a:effectLst/>
                <a:latin typeface="Source Sans Pro" panose="020B0503030403020204" pitchFamily="34" charset="0"/>
              </a:rPr>
              <a:t>The increase in construction costs were contributing to a decrease in the number of new houses being built, which in turn led to a decrease in first-hand house sales and an increase in second-hand sales since 2018.</a:t>
            </a:r>
            <a:endParaRPr lang="tr-TR" sz="1500" b="0" i="0" dirty="0">
              <a:solidFill>
                <a:srgbClr val="373A3C"/>
              </a:solidFill>
              <a:effectLst/>
              <a:latin typeface="Source Sans Pro" panose="020B0503030403020204" pitchFamily="34" charset="0"/>
            </a:endParaRPr>
          </a:p>
          <a:p>
            <a:r>
              <a:rPr lang="en-US" sz="1500" b="0" i="0" dirty="0">
                <a:solidFill>
                  <a:srgbClr val="373A3C"/>
                </a:solidFill>
                <a:effectLst/>
                <a:latin typeface="Source Sans Pro" panose="020B0503030403020204" pitchFamily="34" charset="0"/>
              </a:rPr>
              <a:t>In Turkey, high demand for housing and limited supply has caused housing prices to rise. The government attempted to address this issue by implementing policy measures that restricted mortgage credit, but these measures had limited impact on overall house sales and resulted in a decrease in the number of houses purchased with mortgages. There may be other factors contributing to this trend.</a:t>
            </a:r>
            <a:endParaRPr lang="tr-TR" sz="1500" b="0" i="0" dirty="0">
              <a:solidFill>
                <a:srgbClr val="373A3C"/>
              </a:solidFill>
              <a:effectLst/>
              <a:latin typeface="Source Sans Pro" panose="020B0503030403020204" pitchFamily="34" charset="0"/>
            </a:endParaRPr>
          </a:p>
          <a:p>
            <a:pPr marL="139700" indent="0">
              <a:buNone/>
            </a:pPr>
            <a:endParaRPr lang="tr-TR" b="0" i="0" dirty="0">
              <a:solidFill>
                <a:srgbClr val="373A3C"/>
              </a:solidFill>
              <a:effectLst/>
              <a:latin typeface="Source Sans Pro" panose="020B0503030403020204" pitchFamily="34" charset="0"/>
            </a:endParaRPr>
          </a:p>
          <a:p>
            <a:pPr marL="139700" indent="0">
              <a:buNone/>
            </a:pPr>
            <a:endParaRPr lang="tr-TR" b="0" i="0" dirty="0">
              <a:solidFill>
                <a:srgbClr val="373A3C"/>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38080708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On-screen Show (16:9)</PresentationFormat>
  <Paragraphs>32</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Roboto</vt:lpstr>
      <vt:lpstr>Source Sans Pro</vt:lpstr>
      <vt:lpstr>Söhne</vt:lpstr>
      <vt:lpstr>Simple Light</vt:lpstr>
      <vt:lpstr>Introduction</vt:lpstr>
      <vt:lpstr>In recent years, Turkey has seen a slightly increase in foreign house sales. Although the perception in the society says the opposite, we can see this when we examine the TUIK data.</vt:lpstr>
      <vt:lpstr>House Sales by Time</vt:lpstr>
      <vt:lpstr>Purpose of the Presentation</vt:lpstr>
      <vt:lpstr>Foreign house sales in Turkey have increased slightly in recent years, with the number of sales to foreign buyers reaching a record high in 2020. This trend has been driven by a number of factors, including Turkey's growing economy, its attractive climate and natural beauty, and its status as a popular tourist destination.</vt:lpstr>
      <vt:lpstr>Statistics on Foreign House Sales in Turkey</vt:lpstr>
      <vt:lpstr>Yearly Sales by Nations</vt:lpstr>
      <vt:lpstr>Construction Costs in Turkey</vt:lpstr>
      <vt:lpstr>Analysis of First-Hand &amp; Second-Hand Sales and Total Sales &amp; Mortgaged Sales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gulnur atam</dc:creator>
  <cp:lastModifiedBy>Egemen Atam</cp:lastModifiedBy>
  <cp:revision>1</cp:revision>
  <dcterms:modified xsi:type="dcterms:W3CDTF">2022-12-28T14:08:10Z</dcterms:modified>
</cp:coreProperties>
</file>