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3" r:id="rId9"/>
    <p:sldId id="267" r:id="rId10"/>
    <p:sldId id="268" r:id="rId11"/>
    <p:sldId id="270" r:id="rId12"/>
    <p:sldId id="277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opics.worldbank.org/world-development-indicators/" TargetMode="External"/><Relationship Id="rId2" Type="http://schemas.openxmlformats.org/officeDocument/2006/relationships/hyperlink" Target="https://www.mahfiegilmez.com/2022/09/issizlik-oran-gercekten-dusuyor-mu.html" TargetMode="External"/><Relationship Id="rId1" Type="http://schemas.openxmlformats.org/officeDocument/2006/relationships/hyperlink" Target="https://data.tuik.gov.tr/Bulten/Index?p=Isgucu-Istatistikleri-2022-49390#:~:text=Tablo%2D3-,Metodolojik,-a%C3%A7%C4%B1klama%20dok%C3%BCman%C4%B1" TargetMode="External"/><Relationship Id="rId5" Type="http://schemas.openxmlformats.org/officeDocument/2006/relationships/hyperlink" Target="https://dergipark.org.tr/en/download/article-file/2692768" TargetMode="External"/><Relationship Id="rId4" Type="http://schemas.openxmlformats.org/officeDocument/2006/relationships/hyperlink" Target="https://dergipark.org.tr/en/download/article-file/2058207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opics.worldbank.org/world-development-indicators/" TargetMode="External"/><Relationship Id="rId2" Type="http://schemas.openxmlformats.org/officeDocument/2006/relationships/hyperlink" Target="https://www.mahfiegilmez.com/2022/09/issizlik-oran-gercekten-dusuyor-mu.html" TargetMode="External"/><Relationship Id="rId1" Type="http://schemas.openxmlformats.org/officeDocument/2006/relationships/hyperlink" Target="https://data.tuik.gov.tr/Bulten/Index?p=Isgucu-Istatistikleri-2022-49390#:~:text=Tablo%2D3-,Metodolojik,-a%C3%A7%C4%B1klama%20dok%C3%BCman%C4%B1" TargetMode="External"/><Relationship Id="rId5" Type="http://schemas.openxmlformats.org/officeDocument/2006/relationships/hyperlink" Target="https://dergipark.org.tr/en/download/article-file/2692768" TargetMode="External"/><Relationship Id="rId4" Type="http://schemas.openxmlformats.org/officeDocument/2006/relationships/hyperlink" Target="https://dergipark.org.tr/en/download/article-file/2058207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CEB5F0-1B00-43C1-93D9-7323E5EA941B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EC0DE3E-0C86-41B7-98C3-C324F72E0F4A}">
      <dgm:prSet/>
      <dgm:spPr/>
      <dgm:t>
        <a:bodyPr/>
        <a:lstStyle/>
        <a:p>
          <a:r>
            <a:rPr lang="en-US" b="1"/>
            <a:t>Resources</a:t>
          </a:r>
          <a:endParaRPr lang="en-US"/>
        </a:p>
      </dgm:t>
    </dgm:pt>
    <dgm:pt modelId="{FBA3BB02-CC53-4D1D-AA07-E498C120627E}" type="parTrans" cxnId="{610AE39D-E07B-4490-B712-511349B51E6F}">
      <dgm:prSet/>
      <dgm:spPr/>
      <dgm:t>
        <a:bodyPr/>
        <a:lstStyle/>
        <a:p>
          <a:endParaRPr lang="en-US"/>
        </a:p>
      </dgm:t>
    </dgm:pt>
    <dgm:pt modelId="{7EE8A3B7-9E69-4B18-99A5-3969EADB4C8D}" type="sibTrans" cxnId="{610AE39D-E07B-4490-B712-511349B51E6F}">
      <dgm:prSet/>
      <dgm:spPr/>
      <dgm:t>
        <a:bodyPr/>
        <a:lstStyle/>
        <a:p>
          <a:endParaRPr lang="en-US"/>
        </a:p>
      </dgm:t>
    </dgm:pt>
    <dgm:pt modelId="{C1D8E834-550E-4C74-945B-C7E7949EA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sng" dirty="0">
              <a:hlinkClick xmlns:r="http://schemas.openxmlformats.org/officeDocument/2006/relationships" r:id="rId1"/>
            </a:rPr>
            <a:t>https://data.tuik.gov.tr/</a:t>
          </a:r>
          <a:endParaRPr lang="en-US" dirty="0"/>
        </a:p>
      </dgm:t>
    </dgm:pt>
    <dgm:pt modelId="{377A9411-B435-489E-8692-DCD005322631}" type="parTrans" cxnId="{C4288155-70B4-4CE3-B3C7-1309C4D41526}">
      <dgm:prSet/>
      <dgm:spPr/>
      <dgm:t>
        <a:bodyPr/>
        <a:lstStyle/>
        <a:p>
          <a:endParaRPr lang="en-US"/>
        </a:p>
      </dgm:t>
    </dgm:pt>
    <dgm:pt modelId="{C874DF90-DF0F-4F3A-A14A-F6FBFA10FEAB}" type="sibTrans" cxnId="{C4288155-70B4-4CE3-B3C7-1309C4D41526}">
      <dgm:prSet/>
      <dgm:spPr/>
      <dgm:t>
        <a:bodyPr/>
        <a:lstStyle/>
        <a:p>
          <a:endParaRPr lang="en-US"/>
        </a:p>
      </dgm:t>
    </dgm:pt>
    <dgm:pt modelId="{8282DBD4-9917-4F7A-89A9-0E25B24D0D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sng">
              <a:hlinkClick xmlns:r="http://schemas.openxmlformats.org/officeDocument/2006/relationships" r:id="rId2"/>
            </a:rPr>
            <a:t>https://www.mahfiegilmez.com/2022/09/issizlik-oran-gercekten-dusuyor-mu.html</a:t>
          </a:r>
          <a:endParaRPr lang="en-US"/>
        </a:p>
      </dgm:t>
    </dgm:pt>
    <dgm:pt modelId="{DE1864DA-9D87-440D-9FA2-BE75C28E2AEF}" type="parTrans" cxnId="{4E217862-77B4-44DE-A02A-44B984FE6549}">
      <dgm:prSet/>
      <dgm:spPr/>
      <dgm:t>
        <a:bodyPr/>
        <a:lstStyle/>
        <a:p>
          <a:endParaRPr lang="en-US"/>
        </a:p>
      </dgm:t>
    </dgm:pt>
    <dgm:pt modelId="{FF5EB0A5-F20C-480C-B4B4-75573EBD3C08}" type="sibTrans" cxnId="{4E217862-77B4-44DE-A02A-44B984FE6549}">
      <dgm:prSet/>
      <dgm:spPr/>
      <dgm:t>
        <a:bodyPr/>
        <a:lstStyle/>
        <a:p>
          <a:endParaRPr lang="en-US"/>
        </a:p>
      </dgm:t>
    </dgm:pt>
    <dgm:pt modelId="{FB7B7D05-2D41-4A81-A259-65BD938997EA}">
      <dgm:prSet/>
      <dgm:spPr/>
      <dgm:t>
        <a:bodyPr/>
        <a:lstStyle/>
        <a:p>
          <a:r>
            <a:rPr lang="en-US" b="1"/>
            <a:t>References</a:t>
          </a:r>
          <a:endParaRPr lang="en-US"/>
        </a:p>
      </dgm:t>
    </dgm:pt>
    <dgm:pt modelId="{A8AE8D8F-90CE-435E-AFD0-E7F8BBFC980D}" type="parTrans" cxnId="{A35BD67B-A4B2-4C00-8A84-0EC7F5146118}">
      <dgm:prSet/>
      <dgm:spPr/>
      <dgm:t>
        <a:bodyPr/>
        <a:lstStyle/>
        <a:p>
          <a:endParaRPr lang="en-US"/>
        </a:p>
      </dgm:t>
    </dgm:pt>
    <dgm:pt modelId="{E334EA50-5560-465D-8A87-DCAEBDEC84C9}" type="sibTrans" cxnId="{A35BD67B-A4B2-4C00-8A84-0EC7F5146118}">
      <dgm:prSet/>
      <dgm:spPr/>
      <dgm:t>
        <a:bodyPr/>
        <a:lstStyle/>
        <a:p>
          <a:endParaRPr lang="en-US"/>
        </a:p>
      </dgm:t>
    </dgm:pt>
    <dgm:pt modelId="{A67768BB-9D71-41F7-9A23-ABACD07065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sng">
              <a:hlinkClick xmlns:r="http://schemas.openxmlformats.org/officeDocument/2006/relationships" r:id="rId3"/>
            </a:rPr>
            <a:t>World Development Indicators (World Bank)</a:t>
          </a:r>
          <a:endParaRPr lang="en-US"/>
        </a:p>
      </dgm:t>
    </dgm:pt>
    <dgm:pt modelId="{BBF81BFF-57AC-4738-9886-B66D2A716E32}" type="parTrans" cxnId="{45CB9464-C992-4E2D-97BE-E65E742B0756}">
      <dgm:prSet/>
      <dgm:spPr/>
      <dgm:t>
        <a:bodyPr/>
        <a:lstStyle/>
        <a:p>
          <a:endParaRPr lang="en-US"/>
        </a:p>
      </dgm:t>
    </dgm:pt>
    <dgm:pt modelId="{5CDDFEDD-41F6-4996-A0FA-771E15D6AFCE}" type="sibTrans" cxnId="{45CB9464-C992-4E2D-97BE-E65E742B0756}">
      <dgm:prSet/>
      <dgm:spPr/>
      <dgm:t>
        <a:bodyPr/>
        <a:lstStyle/>
        <a:p>
          <a:endParaRPr lang="en-US"/>
        </a:p>
      </dgm:t>
    </dgm:pt>
    <dgm:pt modelId="{1D0AEF66-0B22-44F4-8594-7100EFA309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sng">
              <a:hlinkClick xmlns:r="http://schemas.openxmlformats.org/officeDocument/2006/relationships" r:id="rId4"/>
            </a:rPr>
            <a:t>https://dergipark.org.tr/en/download/article-file/2058207</a:t>
          </a:r>
          <a:endParaRPr lang="en-US"/>
        </a:p>
      </dgm:t>
    </dgm:pt>
    <dgm:pt modelId="{E4BCBEB3-BA3A-4052-B92D-EDA5AE71B358}" type="parTrans" cxnId="{205E0827-9D7F-4392-80B1-5AE9DD525DF4}">
      <dgm:prSet/>
      <dgm:spPr/>
      <dgm:t>
        <a:bodyPr/>
        <a:lstStyle/>
        <a:p>
          <a:endParaRPr lang="en-US"/>
        </a:p>
      </dgm:t>
    </dgm:pt>
    <dgm:pt modelId="{EE8CA1D6-95F4-4CC4-9F7A-82C8CDF7382E}" type="sibTrans" cxnId="{205E0827-9D7F-4392-80B1-5AE9DD525DF4}">
      <dgm:prSet/>
      <dgm:spPr/>
      <dgm:t>
        <a:bodyPr/>
        <a:lstStyle/>
        <a:p>
          <a:endParaRPr lang="en-US"/>
        </a:p>
      </dgm:t>
    </dgm:pt>
    <dgm:pt modelId="{26833D4D-3D70-449A-83E6-912369370B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u="sng">
              <a:hlinkClick xmlns:r="http://schemas.openxmlformats.org/officeDocument/2006/relationships" r:id="rId5"/>
            </a:rPr>
            <a:t>https://dergipark.org.tr/en/download/article-file/2692768</a:t>
          </a:r>
          <a:endParaRPr lang="en-US"/>
        </a:p>
      </dgm:t>
    </dgm:pt>
    <dgm:pt modelId="{A9CB43CB-08FC-4BFB-8162-D9CBD104B5D9}" type="parTrans" cxnId="{78B773C4-AC63-42E1-B801-B5ACC2ED0DBB}">
      <dgm:prSet/>
      <dgm:spPr/>
      <dgm:t>
        <a:bodyPr/>
        <a:lstStyle/>
        <a:p>
          <a:endParaRPr lang="en-US"/>
        </a:p>
      </dgm:t>
    </dgm:pt>
    <dgm:pt modelId="{4084C236-CDA1-46BB-A212-83DFEB426079}" type="sibTrans" cxnId="{78B773C4-AC63-42E1-B801-B5ACC2ED0DBB}">
      <dgm:prSet/>
      <dgm:spPr/>
      <dgm:t>
        <a:bodyPr/>
        <a:lstStyle/>
        <a:p>
          <a:endParaRPr lang="en-US"/>
        </a:p>
      </dgm:t>
    </dgm:pt>
    <dgm:pt modelId="{75C74FAD-1907-45C5-BA36-2AC4EADDED2B}" type="pres">
      <dgm:prSet presAssocID="{EFCEB5F0-1B00-43C1-93D9-7323E5EA941B}" presName="vert0" presStyleCnt="0">
        <dgm:presLayoutVars>
          <dgm:dir/>
          <dgm:animOne val="branch"/>
          <dgm:animLvl val="lvl"/>
        </dgm:presLayoutVars>
      </dgm:prSet>
      <dgm:spPr/>
    </dgm:pt>
    <dgm:pt modelId="{870CC23C-5A08-4AF0-9CBC-D1764109EA87}" type="pres">
      <dgm:prSet presAssocID="{FEC0DE3E-0C86-41B7-98C3-C324F72E0F4A}" presName="thickLine" presStyleLbl="alignNode1" presStyleIdx="0" presStyleCnt="2"/>
      <dgm:spPr/>
    </dgm:pt>
    <dgm:pt modelId="{4515D798-6C5C-47E3-8CD5-EC6C8D61063B}" type="pres">
      <dgm:prSet presAssocID="{FEC0DE3E-0C86-41B7-98C3-C324F72E0F4A}" presName="horz1" presStyleCnt="0"/>
      <dgm:spPr/>
    </dgm:pt>
    <dgm:pt modelId="{8B9AA3C5-9D2F-472A-A7D9-D44C3CE0B012}" type="pres">
      <dgm:prSet presAssocID="{FEC0DE3E-0C86-41B7-98C3-C324F72E0F4A}" presName="tx1" presStyleLbl="revTx" presStyleIdx="0" presStyleCnt="7"/>
      <dgm:spPr/>
    </dgm:pt>
    <dgm:pt modelId="{161FAB4E-A358-40F2-BB55-BD2292115E33}" type="pres">
      <dgm:prSet presAssocID="{FEC0DE3E-0C86-41B7-98C3-C324F72E0F4A}" presName="vert1" presStyleCnt="0"/>
      <dgm:spPr/>
    </dgm:pt>
    <dgm:pt modelId="{CA88DF36-90B8-4F6B-966E-64C95C33B5C3}" type="pres">
      <dgm:prSet presAssocID="{C1D8E834-550E-4C74-945B-C7E7949EA3BD}" presName="vertSpace2a" presStyleCnt="0"/>
      <dgm:spPr/>
    </dgm:pt>
    <dgm:pt modelId="{78339D1F-A935-4803-B17C-F0A6F6B59AD5}" type="pres">
      <dgm:prSet presAssocID="{C1D8E834-550E-4C74-945B-C7E7949EA3BD}" presName="horz2" presStyleCnt="0"/>
      <dgm:spPr/>
    </dgm:pt>
    <dgm:pt modelId="{762254D2-6404-4863-B54F-BD6408D9AA2D}" type="pres">
      <dgm:prSet presAssocID="{C1D8E834-550E-4C74-945B-C7E7949EA3BD}" presName="horzSpace2" presStyleCnt="0"/>
      <dgm:spPr/>
    </dgm:pt>
    <dgm:pt modelId="{8C62C776-2879-4E1A-9BD1-70C0BD91F929}" type="pres">
      <dgm:prSet presAssocID="{C1D8E834-550E-4C74-945B-C7E7949EA3BD}" presName="tx2" presStyleLbl="revTx" presStyleIdx="1" presStyleCnt="7"/>
      <dgm:spPr/>
    </dgm:pt>
    <dgm:pt modelId="{D1DE2F6B-CCF9-4457-82F9-CF048BC54863}" type="pres">
      <dgm:prSet presAssocID="{C1D8E834-550E-4C74-945B-C7E7949EA3BD}" presName="vert2" presStyleCnt="0"/>
      <dgm:spPr/>
    </dgm:pt>
    <dgm:pt modelId="{CF274997-163A-4D30-9F73-1F7BD211D0D3}" type="pres">
      <dgm:prSet presAssocID="{C1D8E834-550E-4C74-945B-C7E7949EA3BD}" presName="thinLine2b" presStyleLbl="callout" presStyleIdx="0" presStyleCnt="5"/>
      <dgm:spPr/>
    </dgm:pt>
    <dgm:pt modelId="{1ADCE685-508B-4CFA-9E1D-A6CB86965294}" type="pres">
      <dgm:prSet presAssocID="{C1D8E834-550E-4C74-945B-C7E7949EA3BD}" presName="vertSpace2b" presStyleCnt="0"/>
      <dgm:spPr/>
    </dgm:pt>
    <dgm:pt modelId="{53127F1F-580B-4F7C-8EA6-82B46900DC23}" type="pres">
      <dgm:prSet presAssocID="{8282DBD4-9917-4F7A-89A9-0E25B24D0DB2}" presName="horz2" presStyleCnt="0"/>
      <dgm:spPr/>
    </dgm:pt>
    <dgm:pt modelId="{55350367-3D89-4C91-9193-0C6CCF12EF1F}" type="pres">
      <dgm:prSet presAssocID="{8282DBD4-9917-4F7A-89A9-0E25B24D0DB2}" presName="horzSpace2" presStyleCnt="0"/>
      <dgm:spPr/>
    </dgm:pt>
    <dgm:pt modelId="{568D0486-2625-41F4-9571-F05CCD532D66}" type="pres">
      <dgm:prSet presAssocID="{8282DBD4-9917-4F7A-89A9-0E25B24D0DB2}" presName="tx2" presStyleLbl="revTx" presStyleIdx="2" presStyleCnt="7"/>
      <dgm:spPr/>
    </dgm:pt>
    <dgm:pt modelId="{03767DDE-E9A1-4ADE-91D9-FB28CBA1097A}" type="pres">
      <dgm:prSet presAssocID="{8282DBD4-9917-4F7A-89A9-0E25B24D0DB2}" presName="vert2" presStyleCnt="0"/>
      <dgm:spPr/>
    </dgm:pt>
    <dgm:pt modelId="{82FA7853-65A6-4204-95DB-BA44C358275C}" type="pres">
      <dgm:prSet presAssocID="{8282DBD4-9917-4F7A-89A9-0E25B24D0DB2}" presName="thinLine2b" presStyleLbl="callout" presStyleIdx="1" presStyleCnt="5"/>
      <dgm:spPr/>
    </dgm:pt>
    <dgm:pt modelId="{8DEEE7E0-E046-4315-8AD6-3DA84FD0C57B}" type="pres">
      <dgm:prSet presAssocID="{8282DBD4-9917-4F7A-89A9-0E25B24D0DB2}" presName="vertSpace2b" presStyleCnt="0"/>
      <dgm:spPr/>
    </dgm:pt>
    <dgm:pt modelId="{6819DD07-27C7-4DC7-9BA9-46F50919E925}" type="pres">
      <dgm:prSet presAssocID="{FB7B7D05-2D41-4A81-A259-65BD938997EA}" presName="thickLine" presStyleLbl="alignNode1" presStyleIdx="1" presStyleCnt="2"/>
      <dgm:spPr/>
    </dgm:pt>
    <dgm:pt modelId="{40930B64-25C9-4144-8ABE-8B0A21022D81}" type="pres">
      <dgm:prSet presAssocID="{FB7B7D05-2D41-4A81-A259-65BD938997EA}" presName="horz1" presStyleCnt="0"/>
      <dgm:spPr/>
    </dgm:pt>
    <dgm:pt modelId="{F33D7AB7-7CC8-4A9F-BA90-1932944A0D84}" type="pres">
      <dgm:prSet presAssocID="{FB7B7D05-2D41-4A81-A259-65BD938997EA}" presName="tx1" presStyleLbl="revTx" presStyleIdx="3" presStyleCnt="7"/>
      <dgm:spPr/>
    </dgm:pt>
    <dgm:pt modelId="{8A3F7801-DA2A-4A65-8DF4-FB0CE8AE2850}" type="pres">
      <dgm:prSet presAssocID="{FB7B7D05-2D41-4A81-A259-65BD938997EA}" presName="vert1" presStyleCnt="0"/>
      <dgm:spPr/>
    </dgm:pt>
    <dgm:pt modelId="{B04E7DE9-DE6B-4C24-9CCB-9193D7FB32A7}" type="pres">
      <dgm:prSet presAssocID="{A67768BB-9D71-41F7-9A23-ABACD0706583}" presName="vertSpace2a" presStyleCnt="0"/>
      <dgm:spPr/>
    </dgm:pt>
    <dgm:pt modelId="{C2C6A736-89E3-4F26-A247-279A9A78C8AF}" type="pres">
      <dgm:prSet presAssocID="{A67768BB-9D71-41F7-9A23-ABACD0706583}" presName="horz2" presStyleCnt="0"/>
      <dgm:spPr/>
    </dgm:pt>
    <dgm:pt modelId="{F9FB5927-3C7B-42FC-B50A-409AA502C602}" type="pres">
      <dgm:prSet presAssocID="{A67768BB-9D71-41F7-9A23-ABACD0706583}" presName="horzSpace2" presStyleCnt="0"/>
      <dgm:spPr/>
    </dgm:pt>
    <dgm:pt modelId="{A6F24BEB-B7E7-4D68-A9FE-3B9AE206F999}" type="pres">
      <dgm:prSet presAssocID="{A67768BB-9D71-41F7-9A23-ABACD0706583}" presName="tx2" presStyleLbl="revTx" presStyleIdx="4" presStyleCnt="7"/>
      <dgm:spPr/>
    </dgm:pt>
    <dgm:pt modelId="{598A2F24-8F50-43F2-9102-EEDB636EB1C3}" type="pres">
      <dgm:prSet presAssocID="{A67768BB-9D71-41F7-9A23-ABACD0706583}" presName="vert2" presStyleCnt="0"/>
      <dgm:spPr/>
    </dgm:pt>
    <dgm:pt modelId="{34090A4D-FF2D-4E1C-8B71-D7BD358EC79B}" type="pres">
      <dgm:prSet presAssocID="{A67768BB-9D71-41F7-9A23-ABACD0706583}" presName="thinLine2b" presStyleLbl="callout" presStyleIdx="2" presStyleCnt="5"/>
      <dgm:spPr/>
    </dgm:pt>
    <dgm:pt modelId="{A2296800-2843-452A-A315-0F2037809EC3}" type="pres">
      <dgm:prSet presAssocID="{A67768BB-9D71-41F7-9A23-ABACD0706583}" presName="vertSpace2b" presStyleCnt="0"/>
      <dgm:spPr/>
    </dgm:pt>
    <dgm:pt modelId="{ABF67D8A-1D62-4BB8-A652-0FA029D14229}" type="pres">
      <dgm:prSet presAssocID="{1D0AEF66-0B22-44F4-8594-7100EFA30995}" presName="horz2" presStyleCnt="0"/>
      <dgm:spPr/>
    </dgm:pt>
    <dgm:pt modelId="{FCA2D3D2-49F2-4078-82D9-C4A3265804F2}" type="pres">
      <dgm:prSet presAssocID="{1D0AEF66-0B22-44F4-8594-7100EFA30995}" presName="horzSpace2" presStyleCnt="0"/>
      <dgm:spPr/>
    </dgm:pt>
    <dgm:pt modelId="{435437D8-53B1-4BCA-97E7-E9E170443FA9}" type="pres">
      <dgm:prSet presAssocID="{1D0AEF66-0B22-44F4-8594-7100EFA30995}" presName="tx2" presStyleLbl="revTx" presStyleIdx="5" presStyleCnt="7"/>
      <dgm:spPr/>
    </dgm:pt>
    <dgm:pt modelId="{BB7235EA-EC41-401F-976B-93FABDAFC35B}" type="pres">
      <dgm:prSet presAssocID="{1D0AEF66-0B22-44F4-8594-7100EFA30995}" presName="vert2" presStyleCnt="0"/>
      <dgm:spPr/>
    </dgm:pt>
    <dgm:pt modelId="{9C1CAE82-76D2-4E5B-A9B6-176BA3CE2380}" type="pres">
      <dgm:prSet presAssocID="{1D0AEF66-0B22-44F4-8594-7100EFA30995}" presName="thinLine2b" presStyleLbl="callout" presStyleIdx="3" presStyleCnt="5"/>
      <dgm:spPr/>
    </dgm:pt>
    <dgm:pt modelId="{AADDB2C8-EED2-498D-95B2-FB27EBBE5E85}" type="pres">
      <dgm:prSet presAssocID="{1D0AEF66-0B22-44F4-8594-7100EFA30995}" presName="vertSpace2b" presStyleCnt="0"/>
      <dgm:spPr/>
    </dgm:pt>
    <dgm:pt modelId="{52EBF969-F3E4-4473-AACA-47C50AB6FE88}" type="pres">
      <dgm:prSet presAssocID="{26833D4D-3D70-449A-83E6-912369370B75}" presName="horz2" presStyleCnt="0"/>
      <dgm:spPr/>
    </dgm:pt>
    <dgm:pt modelId="{3FA1837C-5477-450D-A181-F0CFE6FA8CCC}" type="pres">
      <dgm:prSet presAssocID="{26833D4D-3D70-449A-83E6-912369370B75}" presName="horzSpace2" presStyleCnt="0"/>
      <dgm:spPr/>
    </dgm:pt>
    <dgm:pt modelId="{CCD29129-AA0A-412A-A7C0-108C06205777}" type="pres">
      <dgm:prSet presAssocID="{26833D4D-3D70-449A-83E6-912369370B75}" presName="tx2" presStyleLbl="revTx" presStyleIdx="6" presStyleCnt="7"/>
      <dgm:spPr/>
    </dgm:pt>
    <dgm:pt modelId="{639DEB9A-AFA1-46DF-84D8-1D374362909B}" type="pres">
      <dgm:prSet presAssocID="{26833D4D-3D70-449A-83E6-912369370B75}" presName="vert2" presStyleCnt="0"/>
      <dgm:spPr/>
    </dgm:pt>
    <dgm:pt modelId="{B27E5172-9F56-47C7-8A2B-2E209EEE140B}" type="pres">
      <dgm:prSet presAssocID="{26833D4D-3D70-449A-83E6-912369370B75}" presName="thinLine2b" presStyleLbl="callout" presStyleIdx="4" presStyleCnt="5"/>
      <dgm:spPr/>
    </dgm:pt>
    <dgm:pt modelId="{8DE156EB-8725-46FB-9107-059E99D629DD}" type="pres">
      <dgm:prSet presAssocID="{26833D4D-3D70-449A-83E6-912369370B75}" presName="vertSpace2b" presStyleCnt="0"/>
      <dgm:spPr/>
    </dgm:pt>
  </dgm:ptLst>
  <dgm:cxnLst>
    <dgm:cxn modelId="{0E1B9B01-9605-402C-887D-BB42BBEEFE99}" type="presOf" srcId="{C1D8E834-550E-4C74-945B-C7E7949EA3BD}" destId="{8C62C776-2879-4E1A-9BD1-70C0BD91F929}" srcOrd="0" destOrd="0" presId="urn:microsoft.com/office/officeart/2008/layout/LinedList"/>
    <dgm:cxn modelId="{205E0827-9D7F-4392-80B1-5AE9DD525DF4}" srcId="{FB7B7D05-2D41-4A81-A259-65BD938997EA}" destId="{1D0AEF66-0B22-44F4-8594-7100EFA30995}" srcOrd="1" destOrd="0" parTransId="{E4BCBEB3-BA3A-4052-B92D-EDA5AE71B358}" sibTransId="{EE8CA1D6-95F4-4CC4-9F7A-82C8CDF7382E}"/>
    <dgm:cxn modelId="{4E217862-77B4-44DE-A02A-44B984FE6549}" srcId="{FEC0DE3E-0C86-41B7-98C3-C324F72E0F4A}" destId="{8282DBD4-9917-4F7A-89A9-0E25B24D0DB2}" srcOrd="1" destOrd="0" parTransId="{DE1864DA-9D87-440D-9FA2-BE75C28E2AEF}" sibTransId="{FF5EB0A5-F20C-480C-B4B4-75573EBD3C08}"/>
    <dgm:cxn modelId="{45CB9464-C992-4E2D-97BE-E65E742B0756}" srcId="{FB7B7D05-2D41-4A81-A259-65BD938997EA}" destId="{A67768BB-9D71-41F7-9A23-ABACD0706583}" srcOrd="0" destOrd="0" parTransId="{BBF81BFF-57AC-4738-9886-B66D2A716E32}" sibTransId="{5CDDFEDD-41F6-4996-A0FA-771E15D6AFCE}"/>
    <dgm:cxn modelId="{9F28D468-3739-4484-A8FA-E0BE9FA909DD}" type="presOf" srcId="{EFCEB5F0-1B00-43C1-93D9-7323E5EA941B}" destId="{75C74FAD-1907-45C5-BA36-2AC4EADDED2B}" srcOrd="0" destOrd="0" presId="urn:microsoft.com/office/officeart/2008/layout/LinedList"/>
    <dgm:cxn modelId="{B69FF074-2C97-44EE-96DE-B2F3E8F25B3C}" type="presOf" srcId="{FB7B7D05-2D41-4A81-A259-65BD938997EA}" destId="{F33D7AB7-7CC8-4A9F-BA90-1932944A0D84}" srcOrd="0" destOrd="0" presId="urn:microsoft.com/office/officeart/2008/layout/LinedList"/>
    <dgm:cxn modelId="{C4288155-70B4-4CE3-B3C7-1309C4D41526}" srcId="{FEC0DE3E-0C86-41B7-98C3-C324F72E0F4A}" destId="{C1D8E834-550E-4C74-945B-C7E7949EA3BD}" srcOrd="0" destOrd="0" parTransId="{377A9411-B435-489E-8692-DCD005322631}" sibTransId="{C874DF90-DF0F-4F3A-A14A-F6FBFA10FEAB}"/>
    <dgm:cxn modelId="{0AFF9059-CB5F-450D-A256-9A89F4E512F2}" type="presOf" srcId="{8282DBD4-9917-4F7A-89A9-0E25B24D0DB2}" destId="{568D0486-2625-41F4-9571-F05CCD532D66}" srcOrd="0" destOrd="0" presId="urn:microsoft.com/office/officeart/2008/layout/LinedList"/>
    <dgm:cxn modelId="{A35BD67B-A4B2-4C00-8A84-0EC7F5146118}" srcId="{EFCEB5F0-1B00-43C1-93D9-7323E5EA941B}" destId="{FB7B7D05-2D41-4A81-A259-65BD938997EA}" srcOrd="1" destOrd="0" parTransId="{A8AE8D8F-90CE-435E-AFD0-E7F8BBFC980D}" sibTransId="{E334EA50-5560-465D-8A87-DCAEBDEC84C9}"/>
    <dgm:cxn modelId="{623AB97F-F4ED-441B-82ED-0521C267768F}" type="presOf" srcId="{FEC0DE3E-0C86-41B7-98C3-C324F72E0F4A}" destId="{8B9AA3C5-9D2F-472A-A7D9-D44C3CE0B012}" srcOrd="0" destOrd="0" presId="urn:microsoft.com/office/officeart/2008/layout/LinedList"/>
    <dgm:cxn modelId="{D39DB481-AB0D-4F73-80CC-F5A1D9357F11}" type="presOf" srcId="{A67768BB-9D71-41F7-9A23-ABACD0706583}" destId="{A6F24BEB-B7E7-4D68-A9FE-3B9AE206F999}" srcOrd="0" destOrd="0" presId="urn:microsoft.com/office/officeart/2008/layout/LinedList"/>
    <dgm:cxn modelId="{4DA6E58F-8785-40FB-A8A7-FF1E8CBF8FCC}" type="presOf" srcId="{26833D4D-3D70-449A-83E6-912369370B75}" destId="{CCD29129-AA0A-412A-A7C0-108C06205777}" srcOrd="0" destOrd="0" presId="urn:microsoft.com/office/officeart/2008/layout/LinedList"/>
    <dgm:cxn modelId="{610AE39D-E07B-4490-B712-511349B51E6F}" srcId="{EFCEB5F0-1B00-43C1-93D9-7323E5EA941B}" destId="{FEC0DE3E-0C86-41B7-98C3-C324F72E0F4A}" srcOrd="0" destOrd="0" parTransId="{FBA3BB02-CC53-4D1D-AA07-E498C120627E}" sibTransId="{7EE8A3B7-9E69-4B18-99A5-3969EADB4C8D}"/>
    <dgm:cxn modelId="{78B773C4-AC63-42E1-B801-B5ACC2ED0DBB}" srcId="{FB7B7D05-2D41-4A81-A259-65BD938997EA}" destId="{26833D4D-3D70-449A-83E6-912369370B75}" srcOrd="2" destOrd="0" parTransId="{A9CB43CB-08FC-4BFB-8162-D9CBD104B5D9}" sibTransId="{4084C236-CDA1-46BB-A212-83DFEB426079}"/>
    <dgm:cxn modelId="{F32C27FB-7B51-466B-B35F-393755E17E23}" type="presOf" srcId="{1D0AEF66-0B22-44F4-8594-7100EFA30995}" destId="{435437D8-53B1-4BCA-97E7-E9E170443FA9}" srcOrd="0" destOrd="0" presId="urn:microsoft.com/office/officeart/2008/layout/LinedList"/>
    <dgm:cxn modelId="{0B9DEB8F-9853-48D6-AA40-A8E7F3E14387}" type="presParOf" srcId="{75C74FAD-1907-45C5-BA36-2AC4EADDED2B}" destId="{870CC23C-5A08-4AF0-9CBC-D1764109EA87}" srcOrd="0" destOrd="0" presId="urn:microsoft.com/office/officeart/2008/layout/LinedList"/>
    <dgm:cxn modelId="{4049A632-A1C8-4DA9-A269-87FD219FCC11}" type="presParOf" srcId="{75C74FAD-1907-45C5-BA36-2AC4EADDED2B}" destId="{4515D798-6C5C-47E3-8CD5-EC6C8D61063B}" srcOrd="1" destOrd="0" presId="urn:microsoft.com/office/officeart/2008/layout/LinedList"/>
    <dgm:cxn modelId="{BEA17CB8-9271-415A-8CDD-896BE313A2C3}" type="presParOf" srcId="{4515D798-6C5C-47E3-8CD5-EC6C8D61063B}" destId="{8B9AA3C5-9D2F-472A-A7D9-D44C3CE0B012}" srcOrd="0" destOrd="0" presId="urn:microsoft.com/office/officeart/2008/layout/LinedList"/>
    <dgm:cxn modelId="{609A1FE2-9099-4AAD-A6CA-9289C0636E0F}" type="presParOf" srcId="{4515D798-6C5C-47E3-8CD5-EC6C8D61063B}" destId="{161FAB4E-A358-40F2-BB55-BD2292115E33}" srcOrd="1" destOrd="0" presId="urn:microsoft.com/office/officeart/2008/layout/LinedList"/>
    <dgm:cxn modelId="{DD93B97F-D8B8-4A70-BF52-B00F4882DE70}" type="presParOf" srcId="{161FAB4E-A358-40F2-BB55-BD2292115E33}" destId="{CA88DF36-90B8-4F6B-966E-64C95C33B5C3}" srcOrd="0" destOrd="0" presId="urn:microsoft.com/office/officeart/2008/layout/LinedList"/>
    <dgm:cxn modelId="{8708A1D2-43FD-4697-B948-13BB6F216F62}" type="presParOf" srcId="{161FAB4E-A358-40F2-BB55-BD2292115E33}" destId="{78339D1F-A935-4803-B17C-F0A6F6B59AD5}" srcOrd="1" destOrd="0" presId="urn:microsoft.com/office/officeart/2008/layout/LinedList"/>
    <dgm:cxn modelId="{823D24B4-72C3-4143-B6C8-70C4DF6A0028}" type="presParOf" srcId="{78339D1F-A935-4803-B17C-F0A6F6B59AD5}" destId="{762254D2-6404-4863-B54F-BD6408D9AA2D}" srcOrd="0" destOrd="0" presId="urn:microsoft.com/office/officeart/2008/layout/LinedList"/>
    <dgm:cxn modelId="{F9F643E1-3873-4B15-ACEA-81D01670C44C}" type="presParOf" srcId="{78339D1F-A935-4803-B17C-F0A6F6B59AD5}" destId="{8C62C776-2879-4E1A-9BD1-70C0BD91F929}" srcOrd="1" destOrd="0" presId="urn:microsoft.com/office/officeart/2008/layout/LinedList"/>
    <dgm:cxn modelId="{E9BB504A-EEAB-41E2-B593-1159A578EA89}" type="presParOf" srcId="{78339D1F-A935-4803-B17C-F0A6F6B59AD5}" destId="{D1DE2F6B-CCF9-4457-82F9-CF048BC54863}" srcOrd="2" destOrd="0" presId="urn:microsoft.com/office/officeart/2008/layout/LinedList"/>
    <dgm:cxn modelId="{2688106F-6E8B-4C0F-95B5-FB224D576CEE}" type="presParOf" srcId="{161FAB4E-A358-40F2-BB55-BD2292115E33}" destId="{CF274997-163A-4D30-9F73-1F7BD211D0D3}" srcOrd="2" destOrd="0" presId="urn:microsoft.com/office/officeart/2008/layout/LinedList"/>
    <dgm:cxn modelId="{1B5850B1-28D6-4524-90FB-D86D2E468A84}" type="presParOf" srcId="{161FAB4E-A358-40F2-BB55-BD2292115E33}" destId="{1ADCE685-508B-4CFA-9E1D-A6CB86965294}" srcOrd="3" destOrd="0" presId="urn:microsoft.com/office/officeart/2008/layout/LinedList"/>
    <dgm:cxn modelId="{8AB7633E-9BD1-4B4D-91E8-78BB9CCBBC04}" type="presParOf" srcId="{161FAB4E-A358-40F2-BB55-BD2292115E33}" destId="{53127F1F-580B-4F7C-8EA6-82B46900DC23}" srcOrd="4" destOrd="0" presId="urn:microsoft.com/office/officeart/2008/layout/LinedList"/>
    <dgm:cxn modelId="{EDAD083B-B57E-4BDC-9F43-0465BCEA297D}" type="presParOf" srcId="{53127F1F-580B-4F7C-8EA6-82B46900DC23}" destId="{55350367-3D89-4C91-9193-0C6CCF12EF1F}" srcOrd="0" destOrd="0" presId="urn:microsoft.com/office/officeart/2008/layout/LinedList"/>
    <dgm:cxn modelId="{34E2F65A-D350-4A86-A756-B678989D0670}" type="presParOf" srcId="{53127F1F-580B-4F7C-8EA6-82B46900DC23}" destId="{568D0486-2625-41F4-9571-F05CCD532D66}" srcOrd="1" destOrd="0" presId="urn:microsoft.com/office/officeart/2008/layout/LinedList"/>
    <dgm:cxn modelId="{B1B25F41-7780-4E31-A8FC-1540FE47568F}" type="presParOf" srcId="{53127F1F-580B-4F7C-8EA6-82B46900DC23}" destId="{03767DDE-E9A1-4ADE-91D9-FB28CBA1097A}" srcOrd="2" destOrd="0" presId="urn:microsoft.com/office/officeart/2008/layout/LinedList"/>
    <dgm:cxn modelId="{70EB6D4E-DC67-4E7A-98C7-266EEF469871}" type="presParOf" srcId="{161FAB4E-A358-40F2-BB55-BD2292115E33}" destId="{82FA7853-65A6-4204-95DB-BA44C358275C}" srcOrd="5" destOrd="0" presId="urn:microsoft.com/office/officeart/2008/layout/LinedList"/>
    <dgm:cxn modelId="{B7F386AD-62B9-43D4-A4D9-C5ED872E7F07}" type="presParOf" srcId="{161FAB4E-A358-40F2-BB55-BD2292115E33}" destId="{8DEEE7E0-E046-4315-8AD6-3DA84FD0C57B}" srcOrd="6" destOrd="0" presId="urn:microsoft.com/office/officeart/2008/layout/LinedList"/>
    <dgm:cxn modelId="{A3700F94-E48F-4E62-83C6-DC6D3BF9F92D}" type="presParOf" srcId="{75C74FAD-1907-45C5-BA36-2AC4EADDED2B}" destId="{6819DD07-27C7-4DC7-9BA9-46F50919E925}" srcOrd="2" destOrd="0" presId="urn:microsoft.com/office/officeart/2008/layout/LinedList"/>
    <dgm:cxn modelId="{DF272B07-C24B-4811-870D-9616DB7E8995}" type="presParOf" srcId="{75C74FAD-1907-45C5-BA36-2AC4EADDED2B}" destId="{40930B64-25C9-4144-8ABE-8B0A21022D81}" srcOrd="3" destOrd="0" presId="urn:microsoft.com/office/officeart/2008/layout/LinedList"/>
    <dgm:cxn modelId="{8D19A39A-7CCF-4E3C-93B5-556D6C9D912A}" type="presParOf" srcId="{40930B64-25C9-4144-8ABE-8B0A21022D81}" destId="{F33D7AB7-7CC8-4A9F-BA90-1932944A0D84}" srcOrd="0" destOrd="0" presId="urn:microsoft.com/office/officeart/2008/layout/LinedList"/>
    <dgm:cxn modelId="{7CA890ED-0A2F-4BB6-9444-345C36203DA6}" type="presParOf" srcId="{40930B64-25C9-4144-8ABE-8B0A21022D81}" destId="{8A3F7801-DA2A-4A65-8DF4-FB0CE8AE2850}" srcOrd="1" destOrd="0" presId="urn:microsoft.com/office/officeart/2008/layout/LinedList"/>
    <dgm:cxn modelId="{F67B376D-5D98-4C94-BFD7-2BBD4A91221C}" type="presParOf" srcId="{8A3F7801-DA2A-4A65-8DF4-FB0CE8AE2850}" destId="{B04E7DE9-DE6B-4C24-9CCB-9193D7FB32A7}" srcOrd="0" destOrd="0" presId="urn:microsoft.com/office/officeart/2008/layout/LinedList"/>
    <dgm:cxn modelId="{6B462F31-3723-4BD6-85DE-3CF55D407DFD}" type="presParOf" srcId="{8A3F7801-DA2A-4A65-8DF4-FB0CE8AE2850}" destId="{C2C6A736-89E3-4F26-A247-279A9A78C8AF}" srcOrd="1" destOrd="0" presId="urn:microsoft.com/office/officeart/2008/layout/LinedList"/>
    <dgm:cxn modelId="{82C4D866-FB13-45A4-A29C-56E4CEDA09B3}" type="presParOf" srcId="{C2C6A736-89E3-4F26-A247-279A9A78C8AF}" destId="{F9FB5927-3C7B-42FC-B50A-409AA502C602}" srcOrd="0" destOrd="0" presId="urn:microsoft.com/office/officeart/2008/layout/LinedList"/>
    <dgm:cxn modelId="{BB23F9B0-758A-4BEB-8873-9D2C9E8E31ED}" type="presParOf" srcId="{C2C6A736-89E3-4F26-A247-279A9A78C8AF}" destId="{A6F24BEB-B7E7-4D68-A9FE-3B9AE206F999}" srcOrd="1" destOrd="0" presId="urn:microsoft.com/office/officeart/2008/layout/LinedList"/>
    <dgm:cxn modelId="{350739B1-3C8A-4AFF-8DC1-8554BEFB87AA}" type="presParOf" srcId="{C2C6A736-89E3-4F26-A247-279A9A78C8AF}" destId="{598A2F24-8F50-43F2-9102-EEDB636EB1C3}" srcOrd="2" destOrd="0" presId="urn:microsoft.com/office/officeart/2008/layout/LinedList"/>
    <dgm:cxn modelId="{02CEEF7A-2D4C-43D4-A2A3-8E31B4B9D968}" type="presParOf" srcId="{8A3F7801-DA2A-4A65-8DF4-FB0CE8AE2850}" destId="{34090A4D-FF2D-4E1C-8B71-D7BD358EC79B}" srcOrd="2" destOrd="0" presId="urn:microsoft.com/office/officeart/2008/layout/LinedList"/>
    <dgm:cxn modelId="{C94C574E-D606-4A6D-8429-7E3CF04CDC94}" type="presParOf" srcId="{8A3F7801-DA2A-4A65-8DF4-FB0CE8AE2850}" destId="{A2296800-2843-452A-A315-0F2037809EC3}" srcOrd="3" destOrd="0" presId="urn:microsoft.com/office/officeart/2008/layout/LinedList"/>
    <dgm:cxn modelId="{36D8CA3C-2496-484B-A3EC-71C4A59B9BA8}" type="presParOf" srcId="{8A3F7801-DA2A-4A65-8DF4-FB0CE8AE2850}" destId="{ABF67D8A-1D62-4BB8-A652-0FA029D14229}" srcOrd="4" destOrd="0" presId="urn:microsoft.com/office/officeart/2008/layout/LinedList"/>
    <dgm:cxn modelId="{F357437A-B929-41AC-8350-4670A9549915}" type="presParOf" srcId="{ABF67D8A-1D62-4BB8-A652-0FA029D14229}" destId="{FCA2D3D2-49F2-4078-82D9-C4A3265804F2}" srcOrd="0" destOrd="0" presId="urn:microsoft.com/office/officeart/2008/layout/LinedList"/>
    <dgm:cxn modelId="{08EA2682-ED08-49CC-BCAA-9EDB7FF1474F}" type="presParOf" srcId="{ABF67D8A-1D62-4BB8-A652-0FA029D14229}" destId="{435437D8-53B1-4BCA-97E7-E9E170443FA9}" srcOrd="1" destOrd="0" presId="urn:microsoft.com/office/officeart/2008/layout/LinedList"/>
    <dgm:cxn modelId="{F78EF272-D3C8-42D4-B7B7-66A182BFFE35}" type="presParOf" srcId="{ABF67D8A-1D62-4BB8-A652-0FA029D14229}" destId="{BB7235EA-EC41-401F-976B-93FABDAFC35B}" srcOrd="2" destOrd="0" presId="urn:microsoft.com/office/officeart/2008/layout/LinedList"/>
    <dgm:cxn modelId="{D338D64E-DE99-4F75-9402-7DBDB2947DBF}" type="presParOf" srcId="{8A3F7801-DA2A-4A65-8DF4-FB0CE8AE2850}" destId="{9C1CAE82-76D2-4E5B-A9B6-176BA3CE2380}" srcOrd="5" destOrd="0" presId="urn:microsoft.com/office/officeart/2008/layout/LinedList"/>
    <dgm:cxn modelId="{800810CE-0C0A-4699-80D6-B9AFA57C878A}" type="presParOf" srcId="{8A3F7801-DA2A-4A65-8DF4-FB0CE8AE2850}" destId="{AADDB2C8-EED2-498D-95B2-FB27EBBE5E85}" srcOrd="6" destOrd="0" presId="urn:microsoft.com/office/officeart/2008/layout/LinedList"/>
    <dgm:cxn modelId="{1CF34101-583B-4A02-9F11-52FE97B9A028}" type="presParOf" srcId="{8A3F7801-DA2A-4A65-8DF4-FB0CE8AE2850}" destId="{52EBF969-F3E4-4473-AACA-47C50AB6FE88}" srcOrd="7" destOrd="0" presId="urn:microsoft.com/office/officeart/2008/layout/LinedList"/>
    <dgm:cxn modelId="{377B99FE-0C93-4D35-88A9-0731193C85E5}" type="presParOf" srcId="{52EBF969-F3E4-4473-AACA-47C50AB6FE88}" destId="{3FA1837C-5477-450D-A181-F0CFE6FA8CCC}" srcOrd="0" destOrd="0" presId="urn:microsoft.com/office/officeart/2008/layout/LinedList"/>
    <dgm:cxn modelId="{0C12D41E-ED88-49BE-A254-390971550429}" type="presParOf" srcId="{52EBF969-F3E4-4473-AACA-47C50AB6FE88}" destId="{CCD29129-AA0A-412A-A7C0-108C06205777}" srcOrd="1" destOrd="0" presId="urn:microsoft.com/office/officeart/2008/layout/LinedList"/>
    <dgm:cxn modelId="{1BFA6E8F-0FD1-4725-977D-ABD0ED5570DC}" type="presParOf" srcId="{52EBF969-F3E4-4473-AACA-47C50AB6FE88}" destId="{639DEB9A-AFA1-46DF-84D8-1D374362909B}" srcOrd="2" destOrd="0" presId="urn:microsoft.com/office/officeart/2008/layout/LinedList"/>
    <dgm:cxn modelId="{305B1E09-C514-477D-A7B8-21EC207840AD}" type="presParOf" srcId="{8A3F7801-DA2A-4A65-8DF4-FB0CE8AE2850}" destId="{B27E5172-9F56-47C7-8A2B-2E209EEE140B}" srcOrd="8" destOrd="0" presId="urn:microsoft.com/office/officeart/2008/layout/LinedList"/>
    <dgm:cxn modelId="{B7AB4312-EAB5-4536-9504-ACF1F2335A96}" type="presParOf" srcId="{8A3F7801-DA2A-4A65-8DF4-FB0CE8AE2850}" destId="{8DE156EB-8725-46FB-9107-059E99D629DD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CC23C-5A08-4AF0-9CBC-D1764109EA87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AA3C5-9D2F-472A-A7D9-D44C3CE0B012}">
      <dsp:nvSpPr>
        <dsp:cNvPr id="0" name=""/>
        <dsp:cNvSpPr/>
      </dsp:nvSpPr>
      <dsp:spPr>
        <a:xfrm>
          <a:off x="0" y="0"/>
          <a:ext cx="2103120" cy="217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Resources</a:t>
          </a:r>
          <a:endParaRPr lang="en-US" sz="3200" kern="1200"/>
        </a:p>
      </dsp:txBody>
      <dsp:txXfrm>
        <a:off x="0" y="0"/>
        <a:ext cx="2103120" cy="2176272"/>
      </dsp:txXfrm>
    </dsp:sp>
    <dsp:sp modelId="{8C62C776-2879-4E1A-9BD1-70C0BD91F929}">
      <dsp:nvSpPr>
        <dsp:cNvPr id="0" name=""/>
        <dsp:cNvSpPr/>
      </dsp:nvSpPr>
      <dsp:spPr>
        <a:xfrm>
          <a:off x="2260854" y="50581"/>
          <a:ext cx="8254746" cy="1011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u="sng" kern="1200" dirty="0">
              <a:hlinkClick xmlns:r="http://schemas.openxmlformats.org/officeDocument/2006/relationships" r:id="rId1"/>
            </a:rPr>
            <a:t>https://data.tuik.gov.tr/</a:t>
          </a:r>
          <a:endParaRPr lang="en-US" sz="2600" kern="1200" dirty="0"/>
        </a:p>
      </dsp:txBody>
      <dsp:txXfrm>
        <a:off x="2260854" y="50581"/>
        <a:ext cx="8254746" cy="1011626"/>
      </dsp:txXfrm>
    </dsp:sp>
    <dsp:sp modelId="{CF274997-163A-4D30-9F73-1F7BD211D0D3}">
      <dsp:nvSpPr>
        <dsp:cNvPr id="0" name=""/>
        <dsp:cNvSpPr/>
      </dsp:nvSpPr>
      <dsp:spPr>
        <a:xfrm>
          <a:off x="2103120" y="1062207"/>
          <a:ext cx="8412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D0486-2625-41F4-9571-F05CCD532D66}">
      <dsp:nvSpPr>
        <dsp:cNvPr id="0" name=""/>
        <dsp:cNvSpPr/>
      </dsp:nvSpPr>
      <dsp:spPr>
        <a:xfrm>
          <a:off x="2260854" y="1112789"/>
          <a:ext cx="8254746" cy="1011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u="sng" kern="1200">
              <a:hlinkClick xmlns:r="http://schemas.openxmlformats.org/officeDocument/2006/relationships" r:id="rId2"/>
            </a:rPr>
            <a:t>https://www.mahfiegilmez.com/2022/09/issizlik-oran-gercekten-dusuyor-mu.html</a:t>
          </a:r>
          <a:endParaRPr lang="en-US" sz="2600" kern="1200"/>
        </a:p>
      </dsp:txBody>
      <dsp:txXfrm>
        <a:off x="2260854" y="1112789"/>
        <a:ext cx="8254746" cy="1011626"/>
      </dsp:txXfrm>
    </dsp:sp>
    <dsp:sp modelId="{82FA7853-65A6-4204-95DB-BA44C358275C}">
      <dsp:nvSpPr>
        <dsp:cNvPr id="0" name=""/>
        <dsp:cNvSpPr/>
      </dsp:nvSpPr>
      <dsp:spPr>
        <a:xfrm>
          <a:off x="2103120" y="2124415"/>
          <a:ext cx="8412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9DD07-27C7-4DC7-9BA9-46F50919E925}">
      <dsp:nvSpPr>
        <dsp:cNvPr id="0" name=""/>
        <dsp:cNvSpPr/>
      </dsp:nvSpPr>
      <dsp:spPr>
        <a:xfrm>
          <a:off x="0" y="2176272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D7AB7-7CC8-4A9F-BA90-1932944A0D84}">
      <dsp:nvSpPr>
        <dsp:cNvPr id="0" name=""/>
        <dsp:cNvSpPr/>
      </dsp:nvSpPr>
      <dsp:spPr>
        <a:xfrm>
          <a:off x="0" y="2176272"/>
          <a:ext cx="2103120" cy="217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References</a:t>
          </a:r>
          <a:endParaRPr lang="en-US" sz="3200" kern="1200"/>
        </a:p>
      </dsp:txBody>
      <dsp:txXfrm>
        <a:off x="0" y="2176272"/>
        <a:ext cx="2103120" cy="2176272"/>
      </dsp:txXfrm>
    </dsp:sp>
    <dsp:sp modelId="{A6F24BEB-B7E7-4D68-A9FE-3B9AE206F999}">
      <dsp:nvSpPr>
        <dsp:cNvPr id="0" name=""/>
        <dsp:cNvSpPr/>
      </dsp:nvSpPr>
      <dsp:spPr>
        <a:xfrm>
          <a:off x="2260854" y="2210276"/>
          <a:ext cx="8254746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u="sng" kern="1200">
              <a:hlinkClick xmlns:r="http://schemas.openxmlformats.org/officeDocument/2006/relationships" r:id="rId3"/>
            </a:rPr>
            <a:t>World Development Indicators (World Bank)</a:t>
          </a:r>
          <a:endParaRPr lang="en-US" sz="2600" kern="1200"/>
        </a:p>
      </dsp:txBody>
      <dsp:txXfrm>
        <a:off x="2260854" y="2210276"/>
        <a:ext cx="8254746" cy="680085"/>
      </dsp:txXfrm>
    </dsp:sp>
    <dsp:sp modelId="{34090A4D-FF2D-4E1C-8B71-D7BD358EC79B}">
      <dsp:nvSpPr>
        <dsp:cNvPr id="0" name=""/>
        <dsp:cNvSpPr/>
      </dsp:nvSpPr>
      <dsp:spPr>
        <a:xfrm>
          <a:off x="2103120" y="2890361"/>
          <a:ext cx="8412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437D8-53B1-4BCA-97E7-E9E170443FA9}">
      <dsp:nvSpPr>
        <dsp:cNvPr id="0" name=""/>
        <dsp:cNvSpPr/>
      </dsp:nvSpPr>
      <dsp:spPr>
        <a:xfrm>
          <a:off x="2260854" y="2924365"/>
          <a:ext cx="8254746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u="sng" kern="1200">
              <a:hlinkClick xmlns:r="http://schemas.openxmlformats.org/officeDocument/2006/relationships" r:id="rId4"/>
            </a:rPr>
            <a:t>https://dergipark.org.tr/en/download/article-file/2058207</a:t>
          </a:r>
          <a:endParaRPr lang="en-US" sz="2600" kern="1200"/>
        </a:p>
      </dsp:txBody>
      <dsp:txXfrm>
        <a:off x="2260854" y="2924365"/>
        <a:ext cx="8254746" cy="680085"/>
      </dsp:txXfrm>
    </dsp:sp>
    <dsp:sp modelId="{9C1CAE82-76D2-4E5B-A9B6-176BA3CE2380}">
      <dsp:nvSpPr>
        <dsp:cNvPr id="0" name=""/>
        <dsp:cNvSpPr/>
      </dsp:nvSpPr>
      <dsp:spPr>
        <a:xfrm>
          <a:off x="2103120" y="3604450"/>
          <a:ext cx="8412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29129-AA0A-412A-A7C0-108C06205777}">
      <dsp:nvSpPr>
        <dsp:cNvPr id="0" name=""/>
        <dsp:cNvSpPr/>
      </dsp:nvSpPr>
      <dsp:spPr>
        <a:xfrm>
          <a:off x="2260854" y="3638454"/>
          <a:ext cx="8254746" cy="6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u="sng" kern="1200">
              <a:hlinkClick xmlns:r="http://schemas.openxmlformats.org/officeDocument/2006/relationships" r:id="rId5"/>
            </a:rPr>
            <a:t>https://dergipark.org.tr/en/download/article-file/2692768</a:t>
          </a:r>
          <a:endParaRPr lang="en-US" sz="2600" kern="1200"/>
        </a:p>
      </dsp:txBody>
      <dsp:txXfrm>
        <a:off x="2260854" y="3638454"/>
        <a:ext cx="8254746" cy="680085"/>
      </dsp:txXfrm>
    </dsp:sp>
    <dsp:sp modelId="{B27E5172-9F56-47C7-8A2B-2E209EEE140B}">
      <dsp:nvSpPr>
        <dsp:cNvPr id="0" name=""/>
        <dsp:cNvSpPr/>
      </dsp:nvSpPr>
      <dsp:spPr>
        <a:xfrm>
          <a:off x="2103120" y="4318539"/>
          <a:ext cx="841248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87566-ABC6-401A-AF99-6EEF0A9366B7}" type="datetimeFigureOut">
              <a:rPr lang="tr-TR" smtClean="0"/>
              <a:t>2.01.2024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BDEE4-DADB-4DF7-B7F3-E42E594D44B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2013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70658-DCCE-6F7D-B109-DBBD1A16D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5F8BD-57F7-483C-A47E-2176564F7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6991B-F155-2D56-C1B6-12DEAC80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95FC-E188-4408-AAC6-B7234E3D56B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129A-5FB8-2F27-FF4F-36ED47BE0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DBE91-0556-923D-B2B8-22ED708F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0326-0272-4933-AB7F-57CBA448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5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C5A7-1785-B23F-2D3C-138D9616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20078-A6B9-57AE-D8D5-39E060A69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36CDF-4DED-D274-AABF-045A5BD8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95FC-E188-4408-AAC6-B7234E3D56B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493F0-80AA-02CA-FD16-147E3DBB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72330-F756-B2EB-9150-B19E50A7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0326-0272-4933-AB7F-57CBA448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54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1A2719-E5F8-3B6D-6141-D648407A9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02A6C-3CDC-AEA7-D66F-8D5E30858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5C6C4-F93E-FA5D-1679-BE4F64EE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95FC-E188-4408-AAC6-B7234E3D56B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3E0D6-D7C5-7378-E658-60D8CBFA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5A343-B91C-9A71-8147-40DB9ED2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0326-0272-4933-AB7F-57CBA448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30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E805-4FBB-F392-2811-03138DD94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7B604-75B0-7176-C340-BC0D70624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1C2B0-77E4-0D62-7BE8-5CBF893C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95FC-E188-4408-AAC6-B7234E3D56B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7E481-9EF8-A431-2FF0-34DA2164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66F21-F61C-CDFA-12FD-14E8AE9A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0326-0272-4933-AB7F-57CBA448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1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5A24-D04C-4AC0-316D-FCC52605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BA479-7E7D-8B1D-C422-3F4C570E9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E8B2D-74C2-41E6-E221-01AF4A08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95FC-E188-4408-AAC6-B7234E3D56B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BCDAB-E5D3-1C4A-DEF0-958745E5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59F9B-915C-EEEB-C171-C4A82118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0326-0272-4933-AB7F-57CBA448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6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0C67-2FEE-AAE7-2FBA-6CF78A95A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7EA22-8E1D-E839-FE3B-6CE99DCB8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CA44D-4726-A090-6F67-D00CD4BDD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8ECD1-8CA6-698A-E4AA-A9D38C9F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95FC-E188-4408-AAC6-B7234E3D56B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D419E-EC4F-8B5B-55C8-45D5C8C4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44E18-D783-5FEE-98DA-BD5F879E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0326-0272-4933-AB7F-57CBA448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83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DC6C8-A86C-1558-E445-3C6A22110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6FBB3-870F-1C9B-A99B-F13DB1C89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F5FC4-736F-F587-9E0D-80658285C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150D8-0B4A-D06D-DB45-B2487C5543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99CD4-80AA-5093-957C-52D512DF7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98757-1DC4-4E5B-CCC4-9D699E0B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95FC-E188-4408-AAC6-B7234E3D56B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8965CC-D247-FAA3-9B55-2EA5CCC1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F969EC-1C4D-F2BB-3879-18B0121D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0326-0272-4933-AB7F-57CBA448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5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191D-DB78-D170-03DC-3EBA3FD6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7FA73-1355-41D0-C5C6-7D10FB27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95FC-E188-4408-AAC6-B7234E3D56B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44D1B-B52F-8445-19AD-AA615833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B39B8-D9D3-B54E-49ED-81B1A824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0326-0272-4933-AB7F-57CBA448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3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42B1E-AD2C-35F2-D54C-F7CB7F35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95FC-E188-4408-AAC6-B7234E3D56B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14EDF-E892-7049-BD34-C6FCC996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8B89F-194F-4560-7809-10AEF3D7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0326-0272-4933-AB7F-57CBA448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9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C9511-5600-F265-1B8F-4179D480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08EA5-ED3B-6A69-4980-0C228EE40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1D20A-CC35-264C-DD0C-2A35C8F68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6F197-8C9C-DF4B-3F46-720DE052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95FC-E188-4408-AAC6-B7234E3D56B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BFB5F-9866-B070-C404-E2878249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97733-3AB2-1263-6097-8CB7C078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0326-0272-4933-AB7F-57CBA448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9BCE-3EC2-1DD7-F4C2-9BCAED2C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7DE7A-9254-ADB6-805E-630E08411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4361C-4085-E299-5562-8A69AB3C3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349F4-F56E-36EC-1357-2D25000E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195FC-E188-4408-AAC6-B7234E3D56B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ADE2F-311D-16D8-C1A3-A5893334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86880-2A41-768D-6759-931F380E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D0326-0272-4933-AB7F-57CBA448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7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C38B8-3464-D8D2-DF95-5D9A8A22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C956E-69A5-0C80-57E4-2790DE841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F6B2A-DEC3-4DAF-1663-69923D3BC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195FC-E188-4408-AAC6-B7234E3D56B8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D5FA-91F3-9402-579C-1945EF2D2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D62AD-0841-7F6A-CB20-A723934B1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D0326-0272-4933-AB7F-57CBA4484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journal.github.io/mef07-meakgul/" TargetMode="External"/><Relationship Id="rId2" Type="http://schemas.openxmlformats.org/officeDocument/2006/relationships/hyperlink" Target="https://pjournal.github.io/mef07-GozdeUgurK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journal.github.io/mef07-BurcuAltiparmak/" TargetMode="External"/><Relationship Id="rId4" Type="http://schemas.openxmlformats.org/officeDocument/2006/relationships/hyperlink" Target="https://pjournal.github.io/mef07-sasmazd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journal.github.io/mef07g-astralprojection/report.html" TargetMode="External"/><Relationship Id="rId2" Type="http://schemas.openxmlformats.org/officeDocument/2006/relationships/hyperlink" Target="https://pjournal.github.io/mef07g-astralprojection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zdeugurkayar.shinyapps.io/AstralProjec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124C-8753-0789-6462-FBB602E7B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5227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b="1" i="0" dirty="0">
                <a:effectLst/>
                <a:latin typeface="Source Sans Pro" panose="020B0503030403020204" pitchFamily="34" charset="0"/>
              </a:rPr>
              <a:t>Comparing Two EU Candidates: Ukraine and </a:t>
            </a:r>
            <a:r>
              <a:rPr lang="en-US" sz="4400" b="1" i="0" dirty="0" err="1">
                <a:effectLst/>
                <a:latin typeface="Source Sans Pro" panose="020B0503030403020204" pitchFamily="34" charset="0"/>
              </a:rPr>
              <a:t>Turkiye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0A707-8E70-436D-8DE7-3786D3B1C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010" y="2941164"/>
            <a:ext cx="9253979" cy="2647978"/>
          </a:xfrm>
        </p:spPr>
        <p:txBody>
          <a:bodyPr>
            <a:normAutofit fontScale="92500" lnSpcReduction="10000"/>
          </a:bodyPr>
          <a:lstStyle/>
          <a:p>
            <a:r>
              <a:rPr lang="tr-TR" b="1" i="0" dirty="0">
                <a:effectLst/>
                <a:latin typeface="Source Sans Pro" panose="020B0503030403020204" pitchFamily="34" charset="0"/>
              </a:rPr>
              <a:t>MEF BDA503- </a:t>
            </a:r>
            <a:r>
              <a:rPr lang="tr-TR" b="1" i="0" dirty="0" err="1">
                <a:effectLst/>
                <a:latin typeface="Source Sans Pro" panose="020B0503030403020204" pitchFamily="34" charset="0"/>
              </a:rPr>
              <a:t>Astral</a:t>
            </a:r>
            <a:r>
              <a:rPr lang="tr-TR" b="1" i="0" dirty="0">
                <a:effectLst/>
                <a:latin typeface="Source Sans Pro" panose="020B0503030403020204" pitchFamily="34" charset="0"/>
              </a:rPr>
              <a:t> </a:t>
            </a:r>
            <a:r>
              <a:rPr lang="tr-TR" b="1" i="0" dirty="0" err="1">
                <a:effectLst/>
                <a:latin typeface="Source Sans Pro" panose="020B0503030403020204" pitchFamily="34" charset="0"/>
              </a:rPr>
              <a:t>Projection</a:t>
            </a:r>
            <a:br>
              <a:rPr lang="tr-TR" b="1" i="0" dirty="0">
                <a:effectLst/>
                <a:latin typeface="Source Sans Pro" panose="020B0503030403020204" pitchFamily="34" charset="0"/>
              </a:rPr>
            </a:br>
            <a:endParaRPr lang="tr-TR" b="1" i="0" dirty="0">
              <a:effectLst/>
              <a:latin typeface="Source Sans Pro" panose="020B0503030403020204" pitchFamily="34" charset="0"/>
            </a:endParaRPr>
          </a:p>
          <a:p>
            <a:r>
              <a:rPr lang="tr-TR" b="1" i="0" dirty="0">
                <a:effectLst/>
                <a:latin typeface="Source Sans Pro" panose="020B0503030403020204" pitchFamily="34" charset="0"/>
              </a:rPr>
              <a:t>Team </a:t>
            </a:r>
            <a:r>
              <a:rPr lang="tr-TR" b="1" i="0" dirty="0" err="1">
                <a:effectLst/>
                <a:latin typeface="Source Sans Pro" panose="020B0503030403020204" pitchFamily="34" charset="0"/>
              </a:rPr>
              <a:t>Members</a:t>
            </a:r>
            <a:r>
              <a:rPr lang="tr-TR" b="1" i="0" dirty="0">
                <a:effectLst/>
                <a:latin typeface="Source Sans Pro" panose="020B0503030403020204" pitchFamily="34" charset="0"/>
              </a:rPr>
              <a:t>:</a:t>
            </a:r>
          </a:p>
          <a:p>
            <a:r>
              <a:rPr lang="tr-TR" b="0" i="0" u="sng" dirty="0">
                <a:solidFill>
                  <a:srgbClr val="1F66B6"/>
                </a:solidFill>
                <a:effectLst/>
                <a:latin typeface="Source Sans Pro" panose="020B0503030403020204" pitchFamily="34" charset="0"/>
                <a:hlinkClick r:id="rId2"/>
              </a:rPr>
              <a:t>Gözde Uğur</a:t>
            </a:r>
            <a:endParaRPr lang="tr-TR" b="0" i="0" dirty="0">
              <a:solidFill>
                <a:srgbClr val="373A3C"/>
              </a:solidFill>
              <a:effectLst/>
              <a:latin typeface="Source Sans Pro" panose="020B0503030403020204" pitchFamily="34" charset="0"/>
            </a:endParaRPr>
          </a:p>
          <a:p>
            <a:r>
              <a:rPr lang="tr-TR" b="0" i="0" u="sng" dirty="0" err="1">
                <a:solidFill>
                  <a:srgbClr val="2780E3"/>
                </a:solidFill>
                <a:effectLst/>
                <a:latin typeface="Source Sans Pro" panose="020B0503030403020204" pitchFamily="34" charset="0"/>
                <a:hlinkClick r:id="rId3"/>
              </a:rPr>
              <a:t>Melihcan</a:t>
            </a:r>
            <a:r>
              <a:rPr lang="tr-TR" b="0" i="0" u="sng" dirty="0">
                <a:solidFill>
                  <a:srgbClr val="2780E3"/>
                </a:solidFill>
                <a:effectLst/>
                <a:latin typeface="Source Sans Pro" panose="020B0503030403020204" pitchFamily="34" charset="0"/>
                <a:hlinkClick r:id="rId3"/>
              </a:rPr>
              <a:t> Akgül</a:t>
            </a:r>
            <a:endParaRPr lang="tr-TR" b="0" i="0" dirty="0">
              <a:solidFill>
                <a:srgbClr val="373A3C"/>
              </a:solidFill>
              <a:effectLst/>
              <a:latin typeface="Source Sans Pro" panose="020B0503030403020204" pitchFamily="34" charset="0"/>
            </a:endParaRPr>
          </a:p>
          <a:p>
            <a:r>
              <a:rPr lang="tr-TR" b="0" i="0" u="sng" dirty="0">
                <a:solidFill>
                  <a:srgbClr val="2780E3"/>
                </a:solidFill>
                <a:effectLst/>
                <a:latin typeface="Source Sans Pro" panose="020B0503030403020204" pitchFamily="34" charset="0"/>
                <a:hlinkClick r:id="rId4"/>
              </a:rPr>
              <a:t>Derya Şaşmaz</a:t>
            </a:r>
            <a:endParaRPr lang="tr-TR" b="0" i="0" dirty="0">
              <a:solidFill>
                <a:srgbClr val="373A3C"/>
              </a:solidFill>
              <a:effectLst/>
              <a:latin typeface="Source Sans Pro" panose="020B0503030403020204" pitchFamily="34" charset="0"/>
            </a:endParaRPr>
          </a:p>
          <a:p>
            <a:r>
              <a:rPr lang="tr-TR" b="0" i="0" u="sng" dirty="0">
                <a:solidFill>
                  <a:srgbClr val="2780E3"/>
                </a:solidFill>
                <a:effectLst/>
                <a:latin typeface="Source Sans Pro" panose="020B0503030403020204" pitchFamily="34" charset="0"/>
                <a:hlinkClick r:id="rId5"/>
              </a:rPr>
              <a:t>Burcu Altıparmak</a:t>
            </a:r>
            <a:endParaRPr lang="tr-TR" b="1" i="0" dirty="0"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762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871493E1-26F7-08BC-577B-7843DF8DAB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7" r="2" b="-220"/>
          <a:stretch/>
        </p:blipFill>
        <p:spPr>
          <a:xfrm>
            <a:off x="2396608" y="1635057"/>
            <a:ext cx="7395734" cy="502436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DB6B08-D091-C6B0-8019-47C85D7BD6BF}"/>
              </a:ext>
            </a:extLst>
          </p:cNvPr>
          <p:cNvSpPr txBox="1">
            <a:spLocks/>
          </p:cNvSpPr>
          <p:nvPr/>
        </p:nvSpPr>
        <p:spPr>
          <a:xfrm>
            <a:off x="838200" y="346273"/>
            <a:ext cx="10515600" cy="1288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0" dirty="0">
                <a:effectLst/>
                <a:latin typeface="Source Sans Pro" panose="020B0503030403020204" pitchFamily="34" charset="0"/>
              </a:rPr>
              <a:t>Unemployment </a:t>
            </a:r>
            <a:r>
              <a:rPr lang="tr-TR" sz="4000" b="1" i="0" dirty="0">
                <a:effectLst/>
                <a:latin typeface="Source Sans Pro" panose="020B0503030403020204" pitchFamily="34" charset="0"/>
              </a:rPr>
              <a:t>Rate </a:t>
            </a:r>
            <a:r>
              <a:rPr lang="tr-TR" sz="4000" b="1" i="0" dirty="0" err="1">
                <a:effectLst/>
                <a:latin typeface="Source Sans Pro" panose="020B0503030403020204" pitchFamily="34" charset="0"/>
              </a:rPr>
              <a:t>Comparison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0417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untries/regions&#10;&#10;Description automatically generated">
            <a:extLst>
              <a:ext uri="{FF2B5EF4-FFF2-40B4-BE49-F238E27FC236}">
                <a16:creationId xmlns:a16="http://schemas.microsoft.com/office/drawing/2014/main" id="{8CA18ACE-6FA3-4F56-7944-412A20E30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53" y="2003576"/>
            <a:ext cx="5450242" cy="3842419"/>
          </a:xfrm>
          <a:prstGeom prst="rect">
            <a:avLst/>
          </a:prstGeom>
        </p:spPr>
      </p:pic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BC3AE87-F078-25B0-FBF3-5BE703FAE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480" y="1931657"/>
            <a:ext cx="5489170" cy="38424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CE7CF9-7F7A-BB6A-5B2F-AF4C2400A919}"/>
              </a:ext>
            </a:extLst>
          </p:cNvPr>
          <p:cNvSpPr txBox="1">
            <a:spLocks/>
          </p:cNvSpPr>
          <p:nvPr/>
        </p:nvSpPr>
        <p:spPr>
          <a:xfrm>
            <a:off x="838200" y="346273"/>
            <a:ext cx="10515600" cy="1288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i="0" dirty="0">
                <a:effectLst/>
                <a:latin typeface="Source Sans Pro" panose="020B0503030403020204" pitchFamily="34" charset="0"/>
              </a:rPr>
              <a:t>Fem</a:t>
            </a:r>
            <a:r>
              <a:rPr lang="en-US" sz="4000" b="1" i="0" dirty="0">
                <a:effectLst/>
                <a:latin typeface="Source Sans Pro" panose="020B0503030403020204" pitchFamily="34" charset="0"/>
              </a:rPr>
              <a:t>ale</a:t>
            </a:r>
            <a:r>
              <a:rPr lang="tr-TR" sz="4000" b="1" i="0" dirty="0">
                <a:effectLst/>
                <a:latin typeface="Source Sans Pro" panose="020B0503030403020204" pitchFamily="34" charset="0"/>
              </a:rPr>
              <a:t>/</a:t>
            </a:r>
            <a:r>
              <a:rPr lang="tr-TR" sz="4000" b="1" dirty="0">
                <a:latin typeface="Source Sans Pro" panose="020B0503030403020204" pitchFamily="34" charset="0"/>
              </a:rPr>
              <a:t>M</a:t>
            </a:r>
            <a:r>
              <a:rPr lang="en-US" sz="4000" b="1" i="0" dirty="0">
                <a:effectLst/>
                <a:latin typeface="Source Sans Pro" panose="020B0503030403020204" pitchFamily="34" charset="0"/>
              </a:rPr>
              <a:t>ale Labor Rate</a:t>
            </a:r>
            <a:r>
              <a:rPr lang="tr-TR" sz="4000" b="1" i="0" dirty="0">
                <a:effectLst/>
                <a:latin typeface="Source Sans Pro" panose="020B0503030403020204" pitchFamily="34" charset="0"/>
              </a:rPr>
              <a:t>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778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31A2-67F5-EE4D-8509-215A9747C81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288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dirty="0" err="1">
                <a:latin typeface="Source Sans Pro" panose="020B0503030403020204" pitchFamily="34" charset="0"/>
              </a:rPr>
              <a:t>Conclusion</a:t>
            </a:r>
            <a:endParaRPr lang="en-US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6FAA6A-C2BB-2BD8-D1C7-DE45A62741A6}"/>
              </a:ext>
            </a:extLst>
          </p:cNvPr>
          <p:cNvSpPr txBox="1">
            <a:spLocks/>
          </p:cNvSpPr>
          <p:nvPr/>
        </p:nvSpPr>
        <p:spPr>
          <a:xfrm>
            <a:off x="592118" y="1470581"/>
            <a:ext cx="5318487" cy="5058907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600" dirty="0">
                <a:latin typeface="Source Sans Pro" panose="020B0503030403020204" pitchFamily="34" charset="0"/>
              </a:rPr>
              <a:t>W</a:t>
            </a:r>
            <a:r>
              <a:rPr lang="en-US" sz="1600" dirty="0">
                <a:latin typeface="Source Sans Pro" panose="020B0503030403020204" pitchFamily="34" charset="0"/>
              </a:rPr>
              <a:t>hen comparing Ukraine and Turkey as candidates for EU membership, Turkey stands out with a larger economic scale, a larger population, and a younger demographic, potentially offering a larger future workforce and consumer market. </a:t>
            </a:r>
            <a:endParaRPr lang="tr-TR" sz="1600" dirty="0">
              <a:latin typeface="Source Sans Pro" panose="020B0503030403020204" pitchFamily="34" charset="0"/>
            </a:endParaRPr>
          </a:p>
          <a:p>
            <a:r>
              <a:rPr lang="en-US" sz="1600" dirty="0" err="1">
                <a:latin typeface="Source Sans Pro" panose="020B0503030403020204" pitchFamily="34" charset="0"/>
              </a:rPr>
              <a:t>Turkiye</a:t>
            </a:r>
            <a:r>
              <a:rPr lang="en-US" sz="1600" dirty="0">
                <a:latin typeface="Source Sans Pro" panose="020B0503030403020204" pitchFamily="34" charset="0"/>
              </a:rPr>
              <a:t> has a younger demographic compared to both Ukraine and the EU, potentially larger future workforce and consumer market</a:t>
            </a:r>
            <a:r>
              <a:rPr lang="tr-TR" sz="1600" dirty="0">
                <a:latin typeface="Source Sans Pro" panose="020B0503030403020204" pitchFamily="34" charset="0"/>
              </a:rPr>
              <a:t>. </a:t>
            </a:r>
          </a:p>
          <a:p>
            <a:r>
              <a:rPr lang="tr-TR" sz="1600" dirty="0">
                <a:latin typeface="Source Sans Pro" panose="020B0503030403020204" pitchFamily="34" charset="0"/>
              </a:rPr>
              <a:t>B</a:t>
            </a:r>
            <a:r>
              <a:rPr lang="en-US" sz="1600" dirty="0" err="1">
                <a:latin typeface="Source Sans Pro" panose="020B0503030403020204" pitchFamily="34" charset="0"/>
              </a:rPr>
              <a:t>oth</a:t>
            </a:r>
            <a:r>
              <a:rPr lang="en-US" sz="1600" dirty="0">
                <a:latin typeface="Source Sans Pro" panose="020B0503030403020204" pitchFamily="34" charset="0"/>
              </a:rPr>
              <a:t> countries face similar challenges in labor dynamics such as unemployment and labor force participation rates. </a:t>
            </a:r>
            <a:endParaRPr lang="tr-TR" sz="1600" dirty="0">
              <a:latin typeface="Source Sans Pro" panose="020B0503030403020204" pitchFamily="34" charset="0"/>
            </a:endParaRPr>
          </a:p>
          <a:p>
            <a:r>
              <a:rPr lang="tr-TR" sz="1600" dirty="0">
                <a:latin typeface="Source Sans Pro" panose="020B0503030403020204" pitchFamily="34" charset="0"/>
              </a:rPr>
              <a:t>W</a:t>
            </a:r>
            <a:r>
              <a:rPr lang="en-US" sz="1600" dirty="0" err="1">
                <a:latin typeface="Source Sans Pro" panose="020B0503030403020204" pitchFamily="34" charset="0"/>
              </a:rPr>
              <a:t>hile</a:t>
            </a:r>
            <a:r>
              <a:rPr lang="en-US" sz="1600" dirty="0">
                <a:latin typeface="Source Sans Pro" panose="020B0503030403020204" pitchFamily="34" charset="0"/>
              </a:rPr>
              <a:t> both </a:t>
            </a:r>
            <a:r>
              <a:rPr lang="en-US" sz="1600" dirty="0" err="1">
                <a:latin typeface="Source Sans Pro" panose="020B0503030403020204" pitchFamily="34" charset="0"/>
              </a:rPr>
              <a:t>Turkiye</a:t>
            </a:r>
            <a:r>
              <a:rPr lang="en-US" sz="1600" dirty="0">
                <a:latin typeface="Source Sans Pro" panose="020B0503030403020204" pitchFamily="34" charset="0"/>
              </a:rPr>
              <a:t> and Ukraine possess considerable economic and demographic capacities to attain EU standards, both need to make further advancements in areas such as political stability and economic harmonization.</a:t>
            </a:r>
            <a:endParaRPr lang="tr-TR" sz="1600" dirty="0">
              <a:latin typeface="Source Sans Pro" panose="020B0503030403020204" pitchFamily="34" charset="0"/>
            </a:endParaRPr>
          </a:p>
          <a:p>
            <a:r>
              <a:rPr lang="en-US" sz="1600" dirty="0">
                <a:latin typeface="Source Sans Pro" panose="020B0503030403020204" pitchFamily="34" charset="0"/>
              </a:rPr>
              <a:t>Overall, Turkey may be slightly better positioned for EU candidacy, given its economic state and younger population.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602C8C7-4096-94D3-1D8A-C1C34FFA01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0" r="18069"/>
          <a:stretch/>
        </p:blipFill>
        <p:spPr bwMode="auto">
          <a:xfrm>
            <a:off x="6694401" y="-9427"/>
            <a:ext cx="5497599" cy="686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96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extBox 4">
            <a:extLst>
              <a:ext uri="{FF2B5EF4-FFF2-40B4-BE49-F238E27FC236}">
                <a16:creationId xmlns:a16="http://schemas.microsoft.com/office/drawing/2014/main" id="{9C722447-6358-23F5-6984-C4321EA544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816845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5109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10B545-0B35-015D-A894-1B7C9353A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0749"/>
            <a:ext cx="9144000" cy="2387600"/>
          </a:xfrm>
        </p:spPr>
        <p:txBody>
          <a:bodyPr>
            <a:normAutofit/>
          </a:bodyPr>
          <a:lstStyle/>
          <a:p>
            <a:r>
              <a:rPr lang="tr-T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Thank</a:t>
            </a:r>
            <a:r>
              <a:rPr lang="tr-T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tr-TR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You</a:t>
            </a:r>
            <a:r>
              <a:rPr lang="tr-TR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!</a:t>
            </a:r>
            <a:endParaRPr lang="en-US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602586C-EAEC-42A5-232F-66C17A0395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tr-TR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Progress</a:t>
            </a:r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 </a:t>
            </a:r>
            <a:r>
              <a:rPr lang="tr-TR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Journal</a:t>
            </a:r>
            <a:endParaRPr lang="tr-TR" b="0" i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tr-TR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Final Report</a:t>
            </a:r>
            <a:endParaRPr lang="tr-TR" b="0" i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ctr"/>
            <a:r>
              <a:rPr lang="tr-TR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Shiny</a:t>
            </a:r>
            <a:r>
              <a:rPr lang="tr-TR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App</a:t>
            </a:r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45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F1B6A-4C05-ADDD-502D-D08382C1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9" y="161656"/>
            <a:ext cx="5334197" cy="1708242"/>
          </a:xfrm>
        </p:spPr>
        <p:txBody>
          <a:bodyPr anchor="ctr">
            <a:normAutofit/>
          </a:bodyPr>
          <a:lstStyle/>
          <a:p>
            <a:r>
              <a:rPr lang="tr-TR" sz="4000" b="1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Introduction</a:t>
            </a:r>
            <a:endParaRPr lang="en-US" sz="40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2E0BB-417A-3CAC-B0E8-BDD19C3FB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1602770"/>
            <a:ext cx="5334197" cy="422610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0" i="0" dirty="0">
                <a:effectLst/>
                <a:latin typeface="Source Sans Pro" panose="020B0503030403020204" pitchFamily="34" charset="0"/>
              </a:rPr>
              <a:t>In this analysis, we focused on the years 2018 to 2022, we conducted a comparative analysis between two countries</a:t>
            </a:r>
            <a:r>
              <a:rPr lang="tr-TR" sz="1600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tr-TR" sz="1600" b="0" i="0" dirty="0" err="1">
                <a:effectLst/>
                <a:latin typeface="Source Sans Pro" panose="020B0503030403020204" pitchFamily="34" charset="0"/>
              </a:rPr>
              <a:t>according</a:t>
            </a:r>
            <a:r>
              <a:rPr lang="tr-TR" sz="1600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tr-TR" sz="1600" b="0" i="0" dirty="0" err="1">
                <a:effectLst/>
                <a:latin typeface="Source Sans Pro" panose="020B0503030403020204" pitchFamily="34" charset="0"/>
              </a:rPr>
              <a:t>to</a:t>
            </a:r>
            <a:r>
              <a:rPr lang="tr-TR" sz="1600" dirty="0">
                <a:latin typeface="Source Sans Pro" panose="020B0503030403020204" pitchFamily="34" charset="0"/>
              </a:rPr>
              <a:t> </a:t>
            </a:r>
            <a:r>
              <a:rPr lang="tr-TR" sz="1600" b="0" i="0" dirty="0" err="1">
                <a:effectLst/>
                <a:latin typeface="Source Sans Pro" panose="020B0503030403020204" pitchFamily="34" charset="0"/>
              </a:rPr>
              <a:t>spesific</a:t>
            </a:r>
            <a:r>
              <a:rPr lang="tr-TR" sz="1600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tr-TR" sz="1600" b="0" i="0" dirty="0" err="1">
                <a:effectLst/>
                <a:latin typeface="Source Sans Pro" panose="020B0503030403020204" pitchFamily="34" charset="0"/>
              </a:rPr>
              <a:t>key</a:t>
            </a:r>
            <a:r>
              <a:rPr lang="tr-TR" sz="1600" b="0" i="0" dirty="0">
                <a:effectLst/>
                <a:latin typeface="Source Sans Pro" panose="020B0503030403020204" pitchFamily="34" charset="0"/>
              </a:rPr>
              <a:t> </a:t>
            </a:r>
            <a:r>
              <a:rPr lang="tr-TR" sz="1600" b="0" i="0" dirty="0" err="1">
                <a:effectLst/>
                <a:latin typeface="Source Sans Pro" panose="020B0503030403020204" pitchFamily="34" charset="0"/>
              </a:rPr>
              <a:t>indicators</a:t>
            </a:r>
            <a:r>
              <a:rPr lang="en-US" sz="1600" b="0" i="0" dirty="0">
                <a:effectLst/>
                <a:latin typeface="Source Sans Pro" panose="020B0503030403020204" pitchFamily="34" charset="0"/>
              </a:rPr>
              <a:t>, Ukraine and </a:t>
            </a:r>
            <a:r>
              <a:rPr lang="en-US" sz="1600" b="0" i="0" dirty="0" err="1">
                <a:effectLst/>
                <a:latin typeface="Source Sans Pro" panose="020B0503030403020204" pitchFamily="34" charset="0"/>
              </a:rPr>
              <a:t>Turkiye</a:t>
            </a:r>
            <a:r>
              <a:rPr lang="en-US" sz="1600" b="0" i="0" dirty="0">
                <a:effectLst/>
                <a:latin typeface="Source Sans Pro" panose="020B0503030403020204" pitchFamily="34" charset="0"/>
              </a:rPr>
              <a:t>, both aspiring to become candidates for the European Union. </a:t>
            </a:r>
            <a:endParaRPr lang="tr-TR" sz="1600" b="0" i="0" dirty="0"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tr-TR" sz="1600" b="1" i="0" dirty="0" err="1">
                <a:effectLst/>
                <a:latin typeface="Source Sans Pro" panose="020B0503030403020204" pitchFamily="34" charset="0"/>
              </a:rPr>
              <a:t>Key</a:t>
            </a:r>
            <a:r>
              <a:rPr lang="tr-TR" sz="1600" b="1" i="0" dirty="0">
                <a:effectLst/>
                <a:latin typeface="Source Sans Pro" panose="020B0503030403020204" pitchFamily="34" charset="0"/>
              </a:rPr>
              <a:t> </a:t>
            </a:r>
            <a:r>
              <a:rPr lang="tr-TR" sz="1600" b="1" i="0" dirty="0" err="1">
                <a:effectLst/>
                <a:latin typeface="Source Sans Pro" panose="020B0503030403020204" pitchFamily="34" charset="0"/>
              </a:rPr>
              <a:t>Indicators</a:t>
            </a:r>
            <a:r>
              <a:rPr lang="tr-TR" sz="1600" b="1" i="0" dirty="0">
                <a:effectLst/>
                <a:latin typeface="Source Sans Pro" panose="020B0503030403020204" pitchFamily="34" charset="0"/>
              </a:rPr>
              <a:t>:</a:t>
            </a:r>
            <a:r>
              <a:rPr lang="tr-TR" sz="1600" b="0" i="0" dirty="0">
                <a:effectLst/>
                <a:latin typeface="Source Sans Pro" panose="020B0503030403020204" pitchFamily="34" charset="0"/>
              </a:rPr>
              <a:t> </a:t>
            </a:r>
            <a:endParaRPr lang="tr-TR" sz="1600" b="1" i="0" dirty="0"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</a:rPr>
              <a:t>Total Population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</a:rPr>
              <a:t>GDP per capita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</a:rPr>
              <a:t>Age Dependency Ratio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</a:rPr>
              <a:t>Inflation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</a:rPr>
              <a:t>Unemployment Rate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Source Sans Pro" panose="020B0503030403020204" pitchFamily="34" charset="0"/>
              </a:rPr>
              <a:t>Gender-specific Labor Force Participation Rates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8F8005C7-D3D5-7D8E-92F8-A2C3A2D47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43" r="17221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748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75CA8-B7B3-9299-EA7C-1FD5C020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Key Takeaways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90C6B7A-BD19-BE27-CF2C-893117D30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289" y="329809"/>
            <a:ext cx="7293757" cy="61983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tr-TR" sz="1600" dirty="0">
              <a:latin typeface="Source Sans Pro" panose="020B0503030403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dirty="0">
                <a:latin typeface="Source Sans Pro" panose="020B0503030403020204" pitchFamily="34" charset="0"/>
              </a:rPr>
              <a:t>Comparative assessment of </a:t>
            </a:r>
            <a:r>
              <a:rPr lang="en-US" sz="1600" dirty="0" err="1">
                <a:latin typeface="Source Sans Pro" panose="020B0503030403020204" pitchFamily="34" charset="0"/>
              </a:rPr>
              <a:t>Turkiye</a:t>
            </a:r>
            <a:r>
              <a:rPr lang="en-US" sz="1600" dirty="0">
                <a:latin typeface="Source Sans Pro" panose="020B0503030403020204" pitchFamily="34" charset="0"/>
              </a:rPr>
              <a:t> and Ukraine's credentials for EU membership.</a:t>
            </a:r>
          </a:p>
          <a:p>
            <a:pPr algn="l">
              <a:buFont typeface="+mj-lt"/>
              <a:buAutoNum type="arabicPeriod"/>
            </a:pPr>
            <a:r>
              <a:rPr lang="en-US" sz="1600" dirty="0">
                <a:latin typeface="Source Sans Pro" panose="020B0503030403020204" pitchFamily="34" charset="0"/>
              </a:rPr>
              <a:t>Post-COVID-19 impact: </a:t>
            </a:r>
            <a:r>
              <a:rPr lang="en-US" sz="1600" dirty="0" err="1">
                <a:latin typeface="Source Sans Pro" panose="020B0503030403020204" pitchFamily="34" charset="0"/>
              </a:rPr>
              <a:t>Turkiye</a:t>
            </a:r>
            <a:r>
              <a:rPr lang="en-US" sz="1600" dirty="0">
                <a:latin typeface="Source Sans Pro" panose="020B0503030403020204" pitchFamily="34" charset="0"/>
              </a:rPr>
              <a:t> faces significant inflation, four times higher in 2022.</a:t>
            </a:r>
          </a:p>
          <a:p>
            <a:pPr algn="l">
              <a:buFont typeface="+mj-lt"/>
              <a:buAutoNum type="arabicPeriod"/>
            </a:pPr>
            <a:r>
              <a:rPr lang="en-US" sz="1600" dirty="0" err="1">
                <a:latin typeface="Source Sans Pro" panose="020B0503030403020204" pitchFamily="34" charset="0"/>
              </a:rPr>
              <a:t>Turkiye's</a:t>
            </a:r>
            <a:r>
              <a:rPr lang="en-US" sz="1600" dirty="0">
                <a:latin typeface="Source Sans Pro" panose="020B0503030403020204" pitchFamily="34" charset="0"/>
              </a:rPr>
              <a:t> advantageous position due to a larger GDP per capita, population, and lower age dependency ratio.</a:t>
            </a:r>
          </a:p>
          <a:p>
            <a:pPr algn="l">
              <a:buFont typeface="+mj-lt"/>
              <a:buAutoNum type="arabicPeriod"/>
            </a:pPr>
            <a:r>
              <a:rPr lang="en-US" sz="1600" dirty="0">
                <a:latin typeface="Source Sans Pro" panose="020B0503030403020204" pitchFamily="34" charset="0"/>
              </a:rPr>
              <a:t>Ukraine's population decline and increased age dependency ratio due to war.</a:t>
            </a:r>
          </a:p>
          <a:p>
            <a:pPr algn="l">
              <a:buFont typeface="+mj-lt"/>
              <a:buAutoNum type="arabicPeriod"/>
            </a:pPr>
            <a:r>
              <a:rPr lang="en-US" sz="1600" dirty="0">
                <a:latin typeface="Source Sans Pro" panose="020B0503030403020204" pitchFamily="34" charset="0"/>
              </a:rPr>
              <a:t>Both nations need to address challenges in political stability and economic harmonization for EU accession.</a:t>
            </a:r>
          </a:p>
          <a:p>
            <a:pPr>
              <a:buFont typeface="+mj-lt"/>
              <a:buAutoNum type="arabicPeriod"/>
            </a:pPr>
            <a:endParaRPr lang="en-US" sz="1600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6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ürkiye-Ukrayna ilişkileri 1991'den bu yana gelişerek devam ediyor">
            <a:extLst>
              <a:ext uri="{FF2B5EF4-FFF2-40B4-BE49-F238E27FC236}">
                <a16:creationId xmlns:a16="http://schemas.microsoft.com/office/drawing/2014/main" id="{EB059276-861A-61C6-9196-C75245E975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7" r="35364" b="391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7B809-880F-B39D-2201-D2B53FDD32A4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b="1" dirty="0"/>
              <a:t>Outcomes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B36830-E3FC-8CBE-A347-FDDC1E6DBB0E}"/>
              </a:ext>
            </a:extLst>
          </p:cNvPr>
          <p:cNvSpPr/>
          <p:nvPr/>
        </p:nvSpPr>
        <p:spPr>
          <a:xfrm>
            <a:off x="264538" y="598778"/>
            <a:ext cx="1356189" cy="667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6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7A3AC-7618-F3BE-BF26-FA8599E7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Source Sans Pro" panose="020B0503030403020204" pitchFamily="34" charset="0"/>
              </a:rPr>
              <a:t>GDP per Capita</a:t>
            </a:r>
            <a:r>
              <a:rPr lang="tr-TR" sz="4000" b="1" i="0" dirty="0">
                <a:effectLst/>
                <a:latin typeface="Source Sans Pro" panose="020B0503030403020204" pitchFamily="34" charset="0"/>
              </a:rPr>
              <a:t> </a:t>
            </a:r>
            <a:r>
              <a:rPr lang="tr-TR" sz="4000" b="1" i="0" dirty="0" err="1">
                <a:effectLst/>
                <a:latin typeface="Source Sans Pro" panose="020B0503030403020204" pitchFamily="34" charset="0"/>
              </a:rPr>
              <a:t>Comparison</a:t>
            </a:r>
            <a:r>
              <a:rPr lang="tr-TR" sz="4000" b="1" i="0" dirty="0">
                <a:effectLst/>
                <a:latin typeface="Source Sans Pro" panose="020B0503030403020204" pitchFamily="34" charset="0"/>
              </a:rPr>
              <a:t> (USD)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15302-2D11-D82A-9036-85862CC2DD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4963" r="-1"/>
          <a:stretch/>
        </p:blipFill>
        <p:spPr>
          <a:xfrm>
            <a:off x="2708675" y="1469205"/>
            <a:ext cx="7678498" cy="512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0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F17C3-BFCF-2FE3-A9AB-85D5EC9F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tr-TR" sz="4000" b="1" i="0" dirty="0">
                <a:effectLst/>
                <a:latin typeface="Source Sans Pro" panose="020B0503030403020204" pitchFamily="34" charset="0"/>
              </a:rPr>
              <a:t>Total </a:t>
            </a:r>
            <a:r>
              <a:rPr lang="en-US" sz="4000" b="1" i="0" dirty="0">
                <a:effectLst/>
                <a:latin typeface="Source Sans Pro" panose="020B0503030403020204" pitchFamily="34" charset="0"/>
              </a:rPr>
              <a:t>Population</a:t>
            </a:r>
            <a:r>
              <a:rPr lang="tr-TR" sz="4000" b="1" i="0" dirty="0">
                <a:effectLst/>
                <a:latin typeface="Source Sans Pro" panose="020B0503030403020204" pitchFamily="34" charset="0"/>
              </a:rPr>
              <a:t> </a:t>
            </a:r>
            <a:r>
              <a:rPr lang="tr-TR" sz="4000" b="1" i="0" dirty="0" err="1">
                <a:effectLst/>
                <a:latin typeface="Source Sans Pro" panose="020B0503030403020204" pitchFamily="34" charset="0"/>
              </a:rPr>
              <a:t>Comparison</a:t>
            </a:r>
            <a:endParaRPr lang="en-US" sz="4000" dirty="0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D3D740C-6BA1-2179-4F1E-CAEA5A57CF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293" b="-1"/>
          <a:stretch/>
        </p:blipFill>
        <p:spPr>
          <a:xfrm>
            <a:off x="2309973" y="1407558"/>
            <a:ext cx="7572053" cy="499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3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EEB8ED6-9142-4A11-B029-18DDE98C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AD73F-DAAF-A693-70CF-B9661818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88784"/>
          </a:xfrm>
        </p:spPr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Source Sans Pro" panose="020B0503030403020204" pitchFamily="34" charset="0"/>
              </a:rPr>
              <a:t>Age </a:t>
            </a:r>
            <a:r>
              <a:rPr lang="en-US" sz="4000" b="1" i="0" dirty="0" err="1">
                <a:effectLst/>
                <a:latin typeface="Source Sans Pro" panose="020B0503030403020204" pitchFamily="34" charset="0"/>
              </a:rPr>
              <a:t>Dependenc</a:t>
            </a:r>
            <a:r>
              <a:rPr lang="tr-TR" sz="4000" b="1" i="0" dirty="0">
                <a:effectLst/>
                <a:latin typeface="Source Sans Pro" panose="020B0503030403020204" pitchFamily="34" charset="0"/>
              </a:rPr>
              <a:t>y </a:t>
            </a:r>
            <a:r>
              <a:rPr lang="tr-TR" sz="4000" b="1" i="0" dirty="0" err="1">
                <a:effectLst/>
                <a:latin typeface="Source Sans Pro" panose="020B0503030403020204" pitchFamily="34" charset="0"/>
              </a:rPr>
              <a:t>Ratio</a:t>
            </a:r>
            <a:r>
              <a:rPr lang="tr-TR" sz="4000" b="1" i="0" dirty="0">
                <a:effectLst/>
                <a:latin typeface="Source Sans Pro" panose="020B0503030403020204" pitchFamily="34" charset="0"/>
              </a:rPr>
              <a:t> </a:t>
            </a:r>
            <a:r>
              <a:rPr lang="tr-TR" sz="4000" b="1" i="0" dirty="0" err="1">
                <a:effectLst/>
                <a:latin typeface="Source Sans Pro" panose="020B0503030403020204" pitchFamily="34" charset="0"/>
              </a:rPr>
              <a:t>Comparison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AB643-E987-9C1E-7E86-48987C524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79" r="-1" b="-1128"/>
          <a:stretch/>
        </p:blipFill>
        <p:spPr>
          <a:xfrm>
            <a:off x="2491618" y="1551398"/>
            <a:ext cx="7208763" cy="494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73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EEF22E7-C7EB-4303-91B7-B38A2A46C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47DD6685-389B-76CB-9579-C547D7CF5F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99" r="677" b="352"/>
          <a:stretch/>
        </p:blipFill>
        <p:spPr>
          <a:xfrm>
            <a:off x="2480477" y="1382132"/>
            <a:ext cx="7478467" cy="503882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B360F47-FAAD-219D-AD78-C4EDC9DB295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1288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dirty="0" err="1">
                <a:latin typeface="Source Sans Pro" panose="020B0503030403020204" pitchFamily="34" charset="0"/>
              </a:rPr>
              <a:t>Inflation</a:t>
            </a:r>
            <a:r>
              <a:rPr lang="tr-TR" sz="4000" b="1" dirty="0">
                <a:latin typeface="Source Sans Pro" panose="020B0503030403020204" pitchFamily="34" charset="0"/>
              </a:rPr>
              <a:t> Rate </a:t>
            </a:r>
            <a:r>
              <a:rPr lang="tr-TR" sz="4000" b="1" dirty="0" err="1">
                <a:latin typeface="Source Sans Pro" panose="020B0503030403020204" pitchFamily="34" charset="0"/>
              </a:rPr>
              <a:t>Comparison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2284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EEF22E7-C7EB-4303-91B7-B38A2A46C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624B3-D826-2D1B-03D4-7CD21B35FC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7471"/>
          <a:stretch/>
        </p:blipFill>
        <p:spPr>
          <a:xfrm>
            <a:off x="2441628" y="1635057"/>
            <a:ext cx="7308744" cy="493884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B3A2CBD-4387-6A50-D772-4D2A5BD5E2CB}"/>
              </a:ext>
            </a:extLst>
          </p:cNvPr>
          <p:cNvSpPr txBox="1">
            <a:spLocks/>
          </p:cNvSpPr>
          <p:nvPr/>
        </p:nvSpPr>
        <p:spPr>
          <a:xfrm>
            <a:off x="838200" y="346273"/>
            <a:ext cx="10515600" cy="1288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000" b="1" dirty="0" err="1">
                <a:latin typeface="Source Sans Pro" panose="020B0503030403020204" pitchFamily="34" charset="0"/>
              </a:rPr>
              <a:t>Inflation</a:t>
            </a:r>
            <a:r>
              <a:rPr lang="tr-TR" sz="4000" b="1" dirty="0">
                <a:latin typeface="Source Sans Pro" panose="020B0503030403020204" pitchFamily="34" charset="0"/>
              </a:rPr>
              <a:t> Rate </a:t>
            </a:r>
            <a:r>
              <a:rPr lang="tr-TR" sz="4000" b="1" dirty="0" err="1">
                <a:latin typeface="Source Sans Pro" panose="020B0503030403020204" pitchFamily="34" charset="0"/>
              </a:rPr>
              <a:t>and</a:t>
            </a:r>
            <a:r>
              <a:rPr lang="tr-TR" sz="4000" b="1" dirty="0">
                <a:latin typeface="Source Sans Pro" panose="020B0503030403020204" pitchFamily="34" charset="0"/>
              </a:rPr>
              <a:t> </a:t>
            </a:r>
            <a:r>
              <a:rPr lang="tr-TR" sz="4000" b="1" dirty="0" err="1">
                <a:latin typeface="Source Sans Pro" panose="020B0503030403020204" pitchFamily="34" charset="0"/>
              </a:rPr>
              <a:t>Unemployment</a:t>
            </a:r>
            <a:r>
              <a:rPr lang="tr-TR" sz="4000" b="1" dirty="0">
                <a:latin typeface="Source Sans Pro" panose="020B0503030403020204" pitchFamily="34" charset="0"/>
              </a:rPr>
              <a:t> Rate </a:t>
            </a:r>
            <a:r>
              <a:rPr lang="tr-TR" sz="4000" b="1" dirty="0" err="1">
                <a:latin typeface="Source Sans Pro" panose="020B0503030403020204" pitchFamily="34" charset="0"/>
              </a:rPr>
              <a:t>Comparison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1075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399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Source Sans Pro</vt:lpstr>
      <vt:lpstr>Office Theme</vt:lpstr>
      <vt:lpstr>Comparing Two EU Candidates: Ukraine and Turkiye</vt:lpstr>
      <vt:lpstr>Introduction</vt:lpstr>
      <vt:lpstr>Key Takeaways</vt:lpstr>
      <vt:lpstr>PowerPoint Presentation</vt:lpstr>
      <vt:lpstr>GDP per Capita Comparison (USD)</vt:lpstr>
      <vt:lpstr>Total Population Comparison</vt:lpstr>
      <vt:lpstr>Age Dependency Ratio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Development Indicators: Comparing Two EU Candidates: Ukraine and Turkiye</dc:title>
  <dc:creator>Derya Şaşmaz</dc:creator>
  <cp:lastModifiedBy>Derya Şaşmaz</cp:lastModifiedBy>
  <cp:revision>15</cp:revision>
  <dcterms:created xsi:type="dcterms:W3CDTF">2023-12-30T20:55:25Z</dcterms:created>
  <dcterms:modified xsi:type="dcterms:W3CDTF">2024-01-02T19:20:27Z</dcterms:modified>
</cp:coreProperties>
</file>