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gif" ContentType="image/gif"/>
  <Override PartName="/ppt/media/image2.png" ContentType="image/png"/>
  <Override PartName="/ppt/media/image3.jpeg" ContentType="image/jpe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88163" cy="10020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&lt;cabeçalho&gt;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E29CA04-A063-4FCC-8CDC-679B0F689C4D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://pt.wikipedia.org/wiki/Caos_(mitologia)" TargetMode="External"/><Relationship Id="rId3" Type="http://schemas.openxmlformats.org/officeDocument/2006/relationships/hyperlink" Target="http://pt.wikipedia.org/wiki/Mitologia_grega" TargetMode="External"/><Relationship Id="rId4" Type="http://schemas.openxmlformats.org/officeDocument/2006/relationships/hyperlink" Target="http://pt.wikipedia.org/wiki/Gaia_(mitologia)" TargetMode="External"/><Relationship Id="rId5" Type="http://schemas.openxmlformats.org/officeDocument/2006/relationships/hyperlink" Target="http://pt.wikipedia.org/wiki/Eros" TargetMode="External"/><Relationship Id="rId6" Type="http://schemas.openxmlformats.org/officeDocument/2006/relationships/hyperlink" Target="http://pt.wikipedia.org/wiki/T&#225;rtaro_(mitologia)" TargetMode="External"/><Relationship Id="rId7" Type="http://schemas.openxmlformats.org/officeDocument/2006/relationships/hyperlink" Target="http://pt.wikipedia.org/wiki/&#201;rebo" TargetMode="External"/><Relationship Id="rId8" Type="http://schemas.openxmlformats.org/officeDocument/2006/relationships/hyperlink" Target="http://pt.wikipedia.org/wiki/Mitologia_grega" TargetMode="External"/><Relationship Id="rId9" Type="http://schemas.openxmlformats.org/officeDocument/2006/relationships/hyperlink" Target="http://pt.wikipedia.org/wiki/Urano_(mitologia)" TargetMode="External"/><Relationship Id="rId10" Type="http://schemas.openxmlformats.org/officeDocument/2006/relationships/hyperlink" Target="http://pt.wikipedia.org/wiki/Tit&#227;_(mitologia)" TargetMode="External"/><Relationship Id="rId11" Type="http://schemas.openxmlformats.org/officeDocument/2006/relationships/hyperlink" Target="http://pt.wikipedia.org/wiki/Oceano_(mitologia)" TargetMode="External"/><Relationship Id="rId12" Type="http://schemas.openxmlformats.org/officeDocument/2006/relationships/hyperlink" Target="http://pt.wikipedia.org/wiki/C&#233;os" TargetMode="External"/><Relationship Id="rId13" Type="http://schemas.openxmlformats.org/officeDocument/2006/relationships/hyperlink" Target="http://pt.wikipedia.org/wiki/Cr&#233;os" TargetMode="External"/><Relationship Id="rId14" Type="http://schemas.openxmlformats.org/officeDocument/2006/relationships/hyperlink" Target="http://pt.wikipedia.org/wiki/Hiperi&#227;o" TargetMode="External"/><Relationship Id="rId15" Type="http://schemas.openxmlformats.org/officeDocument/2006/relationships/hyperlink" Target="http://pt.wikipedia.org/wiki/J&#225;peto" TargetMode="External"/><Relationship Id="rId16" Type="http://schemas.openxmlformats.org/officeDocument/2006/relationships/hyperlink" Target="http://pt.wikipedia.org/wiki/T&#233;ia" TargetMode="External"/><Relationship Id="rId17" Type="http://schemas.openxmlformats.org/officeDocument/2006/relationships/hyperlink" Target="http://pt.wikipedia.org/wiki/Reia" TargetMode="External"/><Relationship Id="rId18" Type="http://schemas.openxmlformats.org/officeDocument/2006/relationships/hyperlink" Target="http://pt.wikipedia.org/wiki/T&#234;mis" TargetMode="External"/><Relationship Id="rId19" Type="http://schemas.openxmlformats.org/officeDocument/2006/relationships/hyperlink" Target="http://pt.wikipedia.org/wiki/Mnemosine" TargetMode="External"/><Relationship Id="rId20" Type="http://schemas.openxmlformats.org/officeDocument/2006/relationships/hyperlink" Target="http://pt.wikipedia.org/wiki/Febe" TargetMode="External"/><Relationship Id="rId21" Type="http://schemas.openxmlformats.org/officeDocument/2006/relationships/hyperlink" Target="http://pt.wikipedia.org/wiki/T&#233;tis_(tit&#226;nide)" TargetMode="External"/><Relationship Id="rId22" Type="http://schemas.openxmlformats.org/officeDocument/2006/relationships/hyperlink" Target="http://pt.wikipedia.org/wiki/Cronos" TargetMode="External"/><Relationship Id="rId23" Type="http://schemas.openxmlformats.org/officeDocument/2006/relationships/hyperlink" Target="http://pt.wikipedia.org/wiki/Ciclope" TargetMode="External"/><Relationship Id="rId24" Type="http://schemas.openxmlformats.org/officeDocument/2006/relationships/hyperlink" Target="http://pt.wikipedia.org/wiki/Hecat&#244;nquiros" TargetMode="External"/><Relationship Id="rId25" Type="http://schemas.openxmlformats.org/officeDocument/2006/relationships/hyperlink" Target="http://pt.wikipedia.org/wiki/Mitologia_grega" TargetMode="External"/><Relationship Id="rId26" Type="http://schemas.openxmlformats.org/officeDocument/2006/relationships/hyperlink" Target="http://pt.wikipedia.org/wiki/Mitologia_grega" TargetMode="External"/><Relationship Id="rId27" Type="http://schemas.openxmlformats.org/officeDocument/2006/relationships/hyperlink" Target="http://pt.wikipedia.org/wiki/Foice" TargetMode="External"/><Relationship Id="rId28" Type="http://schemas.openxmlformats.org/officeDocument/2006/relationships/hyperlink" Target="http://pt.wikipedia.org/wiki/Genital" TargetMode="External"/><Relationship Id="rId29" Type="http://schemas.openxmlformats.org/officeDocument/2006/relationships/hyperlink" Target="http://pt.wikipedia.org/wiki/Esperma" TargetMode="External"/><Relationship Id="rId30" Type="http://schemas.openxmlformats.org/officeDocument/2006/relationships/hyperlink" Target="http://pt.wikipedia.org/wiki/Afrodite" TargetMode="External"/><Relationship Id="rId31" Type="http://schemas.openxmlformats.org/officeDocument/2006/relationships/hyperlink" Target="http://pt.wikipedia.org/wiki/Ninfa_(mitologia)" TargetMode="External"/><Relationship Id="rId32" Type="http://schemas.openxmlformats.org/officeDocument/2006/relationships/hyperlink" Target="http://pt.wikipedia.org/wiki/Mel&#237;ades" TargetMode="External"/><Relationship Id="rId33" Type="http://schemas.openxmlformats.org/officeDocument/2006/relationships/hyperlink" Target="http://pt.wikipedia.org/wiki/Er&#237;nias" TargetMode="External"/><Relationship Id="rId34" Type="http://schemas.openxmlformats.org/officeDocument/2006/relationships/hyperlink" Target="http://pt.wikipedia.org/wiki/Gigantes_(mitologia_grega)" TargetMode="External"/><Relationship Id="rId35" Type="http://schemas.openxmlformats.org/officeDocument/2006/relationships/hyperlink" Target="http://pt.wikipedia.org/wiki/Mitologia_grega" TargetMode="External"/><Relationship Id="rId36" Type="http://schemas.openxmlformats.org/officeDocument/2006/relationships/image" Target="../media/image1.gif"/><Relationship Id="rId37" Type="http://schemas.openxmlformats.org/officeDocument/2006/relationships/image" Target="../media/image1.gif"/><Relationship Id="rId38" Type="http://schemas.openxmlformats.org/officeDocument/2006/relationships/slide" Target="../slides/slide9.xml"/><Relationship Id="rId39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 fontScale="70000" lnSpcReduction="19999"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Criança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 - do lat. </a:t>
            </a:r>
            <a:r>
              <a:rPr b="1" i="1" lang="pt-BR" sz="2000" strike="noStrike" u="none">
                <a:solidFill>
                  <a:srgbClr val="000000"/>
                </a:solidFill>
                <a:uFillTx/>
                <a:latin typeface="Arial"/>
              </a:rPr>
              <a:t>creantis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 - significa ser humano de pouca idade, menino ou menina; párvulo; pessoa ingênua, infantil. A criança é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símbolo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 de inocência, de simplicidade natural, de espontaneidade. O Espírito é sempre Espírito. Ele passa pela fase infantil, mas continua sendo Espírito, ou seja: traz dentro de si as boas ou más qualidades de outras vidas.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6.2. ESQUECIMENTO DO PASSADO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O esquecimento do passado, dádiva divina que nos permite começar sempre do zero, auxilia-nos a compreender melhor a fase infantil. Observe que, pouco a pouco, esse Espírito vai recobrando o seu verdadeiro estado emocional e intelectual. Assim sendo, a infância é um tempo de repouso para o Espírito. Não podendo manifestar as suas tendências, principalmente as más, em virtude da debilidade do corpo físico, este período torna-o acessível aos conselhos daqueles que devem fazê-lo progredir. É então que se pode reformar o seu caráter e reprimir as suas más tendências.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6.3. PUREZA DE CORAÇÃO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A criança é um símbolo de pureza de coração. Significa dizer que a entrada no reino de Deus é decorrente da simplicidade e da humildade do Espírito. Nesse sentido, os estados de franqueza, as ações ingênuas e as atitudes de obediência auxiliar-nos-ão eficazmente na percepção das leis naturais. O reino de Deus não vem com aparências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externas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, ele é fruto de um árduo trabalho de reformulação interior.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41BCCA7-CE74-473B-9DAC-552167CB3A38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10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2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D3732A-4BD6-4D8F-B79A-373EA1E2FC14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11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ADÚLTERO NO SENTIDO AMPLO: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aquele que maquia o seu automóvel para ter lucro;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aquele que mente para obter vantagens;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aquele que nega a própria consciência frente a verdade dos fatos.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3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F845BB7-A24C-4C0D-BCC3-33CCE79755E3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12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Jesus criticou os cultos exteriores dos Fariseus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Lavavam as mãos mas não cumpriam a Lei de Honrar Pai e Mãe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Chamou-os de hipócritas, pois pregavam uma coisa e faziam outra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4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D582F1-3F32-4D5D-BCCC-E5CC51AABAAB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13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Dirigindo-se ao seu povo disse que os Fariseus “São cegos guiando cegos”.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Não basta se tenham as aparências da pureza; acima de tudo, é preciso ter a do coração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.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5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5557B6-B841-4167-AB53-3C92F33582DE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14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 fontScale="85000" lnSpcReduction="9999"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No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sentido vulgar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, escândalo - do grego </a:t>
            </a:r>
            <a:r>
              <a:rPr b="0" i="1" lang="pt-BR" sz="2000" strike="noStrike" u="none">
                <a:solidFill>
                  <a:srgbClr val="000000"/>
                </a:solidFill>
                <a:uFillTx/>
                <a:latin typeface="Arial"/>
              </a:rPr>
              <a:t>scandalon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 = tropeço, pedra em que se tropeça, se diz de toda a ação que choca com a moral ou decência de um modo ostensivo. O escândalo não está na ação em si mesma, mas no reflexo que ela pode ter. A palavra escândalo implica sempre a idéia de uma certa explosão de comentários. Tenta-se evitar o escândalo no sentido de diminuir os comentários desairosos que daí advém. A medida da gravidade do escândalo se acha na sua força indutora e não na gravidade da falta cometida.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No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sentido evangélico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, a acepção é mais geral. Não é mais somente o que ofende a consciência de outrem, é tudo o que resulta dos vícios e das imperfeições dos homens, toda reação má de indivíduo para indivíduo, com ou sem repercussão. É o resultado efetivo do mal moral.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6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25F978-190B-48A9-A453-5F1964A93A25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15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Contar um CASO DE BOM EXEMPLO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7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D1F28B-A404-4B1F-86D6-D9936B900A35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16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Contar um CASO DE BOM EXEMPLO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8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378352-B5EE-4117-9CEC-3169E9BF0784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17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9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24F3EE-87F5-43A6-902D-47B90F65FF99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18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 fontScale="92500" lnSpcReduction="19999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O momento histórico deste ensinamento está no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Sermão do Monte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, proferido por Jesus há dois mil anos. Para uma melhor compreensão, não só deste ensinamento como de tantos outros, convém nos lembrarmos de que o ambiente no qual Jesus esteve inserido fazia parte do grande império romano, que estendia as asas das suas águias do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Atlântico ao Índico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. O jugo romano, porém, pesava de modo especial sobre a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Palestina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 ao contrário dos outros povos. Significa dizer que o discurso de Jesus era como que um </a:t>
            </a: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grito de alerta 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contra esse poderio. Assim sendo, em cada um de seus ensinamentos não perdia a oportunidade de realçar esse tipo de autoridade externa, principalmente na indigência com que deixavam o povo palestino.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7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3F3D47-9CCD-4660-825B-E1130A46AA43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2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8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E80CC5-736D-4057-802D-A5A86C204672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3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1" lang="pt-BR" sz="1900" strike="noStrike" u="none">
                <a:solidFill>
                  <a:srgbClr val="000000"/>
                </a:solidFill>
                <a:uFillTx/>
                <a:latin typeface="Arial"/>
              </a:rPr>
              <a:t>Coração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– Órgão central do ser humano é tomado como símbolo – e não, certamente, como sede efetiva – das </a:t>
            </a:r>
            <a:r>
              <a:rPr b="1" lang="pt-BR" sz="1900" strike="noStrike" u="none">
                <a:solidFill>
                  <a:srgbClr val="000000"/>
                </a:solidFill>
                <a:uFillTx/>
                <a:latin typeface="Arial"/>
              </a:rPr>
              <a:t>funções intelectuais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. Na maioria das religiões é o local da atividade divina. Na Bíblia, a palavra coração é empregada uma dezena de vezes para designar o órgão corporal, mas há mais de mil exemplos nos quais é metafórico. (Pe. Julio Chevalier, 1998)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9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A02EBA-FDAE-4C34-83EA-E8710098BE0F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8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939960" y="750960"/>
            <a:ext cx="5008320" cy="37573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8680" y="4759560"/>
            <a:ext cx="5510160" cy="45086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rmAutofit fontScale="70000" lnSpcReduction="19999"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1" lang="pt-BR" sz="1900" strike="noStrike" u="none">
                <a:solidFill>
                  <a:srgbClr val="000000"/>
                </a:solidFill>
                <a:uFillTx/>
                <a:latin typeface="Arial"/>
              </a:rPr>
              <a:t>Mitologia Grega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Tudo se inicia com o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Caos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: o vazio primitivo e escuro que precede toda a existência.</a:t>
            </a:r>
            <a:r>
              <a:rPr b="0" lang="pt-BR" sz="1900" strike="noStrike" u="sng" baseline="30000">
                <a:solidFill>
                  <a:srgbClr val="000000"/>
                </a:solidFill>
                <a:uFillTx/>
                <a:latin typeface="Arial"/>
                <a:hlinkClick r:id="rId3"/>
              </a:rPr>
              <a:t>[51]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Dele, surge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4"/>
              </a:rPr>
              <a:t>Gaia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(a Terra), e outros seres divinos primordiais: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5"/>
              </a:rPr>
              <a:t>Eros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(atração amorosa),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6"/>
              </a:rPr>
              <a:t>Tártaro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(escuridão primeva) e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7"/>
              </a:rPr>
              <a:t>Érebo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b="0" lang="pt-BR" sz="1900" strike="noStrike" u="sng" baseline="30000">
                <a:solidFill>
                  <a:srgbClr val="000000"/>
                </a:solidFill>
                <a:uFillTx/>
                <a:latin typeface="Arial"/>
                <a:hlinkClick r:id="rId8"/>
              </a:rPr>
              <a:t>[51]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Sem intermédio masculino, Gaia deu à luz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9"/>
              </a:rPr>
              <a:t>Urano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que então a fertilizou. Dessa união entre Gaia e Urano, nasceram primeiramente os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0"/>
              </a:rPr>
              <a:t>Titãs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: seis homens e seis mulheres (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1"/>
              </a:rPr>
              <a:t>Oceano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2"/>
              </a:rPr>
              <a:t>Céos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3"/>
              </a:rPr>
              <a:t>Créos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4"/>
              </a:rPr>
              <a:t>Hiperião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5"/>
              </a:rPr>
              <a:t>Jápeto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6"/>
              </a:rPr>
              <a:t>Téia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e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7"/>
              </a:rPr>
              <a:t>Reia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8"/>
              </a:rPr>
              <a:t>Têmis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19"/>
              </a:rPr>
              <a:t>Mnemosine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0"/>
              </a:rPr>
              <a:t>Febe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1"/>
              </a:rPr>
              <a:t>Tétis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e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2"/>
              </a:rPr>
              <a:t>Cronos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); e logo os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3"/>
              </a:rPr>
              <a:t>Ciclopes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de um só olho e os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4"/>
              </a:rPr>
              <a:t>Hecatônquiros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(ou Centimanos). Contudo, Urano, embora tenha gerado estas divindades poderosas, não as permitiu de sair do interior de Gaia e elas permaneceram obedientes ao pai.</a:t>
            </a:r>
            <a:r>
              <a:rPr b="0" lang="pt-BR" sz="1900" strike="noStrike" u="sng" baseline="30000">
                <a:solidFill>
                  <a:srgbClr val="000000"/>
                </a:solidFill>
                <a:uFillTx/>
                <a:latin typeface="Arial"/>
                <a:hlinkClick r:id="rId25"/>
              </a:rPr>
              <a:t>[53]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Somente Cronos, </a:t>
            </a:r>
            <a:r>
              <a:rPr b="0" i="1" lang="pt-BR" sz="1900" strike="noStrike" u="none">
                <a:solidFill>
                  <a:srgbClr val="000000"/>
                </a:solidFill>
                <a:uFillTx/>
                <a:latin typeface="Arial"/>
              </a:rPr>
              <a:t>"o mais jovem, de pensamentos tortuosos e o mais terrível dos filhos"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</a:t>
            </a:r>
            <a:r>
              <a:rPr b="0" lang="pt-BR" sz="1900" strike="noStrike" u="sng" baseline="30000">
                <a:solidFill>
                  <a:srgbClr val="000000"/>
                </a:solidFill>
                <a:uFillTx/>
                <a:latin typeface="Arial"/>
                <a:hlinkClick r:id="rId26"/>
              </a:rPr>
              <a:t>[54]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castrou o seu pai–com uma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7"/>
              </a:rPr>
              <a:t>foice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produzida das entranhas da mãe Gaia–e lançou seus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8"/>
              </a:rPr>
              <a:t>genitais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no mar, libertando, assim, todos os irmãos presos no interior da mãe. A situação final foi que Urano não procriou novamente, mas o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29"/>
              </a:rPr>
              <a:t>esperma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que caiu de seus genitais cortados produziu a deusa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30"/>
              </a:rPr>
              <a:t>Afrodite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saída de uma espuma da água, ao mesmo tempo que o sangue de sua ferida gerou as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31"/>
              </a:rPr>
              <a:t>Ninfas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32"/>
              </a:rPr>
              <a:t>Melíades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as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33"/>
              </a:rPr>
              <a:t>Erínias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e os </a:t>
            </a:r>
            <a:r>
              <a:rPr b="0" lang="pt-BR" sz="1900" strike="noStrike" u="sng">
                <a:solidFill>
                  <a:srgbClr val="000000"/>
                </a:solidFill>
                <a:uFillTx/>
                <a:latin typeface="Arial"/>
                <a:hlinkClick r:id="rId34"/>
              </a:rPr>
              <a:t>Gigantes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, quando atingiu a terra.</a:t>
            </a:r>
            <a:r>
              <a:rPr b="0" lang="pt-BR" sz="1900" strike="noStrike" u="sng" baseline="30000">
                <a:solidFill>
                  <a:srgbClr val="000000"/>
                </a:solidFill>
                <a:uFillTx/>
                <a:latin typeface="Arial"/>
                <a:hlinkClick r:id="rId35"/>
              </a:rPr>
              <a:t>[53]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 Sem a interferência do pai, Cronos tornou-se o rei dos titãs com sua irmã e esposa Reia como cônjuge e os outros Titãs como sua corte.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36"/>
              </a:buBlip>
            </a:pPr>
            <a:r>
              <a:rPr b="1" lang="pt-BR" sz="1900" strike="noStrike" u="none">
                <a:solidFill>
                  <a:srgbClr val="000000"/>
                </a:solidFill>
                <a:uFillTx/>
                <a:latin typeface="Arial"/>
              </a:rPr>
              <a:t>Deus único (Hebreus, Moisés, Jesus)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37"/>
              </a:buBlip>
            </a:pPr>
            <a:r>
              <a:rPr b="1" lang="pt-BR" sz="1900" strike="noStrike" u="none">
                <a:solidFill>
                  <a:srgbClr val="000000"/>
                </a:solidFill>
                <a:uFillTx/>
                <a:latin typeface="Arial"/>
              </a:rPr>
              <a:t>Espiritismo 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(</a:t>
            </a:r>
            <a:r>
              <a:rPr b="1" lang="pt-BR" sz="1900" strike="noStrike" u="none">
                <a:solidFill>
                  <a:srgbClr val="000000"/>
                </a:solidFill>
                <a:uFillTx/>
                <a:latin typeface="Arial"/>
              </a:rPr>
              <a:t>1 – Que é Deus? </a:t>
            </a:r>
            <a:r>
              <a:rPr b="0" lang="pt-BR" sz="1900" strike="noStrike" u="none">
                <a:solidFill>
                  <a:srgbClr val="000000"/>
                </a:solidFill>
                <a:uFillTx/>
                <a:latin typeface="Arial"/>
              </a:rPr>
              <a:t>Inteligência suprema, Causa primária de todas as coisas)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901680" y="9517680"/>
            <a:ext cx="2984400" cy="5007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57FCC7-E73B-41D5-9DC9-3DF94A36A97D}" type="slidenum">
              <a:rPr b="0" lang="pt-BR" sz="1300" strike="noStrike" u="none">
                <a:solidFill>
                  <a:srgbClr val="000000"/>
                </a:solidFill>
                <a:uFillTx/>
                <a:latin typeface="Arial"/>
                <a:ea typeface="+mn-ea"/>
              </a:rPr>
              <a:t>9</a:t>
            </a:fld>
            <a:endParaRPr b="0" lang="pt-BR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15168-9D0C-4392-9687-BEFDDF554B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Calibri"/>
              </a:rPr>
              <a:t>Clique para editar o estilo </a:t>
            </a:r>
            <a:r>
              <a:rPr b="0" lang="pt-BR" sz="4400" strike="noStrike" u="none">
                <a:solidFill>
                  <a:srgbClr val="000000"/>
                </a:solidFill>
                <a:uFillTx/>
                <a:latin typeface="Calibri"/>
              </a:rPr>
              <a:t>do título mestre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rgbClr val="8b8b8b"/>
                </a:solidFill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trike="noStrike" u="non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FFD959-E129-4C67-AC5C-F4BED0284F7E}" type="slidenum">
              <a:rPr b="0" lang="pt-BR" sz="1200" strike="noStrike" u="none">
                <a:solidFill>
                  <a:srgbClr val="8b8b8b"/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Clique para editar o formato de texto </a:t>
            </a: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paulojorge.net.br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file:///home/paulo/Documentos/PALESTRAS/BEM AVENTURADOS OS QUE T&#202;M PURO O CORA&#199;&#195;O/Filme1.ppsx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oglobo.globo.com/rio/bom-exemplo-de-motorista-que-devolveu-74-mil-ao-dono-vira-motivo-de-chacota-2794720#:~:text=RIO - O bom exemplo do,de chacota de alguns colegas." TargetMode="External"/><Relationship Id="rId2" Type="http://schemas.openxmlformats.org/officeDocument/2006/relationships/image" Target="../media/image3.jpeg"/><Relationship Id="rId3" Type="http://schemas.openxmlformats.org/officeDocument/2006/relationships/hyperlink" Target="https://extra.globo.com/noticias/rio/viacao-1001-diz-que-esta-dando-apoio-motorista-hostilizado-apos-devolver-74-mil-passageiro-1624566.html" TargetMode="External"/><Relationship Id="rId4" Type="http://schemas.openxmlformats.org/officeDocument/2006/relationships/hyperlink" Target="https://globoplay.globo.com/v/1492665/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paulojorge.net.br/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3"/>
          <p:cNvSpPr/>
          <p:nvPr/>
        </p:nvSpPr>
        <p:spPr>
          <a:xfrm>
            <a:off x="1571760" y="2857320"/>
            <a:ext cx="6357600" cy="928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6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</a:t>
            </a:r>
            <a:r>
              <a:rPr b="0" lang="pt-BR" sz="26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PURO O CORAÇÃO</a:t>
            </a:r>
            <a:endParaRPr b="0" lang="pt-BR" sz="2600" strike="noStrike" u="none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14" name="CaixaDeTexto 6"/>
          <p:cNvSpPr/>
          <p:nvPr/>
        </p:nvSpPr>
        <p:spPr>
          <a:xfrm>
            <a:off x="6035760" y="6110280"/>
            <a:ext cx="2648880" cy="67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Calibri"/>
              </a:rPr>
              <a:t>Paulo Jorge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Calibri"/>
                <a:hlinkClick r:id="rId1"/>
              </a:rPr>
              <a:t>www.paulojorge.net.br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CaixaDeTexto 4"/>
          <p:cNvSpPr/>
          <p:nvPr/>
        </p:nvSpPr>
        <p:spPr>
          <a:xfrm>
            <a:off x="899640" y="620640"/>
            <a:ext cx="7488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4000" strike="noStrike" u="none">
                <a:solidFill>
                  <a:srgbClr val="8eb4e3"/>
                </a:solidFill>
                <a:uFillTx/>
                <a:latin typeface="Arial"/>
              </a:rPr>
              <a:t>PALESTRA ESPÍRITA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CaixaDeTexto 5"/>
          <p:cNvSpPr/>
          <p:nvPr/>
        </p:nvSpPr>
        <p:spPr>
          <a:xfrm>
            <a:off x="467640" y="6165360"/>
            <a:ext cx="374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Tempo estimado: </a:t>
            </a:r>
            <a:r>
              <a:rPr b="0" lang="pt-BR" sz="1800" strike="noStrike" u="none">
                <a:solidFill>
                  <a:srgbClr val="ff0000"/>
                </a:solidFill>
                <a:uFillTx/>
                <a:latin typeface="Arial"/>
              </a:rPr>
              <a:t>50 minutos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CaixaDeTexto 6"/>
          <p:cNvSpPr/>
          <p:nvPr/>
        </p:nvSpPr>
        <p:spPr>
          <a:xfrm>
            <a:off x="1619640" y="4077000"/>
            <a:ext cx="6192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Estudo baseado em O EVANGELHO SEGUNDO O ESPIRITISMO,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Capítulo VII – Allan Kardec.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CaixaDeTexto 5"/>
          <p:cNvSpPr/>
          <p:nvPr/>
        </p:nvSpPr>
        <p:spPr>
          <a:xfrm>
            <a:off x="323640" y="1484640"/>
            <a:ext cx="8496720" cy="5213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 Apresentaram-lhe então algumas crianças, a fim de que ele as tocasse, e, como seus discípulos afastassem com palavras ásperas os que lhas apresentavam, Jesus, vendo isso, zangou-se e lhes disse: </a:t>
            </a:r>
            <a:r>
              <a:rPr b="0" i="1" lang="pt-BR" sz="2800" strike="noStrike" u="none">
                <a:solidFill>
                  <a:srgbClr val="403152"/>
                </a:solidFill>
                <a:uFillTx/>
                <a:latin typeface="Arial"/>
              </a:rPr>
              <a:t>"</a:t>
            </a:r>
            <a:r>
              <a:rPr b="1" i="1" lang="pt-BR" sz="2800" strike="noStrike" u="none">
                <a:solidFill>
                  <a:srgbClr val="403152"/>
                </a:solidFill>
                <a:uFillTx/>
                <a:latin typeface="Arial"/>
              </a:rPr>
              <a:t>Deixai que venham a mim as criancinhas </a:t>
            </a:r>
            <a:r>
              <a:rPr b="1" lang="pt-BR" sz="2800" strike="noStrike" u="none">
                <a:solidFill>
                  <a:srgbClr val="403152"/>
                </a:solidFill>
                <a:uFillTx/>
                <a:latin typeface="Arial"/>
              </a:rPr>
              <a:t>e não as impeçais, porquanto o reino dos céus é para os que se lhes </a:t>
            </a:r>
            <a:r>
              <a:rPr b="1" lang="pt-BR" sz="2800" strike="noStrike" u="none">
                <a:solidFill>
                  <a:srgbClr val="c00000"/>
                </a:solidFill>
                <a:uFillTx/>
                <a:latin typeface="Arial"/>
              </a:rPr>
              <a:t>assemelham</a:t>
            </a:r>
            <a:r>
              <a:rPr b="1" lang="pt-BR" sz="2800" strike="noStrike" u="none">
                <a:solidFill>
                  <a:srgbClr val="403152"/>
                </a:solidFill>
                <a:uFillTx/>
                <a:latin typeface="Arial"/>
              </a:rPr>
              <a:t>. 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- Digo-vos, em verdade, que aquele que não receber o reino de Deus </a:t>
            </a:r>
            <a:r>
              <a:rPr b="0" lang="pt-BR" sz="2800" strike="noStrike" u="none">
                <a:solidFill>
                  <a:srgbClr val="c00000"/>
                </a:solidFill>
                <a:uFillTx/>
                <a:latin typeface="Arial"/>
              </a:rPr>
              <a:t>como uma criança, nele não entrará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." - E, depois de as abraçar, abençoou-as, impondo-lhes as mãos. (S. MARCOS, cap. X, vv. 13 a 16.)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Retângulo 6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Simplicidade e pureza de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Retângulo de cantos arredondados 11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0" name="CaixaDeTexto 5"/>
          <p:cNvSpPr/>
          <p:nvPr/>
        </p:nvSpPr>
        <p:spPr>
          <a:xfrm>
            <a:off x="323640" y="1484640"/>
            <a:ext cx="8496720" cy="49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4000" strike="noStrike" u="none">
                <a:solidFill>
                  <a:srgbClr val="000000"/>
                </a:solidFill>
                <a:uFillTx/>
                <a:latin typeface="Calibri"/>
              </a:rPr>
              <a:t>Aprendestes que foi dito aos antigos: "Não cometereis </a:t>
            </a:r>
            <a:r>
              <a:rPr b="0" lang="pt-BR" sz="4000" strike="noStrike" u="none">
                <a:solidFill>
                  <a:srgbClr val="c00000"/>
                </a:solidFill>
                <a:uFillTx/>
                <a:latin typeface="Calibri"/>
              </a:rPr>
              <a:t>adultério</a:t>
            </a:r>
            <a:r>
              <a:rPr b="0" lang="pt-BR" sz="4000" strike="noStrike" u="none">
                <a:solidFill>
                  <a:srgbClr val="000000"/>
                </a:solidFill>
                <a:uFillTx/>
                <a:latin typeface="Calibri"/>
              </a:rPr>
              <a:t>. Eu, porém, vos digo que aquele que houver olhado uma mulher, com mau desejo para com ela, já em seu coração cometeu adultério com ela." (S. Mateus, cap. V, vv.27 e 28.)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Retângulo 6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Pecado por pensamentos. - Adultério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Retângulo de cantos arredondados 12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4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4" name="Retângulo 6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Pecado por pensamentos. - Adultério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CaixaDeTexto 7"/>
          <p:cNvSpPr/>
          <p:nvPr/>
        </p:nvSpPr>
        <p:spPr>
          <a:xfrm>
            <a:off x="539640" y="1556640"/>
            <a:ext cx="821484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solidFill>
                  <a:srgbClr val="17375e"/>
                </a:solidFill>
                <a:uFillTx/>
                <a:latin typeface="Calibri"/>
              </a:rPr>
              <a:t>ADULTÉRIO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Retângulo 9"/>
          <p:cNvSpPr/>
          <p:nvPr/>
        </p:nvSpPr>
        <p:spPr>
          <a:xfrm>
            <a:off x="574920" y="2637000"/>
            <a:ext cx="856872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uFillTx/>
                <a:latin typeface="Calibri"/>
              </a:rPr>
              <a:t>Jesus não se reporta à sua significação própria — infidelidade conjugal, prevaricação —, mas ao seu sentido mais amplo, ou seja, a todo o tipo de adulteração do ser humano.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Retângulo de cantos arredondados 13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Retângulo 6"/>
          <p:cNvSpPr/>
          <p:nvPr/>
        </p:nvSpPr>
        <p:spPr>
          <a:xfrm>
            <a:off x="467640" y="692640"/>
            <a:ext cx="9143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Verdadeira pureza. – Mãos não lavadas.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Retângulo 7"/>
          <p:cNvSpPr/>
          <p:nvPr/>
        </p:nvSpPr>
        <p:spPr>
          <a:xfrm>
            <a:off x="323640" y="1700640"/>
            <a:ext cx="8496720" cy="43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4000" strike="noStrike" u="none">
                <a:solidFill>
                  <a:srgbClr val="000000"/>
                </a:solidFill>
                <a:uFillTx/>
                <a:latin typeface="Calibri"/>
              </a:rPr>
              <a:t>Então os escribas e os fariseus, que tinham vindo de Jerusalém, aproximaram-se de Jesus e lhe disseram: "Por que violam os teus discípulos a tradição dos antigos, uma vez que não lavam as mãos quando fazem suas refeições?"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Retângulo de cantos arredondados 14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3" name="Retângulo 6"/>
          <p:cNvSpPr/>
          <p:nvPr/>
        </p:nvSpPr>
        <p:spPr>
          <a:xfrm>
            <a:off x="467640" y="692640"/>
            <a:ext cx="9143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Verdadeira pureza. – Mãos não lavadas.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Retângulo 7"/>
          <p:cNvSpPr/>
          <p:nvPr/>
        </p:nvSpPr>
        <p:spPr>
          <a:xfrm>
            <a:off x="395640" y="1412640"/>
            <a:ext cx="84967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...</a:t>
            </a: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 “- Não é o que entra na boca que macula o homem; o que sai da boca do homem é que o macula. -O que sai da boca procede do coração e é o que torna impuro o homem; - porquanto </a:t>
            </a:r>
            <a:r>
              <a:rPr b="0" lang="pt-BR" sz="3200" strike="noStrike" u="none">
                <a:solidFill>
                  <a:srgbClr val="ff0000"/>
                </a:solidFill>
                <a:uFillTx/>
                <a:latin typeface="Arial"/>
              </a:rPr>
              <a:t>do coração é que partem os maus pensamentos</a:t>
            </a: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, os assassínios, os adultérios, as fornicações, os latrocínios, os falsos-testemunhos, as blasfêmias e as maledicências. - </a:t>
            </a:r>
            <a:r>
              <a:rPr b="1" lang="pt-BR" sz="3200" strike="noStrike" u="none">
                <a:solidFill>
                  <a:srgbClr val="000000"/>
                </a:solidFill>
                <a:uFillTx/>
                <a:latin typeface="Arial"/>
              </a:rPr>
              <a:t>Essas são as coisas que tornam impuro o homem...</a:t>
            </a: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"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Retângulo de cantos arredondados 15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7" name="Retângulo 6"/>
          <p:cNvSpPr/>
          <p:nvPr/>
        </p:nvSpPr>
        <p:spPr>
          <a:xfrm>
            <a:off x="467640" y="692640"/>
            <a:ext cx="84247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4000" strike="noStrike" u="none">
                <a:solidFill>
                  <a:srgbClr val="c00000"/>
                </a:solidFill>
                <a:uFillTx/>
                <a:latin typeface="Calibri"/>
              </a:rPr>
              <a:t>Escândalos. Se a vossa mão é motivo de escândalo, cortai-a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Retângulo 7"/>
          <p:cNvSpPr/>
          <p:nvPr/>
        </p:nvSpPr>
        <p:spPr>
          <a:xfrm>
            <a:off x="323640" y="2133000"/>
            <a:ext cx="8496720" cy="37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4800" strike="noStrike" u="none">
                <a:solidFill>
                  <a:srgbClr val="000000"/>
                </a:solidFill>
                <a:uFillTx/>
                <a:latin typeface="Arial"/>
              </a:rPr>
              <a:t>...Ai do mundo por causa dos escândalos; pois é necessário que venham escândalos; mas, ai do homem por quem o escândalo venha.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Retângulo de cantos arredondados 16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1" name="CaixaDeTexto 5"/>
          <p:cNvSpPr/>
          <p:nvPr/>
        </p:nvSpPr>
        <p:spPr>
          <a:xfrm>
            <a:off x="251640" y="1412640"/>
            <a:ext cx="8892000" cy="49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4000" strike="noStrike" u="none">
                <a:solidFill>
                  <a:srgbClr val="000000"/>
                </a:solidFill>
                <a:uFillTx/>
                <a:latin typeface="Arial"/>
              </a:rPr>
              <a:t>A pureza de coração deve ser o principal alvo daquele que quer se elevar espiritualmente. </a:t>
            </a:r>
            <a:r>
              <a:rPr b="0" lang="pt-BR" sz="4000" strike="noStrike" u="none">
                <a:solidFill>
                  <a:srgbClr val="c00000"/>
                </a:solidFill>
                <a:uFillTx/>
                <a:latin typeface="Arial"/>
              </a:rPr>
              <a:t>Assemelhando-nos à criança</a:t>
            </a:r>
            <a:r>
              <a:rPr b="0" lang="pt-BR" sz="4000" strike="noStrike" u="none">
                <a:solidFill>
                  <a:srgbClr val="000000"/>
                </a:solidFill>
                <a:uFillTx/>
                <a:latin typeface="Arial"/>
              </a:rPr>
              <a:t>, inocente e sem defesas, teremos maiores possibilidades de </a:t>
            </a:r>
            <a:r>
              <a:rPr b="0" lang="pt-BR" sz="4000" strike="noStrike" u="none">
                <a:solidFill>
                  <a:srgbClr val="c00000"/>
                </a:solidFill>
                <a:uFillTx/>
                <a:latin typeface="Arial"/>
              </a:rPr>
              <a:t>não só nos conhecer como também ao nosso próximo</a:t>
            </a:r>
            <a:r>
              <a:rPr b="0" lang="pt-BR" sz="4000" strike="noStrike" u="none">
                <a:solidFill>
                  <a:srgbClr val="000000"/>
                </a:solidFill>
                <a:uFillTx/>
                <a:latin typeface="Arial"/>
              </a:rPr>
              <a:t>. 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Retângulo 8"/>
          <p:cNvSpPr/>
          <p:nvPr/>
        </p:nvSpPr>
        <p:spPr>
          <a:xfrm>
            <a:off x="251640" y="620640"/>
            <a:ext cx="8892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CONCLUSÃO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Seta para a direita 11">
            <a:hlinkClick r:id="rId1"/>
          </p:cNvPr>
          <p:cNvSpPr/>
          <p:nvPr/>
        </p:nvSpPr>
        <p:spPr>
          <a:xfrm>
            <a:off x="6444360" y="5949360"/>
            <a:ext cx="1986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4" name="Retângulo de cantos arredondados 17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6233760" y="4443840"/>
            <a:ext cx="2628000" cy="22708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7" name="CaixaDeTexto 5"/>
          <p:cNvSpPr/>
          <p:nvPr/>
        </p:nvSpPr>
        <p:spPr>
          <a:xfrm>
            <a:off x="179640" y="5961600"/>
            <a:ext cx="8892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trike="noStrike" u="none">
                <a:solidFill>
                  <a:srgbClr val="55308d"/>
                </a:solidFill>
                <a:uFillTx/>
                <a:latin typeface="Calibri"/>
              </a:rPr>
              <a:t>Joilson Chagas (2011)</a:t>
            </a:r>
            <a:endParaRPr b="0" lang="pt-BR" sz="2400" strike="noStrike" u="none">
              <a:solidFill>
                <a:srgbClr val="55308d"/>
              </a:solidFill>
              <a:uFillTx/>
              <a:latin typeface="Arial"/>
            </a:endParaRPr>
          </a:p>
        </p:txBody>
      </p:sp>
      <p:sp>
        <p:nvSpPr>
          <p:cNvPr id="88" name="Retângulo 8"/>
          <p:cNvSpPr/>
          <p:nvPr/>
        </p:nvSpPr>
        <p:spPr>
          <a:xfrm>
            <a:off x="251640" y="620640"/>
            <a:ext cx="8892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UM BOM EXEMPLO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Seta para a direita 11">
            <a:hlinkClick r:id="rId1"/>
          </p:cNvPr>
          <p:cNvSpPr/>
          <p:nvPr/>
        </p:nvSpPr>
        <p:spPr>
          <a:xfrm>
            <a:off x="6554160" y="4847400"/>
            <a:ext cx="1986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400" strike="noStrike" u="none">
                <a:solidFill>
                  <a:srgbClr val="ffffff"/>
                </a:solidFill>
                <a:uFillTx/>
                <a:latin typeface="Calibri"/>
              </a:rPr>
              <a:t>O Globo</a:t>
            </a:r>
            <a:endParaRPr b="0" lang="pt-BR" sz="14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90" name="Picture 2" descr="Motorista Joílson Chagas, de 31 anos, devolve mais de R$ 74 mil (Foto: Paulo Nicolella Agência O Globo)"/>
          <p:cNvPicPr/>
          <p:nvPr/>
        </p:nvPicPr>
        <p:blipFill>
          <a:blip r:embed="rId2"/>
          <a:stretch/>
        </p:blipFill>
        <p:spPr>
          <a:xfrm>
            <a:off x="179640" y="1430640"/>
            <a:ext cx="5832360" cy="4374000"/>
          </a:xfrm>
          <a:prstGeom prst="rect">
            <a:avLst/>
          </a:prstGeom>
          <a:ln w="0">
            <a:noFill/>
          </a:ln>
        </p:spPr>
      </p:pic>
      <p:sp>
        <p:nvSpPr>
          <p:cNvPr id="91" name="Retângulo 9"/>
          <p:cNvSpPr/>
          <p:nvPr/>
        </p:nvSpPr>
        <p:spPr>
          <a:xfrm>
            <a:off x="6228360" y="1412640"/>
            <a:ext cx="2664000" cy="29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Arial"/>
              </a:rPr>
              <a:t>MOTORISTA QUE DEVOLVEU R$ 74 MIL AO DONO VIRA MOTIVO DE CHACOTA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trike="noStrike" u="none">
                <a:solidFill>
                  <a:srgbClr val="55308d"/>
                </a:solidFill>
                <a:uFillTx/>
                <a:latin typeface="Arial"/>
              </a:rPr>
              <a:t>JORNAL O GLOBO </a:t>
            </a:r>
            <a:r>
              <a:rPr b="0" lang="pt-BR" sz="1800" strike="noStrike" u="none">
                <a:solidFill>
                  <a:srgbClr val="55308d"/>
                </a:solidFill>
                <a:uFillTx/>
                <a:latin typeface="Arial"/>
              </a:rPr>
              <a:t>- Selma Schmidt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55308d"/>
                </a:solidFill>
                <a:uFillTx/>
                <a:latin typeface="Arial"/>
              </a:rPr>
              <a:t>Publicado: 19/04/11 - 0h00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Retângulo de cantos arredondados 18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  <p:sp>
        <p:nvSpPr>
          <p:cNvPr id="93" name="Seta para a direita 1">
            <a:hlinkClick r:id="rId3"/>
          </p:cNvPr>
          <p:cNvSpPr/>
          <p:nvPr/>
        </p:nvSpPr>
        <p:spPr>
          <a:xfrm>
            <a:off x="6554160" y="5423400"/>
            <a:ext cx="1986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400" strike="noStrike" u="none">
                <a:solidFill>
                  <a:srgbClr val="ffffff"/>
                </a:solidFill>
                <a:uFillTx/>
                <a:latin typeface="Calibri"/>
              </a:rPr>
              <a:t>Extra</a:t>
            </a:r>
            <a:endParaRPr b="0" lang="pt-BR" sz="14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4" name="Seta para a direita 2">
            <a:hlinkClick r:id="rId4"/>
          </p:cNvPr>
          <p:cNvSpPr/>
          <p:nvPr/>
        </p:nvSpPr>
        <p:spPr>
          <a:xfrm>
            <a:off x="6554160" y="5999400"/>
            <a:ext cx="1986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400" strike="noStrike" u="none">
                <a:solidFill>
                  <a:srgbClr val="ffffff"/>
                </a:solidFill>
                <a:uFillTx/>
                <a:latin typeface="Calibri"/>
              </a:rPr>
              <a:t>Globoplay</a:t>
            </a:r>
            <a:endParaRPr b="0" lang="pt-BR" sz="14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414480" y="4486680"/>
            <a:ext cx="234504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Veja nas mídias: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wipe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7" name="CaixaDeTexto 5"/>
          <p:cNvSpPr/>
          <p:nvPr/>
        </p:nvSpPr>
        <p:spPr>
          <a:xfrm>
            <a:off x="251640" y="1412640"/>
            <a:ext cx="8640720" cy="4464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4800" strike="noStrike" u="none">
                <a:solidFill>
                  <a:srgbClr val="000000"/>
                </a:solidFill>
                <a:uFillTx/>
                <a:latin typeface="Arial"/>
              </a:rPr>
              <a:t>Os puros de coração verão a </a:t>
            </a:r>
            <a:r>
              <a:rPr b="0" lang="pt-BR" sz="23900" strike="noStrike" u="none">
                <a:solidFill>
                  <a:srgbClr val="002060"/>
                </a:solidFill>
                <a:uFillTx/>
                <a:latin typeface="Arial"/>
              </a:rPr>
              <a:t>DEUS</a:t>
            </a:r>
            <a:endParaRPr b="0" lang="pt-BR" sz="23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Retângulo 8"/>
          <p:cNvSpPr/>
          <p:nvPr/>
        </p:nvSpPr>
        <p:spPr>
          <a:xfrm>
            <a:off x="251640" y="620640"/>
            <a:ext cx="8892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CONCLUSÃO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Retângulo de cantos arredondados 19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tângulo de cantos arredondados 4"/>
          <p:cNvSpPr/>
          <p:nvPr/>
        </p:nvSpPr>
        <p:spPr>
          <a:xfrm>
            <a:off x="1571760" y="2857320"/>
            <a:ext cx="6357600" cy="928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6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O CORAÇÃO</a:t>
            </a:r>
            <a:endParaRPr b="0" lang="pt-BR" sz="2600" strike="noStrike" u="none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101" name="CaixaDeTexto 8"/>
          <p:cNvSpPr/>
          <p:nvPr/>
        </p:nvSpPr>
        <p:spPr>
          <a:xfrm>
            <a:off x="6036480" y="6110280"/>
            <a:ext cx="2647440" cy="67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Calibri"/>
              </a:rPr>
              <a:t>Paulo Jorge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Calibri"/>
                <a:hlinkClick r:id="rId1"/>
              </a:rPr>
              <a:t>www.paulojorge.net.br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CaixaDeTexto 9"/>
          <p:cNvSpPr/>
          <p:nvPr/>
        </p:nvSpPr>
        <p:spPr>
          <a:xfrm>
            <a:off x="899640" y="620640"/>
            <a:ext cx="7488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4000" strike="noStrike" u="none">
                <a:solidFill>
                  <a:srgbClr val="8eb4e3"/>
                </a:solidFill>
                <a:uFillTx/>
                <a:latin typeface="Arial"/>
              </a:rPr>
              <a:t>PALESTRA ESPÍRITA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CaixaDeTexto 11"/>
          <p:cNvSpPr/>
          <p:nvPr/>
        </p:nvSpPr>
        <p:spPr>
          <a:xfrm>
            <a:off x="467640" y="6165360"/>
            <a:ext cx="374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Tempo estimado: </a:t>
            </a:r>
            <a:r>
              <a:rPr b="0" lang="pt-BR" sz="1800" strike="noStrike" u="none">
                <a:solidFill>
                  <a:srgbClr val="ff0000"/>
                </a:solidFill>
                <a:uFillTx/>
                <a:latin typeface="Arial"/>
              </a:rPr>
              <a:t>50 minutos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CaixaDeTexto 13"/>
          <p:cNvSpPr/>
          <p:nvPr/>
        </p:nvSpPr>
        <p:spPr>
          <a:xfrm>
            <a:off x="1619640" y="4077000"/>
            <a:ext cx="6192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Estudo baseado em O EVANGELHO SEGUNDO O ESPIRITISMO, Capítulo VII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Allan Kardec.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CaixaDeTexto 12"/>
          <p:cNvSpPr/>
          <p:nvPr/>
        </p:nvSpPr>
        <p:spPr>
          <a:xfrm>
            <a:off x="395640" y="548640"/>
            <a:ext cx="8214840" cy="48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600" strike="noStrike" u="none">
                <a:solidFill>
                  <a:srgbClr val="c00000"/>
                </a:solidFill>
                <a:uFillTx/>
                <a:latin typeface="Calibri"/>
              </a:rPr>
              <a:t>AS BEM-AVENTURANÇAS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CaixaDeTexto 5"/>
          <p:cNvSpPr/>
          <p:nvPr/>
        </p:nvSpPr>
        <p:spPr>
          <a:xfrm>
            <a:off x="251640" y="1124640"/>
            <a:ext cx="8892000" cy="511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1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pobres de espírito, porque deles é o Reino dos Céus.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2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que choram, porque eles serão consolados.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3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mansos, porque eles possuirão a Terra.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4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que têm fome e sede de justiça, porque eles serão saciados.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5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misericordiosos, porque eles alcançarão misericórdia.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6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puros de coração, porque eles verão a Deus.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7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pacíficos, porque serão chamados de filhos de Deus.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8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que sofrem perseguições por amor da justiça, porque deles é o Reino de Deus</a:t>
            </a:r>
            <a:endParaRPr b="0" lang="pt-BR" sz="2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Retângulo de cantos arredondados 10"/>
          <p:cNvSpPr/>
          <p:nvPr/>
        </p:nvSpPr>
        <p:spPr>
          <a:xfrm>
            <a:off x="3348000" y="14292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CaixaDeTexto 12"/>
          <p:cNvSpPr/>
          <p:nvPr/>
        </p:nvSpPr>
        <p:spPr>
          <a:xfrm>
            <a:off x="395640" y="548640"/>
            <a:ext cx="8214840" cy="48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600" strike="noStrike" u="none">
                <a:solidFill>
                  <a:srgbClr val="c00000"/>
                </a:solidFill>
                <a:uFillTx/>
                <a:latin typeface="Calibri"/>
              </a:rPr>
              <a:t>AS BEM-AVENTURANÇAS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CaixaDeTexto 5"/>
          <p:cNvSpPr/>
          <p:nvPr/>
        </p:nvSpPr>
        <p:spPr>
          <a:xfrm>
            <a:off x="251640" y="1124640"/>
            <a:ext cx="8892000" cy="511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1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pobres de espírito, porque deles é o Reino dos Céus.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2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que choram, porque eles serão consolados.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3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mansos, porque eles possuirão a Terra.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4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que têm fome e sede de justiça, porque eles serão saciados.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5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misericordiosos, porque eles alcançarão misericórdia.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c00000"/>
                </a:solidFill>
                <a:uFillTx/>
                <a:latin typeface="Calibri"/>
              </a:rPr>
              <a:t>6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Calibri"/>
              </a:rPr>
              <a:t>. Bem Aventurados os puros de coração, porque eles verão a Deus.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7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pacíficos, porque serão chamados de filhos de Deus.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trike="noStrike" u="none">
                <a:solidFill>
                  <a:srgbClr val="808080"/>
                </a:solidFill>
                <a:uFillTx/>
                <a:latin typeface="Calibri"/>
              </a:rPr>
              <a:t>8</a:t>
            </a:r>
            <a:r>
              <a:rPr b="0" lang="pt-BR" sz="2200" strike="noStrike" u="none">
                <a:solidFill>
                  <a:srgbClr val="808080"/>
                </a:solidFill>
                <a:uFillTx/>
                <a:latin typeface="Calibri"/>
              </a:rPr>
              <a:t>. Bem Aventurados os que sofrem perseguições por amor da justiça, porque deles é o Reino de Deus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Retângulo de cantos arredondados 1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CaixaDeTexto 5"/>
          <p:cNvSpPr/>
          <p:nvPr/>
        </p:nvSpPr>
        <p:spPr>
          <a:xfrm>
            <a:off x="395640" y="1412640"/>
            <a:ext cx="8496720" cy="4480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Simplicidade e pureza de coração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Pecado por pensamento. – Adultério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Verdadeira pureza. – Mãos não lavadas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Escândalos. Se a vossa mão é motivo de escândalo, cortai-a.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trike="noStrike" u="none">
                <a:solidFill>
                  <a:srgbClr val="c00000"/>
                </a:solidFill>
                <a:uFillTx/>
                <a:latin typeface="Calibri"/>
              </a:rPr>
              <a:t>Instruções dos Espíritos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Deixai que venham a mim as criancinhas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Calibri"/>
              </a:rPr>
              <a:t>Bem aventurados os que têm fechados os olhos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Retângulo 6"/>
          <p:cNvSpPr/>
          <p:nvPr/>
        </p:nvSpPr>
        <p:spPr>
          <a:xfrm>
            <a:off x="323640" y="764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600" strike="noStrike" u="none">
                <a:solidFill>
                  <a:srgbClr val="c00000"/>
                </a:solidFill>
                <a:uFillTx/>
                <a:latin typeface="Calibri"/>
              </a:rPr>
              <a:t>Bem-aventurados os que têm puro o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Retângulo de cantos arredondados 2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CaixaDeTexto 5"/>
          <p:cNvSpPr/>
          <p:nvPr/>
        </p:nvSpPr>
        <p:spPr>
          <a:xfrm>
            <a:off x="323640" y="1772640"/>
            <a:ext cx="8496720" cy="466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pt-BR" sz="3600" strike="noStrike" u="none">
                <a:solidFill>
                  <a:srgbClr val="000000"/>
                </a:solidFill>
                <a:uFillTx/>
                <a:latin typeface="Arial"/>
              </a:rPr>
              <a:t>1</a:t>
            </a:r>
            <a:r>
              <a:rPr b="1" lang="pt-BR" sz="4800" strike="noStrike" u="none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b="1" lang="pt-BR" sz="6000" strike="noStrike" u="none">
                <a:solidFill>
                  <a:srgbClr val="000000"/>
                </a:solidFill>
                <a:uFillTx/>
                <a:latin typeface="Calibri"/>
              </a:rPr>
              <a:t>Bem-aventurados</a:t>
            </a:r>
            <a:r>
              <a:rPr b="0" lang="pt-BR" sz="600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pt-BR" sz="6000" strike="noStrike" u="none">
                <a:solidFill>
                  <a:srgbClr val="808080"/>
                </a:solidFill>
                <a:uFillTx/>
                <a:latin typeface="Calibri"/>
              </a:rPr>
              <a:t>os que têm </a:t>
            </a:r>
            <a:r>
              <a:rPr b="1" lang="pt-BR" sz="6000" strike="noStrike" u="none">
                <a:solidFill>
                  <a:srgbClr val="000000"/>
                </a:solidFill>
                <a:uFillTx/>
                <a:latin typeface="Calibri"/>
              </a:rPr>
              <a:t>puro</a:t>
            </a:r>
            <a:r>
              <a:rPr b="0" lang="pt-BR" sz="600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pt-BR" sz="6000" strike="noStrike" u="none">
                <a:solidFill>
                  <a:srgbClr val="808080"/>
                </a:solidFill>
                <a:uFillTx/>
                <a:latin typeface="Calibri"/>
              </a:rPr>
              <a:t>o </a:t>
            </a:r>
            <a:r>
              <a:rPr b="1" lang="pt-BR" sz="6000" strike="noStrike" u="none">
                <a:solidFill>
                  <a:srgbClr val="000000"/>
                </a:solidFill>
                <a:uFillTx/>
                <a:latin typeface="Calibri"/>
              </a:rPr>
              <a:t>coração</a:t>
            </a:r>
            <a:r>
              <a:rPr b="0" lang="pt-BR" sz="6000" strike="noStrike" u="none">
                <a:solidFill>
                  <a:srgbClr val="808080"/>
                </a:solidFill>
                <a:uFillTx/>
                <a:latin typeface="Calibri"/>
              </a:rPr>
              <a:t>, porquanto verão a </a:t>
            </a:r>
            <a:r>
              <a:rPr b="1" lang="pt-BR" sz="6000" strike="noStrike" u="none">
                <a:solidFill>
                  <a:srgbClr val="000000"/>
                </a:solidFill>
                <a:uFillTx/>
                <a:latin typeface="Calibri"/>
              </a:rPr>
              <a:t>Deus</a:t>
            </a:r>
            <a:r>
              <a:rPr b="0" lang="pt-BR" sz="6000" strike="noStrike" u="none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b="0" lang="pt-BR" sz="6000" strike="noStrike" u="none">
                <a:solidFill>
                  <a:srgbClr val="808080"/>
                </a:solidFill>
                <a:uFillTx/>
                <a:latin typeface="Calibri"/>
              </a:rPr>
              <a:t>(S. Mateus, cap. V, v. 8.)</a:t>
            </a:r>
            <a:endParaRPr b="0" lang="pt-BR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Retângulo 6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Simplicidade e pureza de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Retângulo de cantos arredondados 5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CaixaDeTexto 12"/>
          <p:cNvSpPr/>
          <p:nvPr/>
        </p:nvSpPr>
        <p:spPr>
          <a:xfrm>
            <a:off x="395640" y="1772640"/>
            <a:ext cx="821484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solidFill>
                  <a:srgbClr val="17375e"/>
                </a:solidFill>
                <a:uFillTx/>
                <a:latin typeface="Calibri"/>
              </a:rPr>
              <a:t>BEM -AVENTURANÇA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CaixaDeTexto 5"/>
          <p:cNvSpPr/>
          <p:nvPr/>
        </p:nvSpPr>
        <p:spPr>
          <a:xfrm>
            <a:off x="539640" y="3069000"/>
            <a:ext cx="8143560" cy="16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SzPct val="169185"/>
              <a:buBlip>
                <a:blip r:embed="rId1"/>
              </a:buBlip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Calibri"/>
              </a:rPr>
              <a:t>Forma literária que se encontra no </a:t>
            </a:r>
            <a:r>
              <a:rPr b="1" lang="pt-BR" sz="2600" strike="noStrike" u="none">
                <a:solidFill>
                  <a:srgbClr val="000000"/>
                </a:solidFill>
                <a:uFillTx/>
                <a:latin typeface="Calibri"/>
              </a:rPr>
              <a:t>Antigo</a:t>
            </a:r>
            <a:r>
              <a:rPr b="0" lang="pt-BR" sz="2600" strike="noStrike" u="none">
                <a:solidFill>
                  <a:srgbClr val="000000"/>
                </a:solidFill>
                <a:uFillTx/>
                <a:latin typeface="Calibri"/>
              </a:rPr>
              <a:t> e no </a:t>
            </a:r>
            <a:r>
              <a:rPr b="1" lang="pt-BR" sz="2600" strike="noStrike" u="none">
                <a:solidFill>
                  <a:srgbClr val="000000"/>
                </a:solidFill>
                <a:uFillTx/>
                <a:latin typeface="Calibri"/>
              </a:rPr>
              <a:t>Novo</a:t>
            </a:r>
            <a:r>
              <a:rPr b="0" lang="pt-BR" sz="2600" strike="noStrike" u="none">
                <a:solidFill>
                  <a:srgbClr val="000000"/>
                </a:solidFill>
                <a:uFillTx/>
                <a:latin typeface="Calibri"/>
              </a:rPr>
              <a:t> Testamento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SzPct val="169185"/>
              <a:buBlip>
                <a:blip r:embed="rId2"/>
              </a:buBlip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Calibri"/>
              </a:rPr>
              <a:t>Declaração de bênção com base em uma virtude ou na boa sorte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Retângulo 6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Simplicidade e pureza de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CaixaDeTexto 12"/>
          <p:cNvSpPr/>
          <p:nvPr/>
        </p:nvSpPr>
        <p:spPr>
          <a:xfrm>
            <a:off x="539640" y="1556640"/>
            <a:ext cx="821484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solidFill>
                  <a:srgbClr val="17375e"/>
                </a:solidFill>
                <a:uFillTx/>
                <a:latin typeface="Calibri"/>
              </a:rPr>
              <a:t>PURO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CaixaDeTexto 5"/>
          <p:cNvSpPr/>
          <p:nvPr/>
        </p:nvSpPr>
        <p:spPr>
          <a:xfrm>
            <a:off x="539640" y="2701800"/>
            <a:ext cx="8143560" cy="441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0" lang="pt-BR" sz="4800" strike="noStrike" u="none">
                <a:solidFill>
                  <a:srgbClr val="000000"/>
                </a:solidFill>
                <a:uFillTx/>
                <a:latin typeface="Calibri"/>
              </a:rPr>
              <a:t>Sem mistura nem alteração; genuíno.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b="0" lang="pt-BR" sz="4800" strike="noStrike" u="none">
                <a:solidFill>
                  <a:srgbClr val="000000"/>
                </a:solidFill>
                <a:uFillTx/>
                <a:latin typeface="Calibri"/>
              </a:rPr>
              <a:t>Límpido, claro, transparente, cristalino, sem manchas. 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Retângulo 6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Simplicidade e pureza de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Retângulo de cantos arredondados 7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CaixaDeTexto 12"/>
          <p:cNvSpPr/>
          <p:nvPr/>
        </p:nvSpPr>
        <p:spPr>
          <a:xfrm>
            <a:off x="539640" y="1412640"/>
            <a:ext cx="821484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solidFill>
                  <a:srgbClr val="17375e"/>
                </a:solidFill>
                <a:uFillTx/>
                <a:latin typeface="Calibri"/>
              </a:rPr>
              <a:t>CORAÇÃO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Retângulo 6"/>
          <p:cNvSpPr/>
          <p:nvPr/>
        </p:nvSpPr>
        <p:spPr>
          <a:xfrm>
            <a:off x="395640" y="2493000"/>
            <a:ext cx="7776360" cy="33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SzPct val="100030"/>
              <a:buBlip>
                <a:blip r:embed="rId1"/>
              </a:buBlip>
            </a:pPr>
            <a:r>
              <a:rPr b="0" lang="pt-BR" sz="4000" strike="noStrike" u="none">
                <a:solidFill>
                  <a:srgbClr val="000000"/>
                </a:solidFill>
                <a:uFillTx/>
                <a:latin typeface="Arial"/>
              </a:rPr>
              <a:t>Servia para designar o conjunto de nossas faculdades interiores, a </a:t>
            </a:r>
            <a:r>
              <a:rPr b="0" lang="pt-BR" sz="4000" strike="noStrike" u="none">
                <a:solidFill>
                  <a:srgbClr val="c00000"/>
                </a:solidFill>
                <a:uFillTx/>
                <a:latin typeface="Arial"/>
              </a:rPr>
              <a:t>razão e a consciência</a:t>
            </a:r>
            <a:r>
              <a:rPr b="0" lang="pt-BR" sz="4000" strike="noStrike" u="none">
                <a:solidFill>
                  <a:srgbClr val="000000"/>
                </a:solidFill>
                <a:uFillTx/>
                <a:latin typeface="Arial"/>
              </a:rPr>
              <a:t>, como também as tendências </a:t>
            </a:r>
            <a:r>
              <a:rPr b="0" lang="pt-BR" sz="4000" strike="noStrike" u="none">
                <a:solidFill>
                  <a:srgbClr val="c00000"/>
                </a:solidFill>
                <a:uFillTx/>
                <a:latin typeface="Arial"/>
              </a:rPr>
              <a:t>afetivas</a:t>
            </a:r>
            <a:r>
              <a:rPr b="0" lang="pt-BR" sz="4000" strike="noStrike" u="none">
                <a:solidFill>
                  <a:srgbClr val="000000"/>
                </a:solidFill>
                <a:uFillTx/>
                <a:latin typeface="Arial"/>
              </a:rPr>
              <a:t> e a </a:t>
            </a:r>
            <a:r>
              <a:rPr b="0" lang="pt-BR" sz="4000" strike="noStrike" u="none">
                <a:solidFill>
                  <a:srgbClr val="c00000"/>
                </a:solidFill>
                <a:uFillTx/>
                <a:latin typeface="Arial"/>
              </a:rPr>
              <a:t>vontade</a:t>
            </a:r>
            <a:r>
              <a:rPr b="0" lang="pt-BR" sz="5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b="0" lang="pt-BR" sz="54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Retângulo 3"/>
          <p:cNvSpPr/>
          <p:nvPr/>
        </p:nvSpPr>
        <p:spPr>
          <a:xfrm>
            <a:off x="683640" y="5904000"/>
            <a:ext cx="7992360" cy="94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Georgia"/>
              </a:rPr>
              <a:t>No significado original da cultura semita (hebreus, assírios, arameus, fenícios e árabes)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Retângulo 9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Simplicidade e pureza de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Retângulo de cantos arredondados 8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ixaDeTexto 10"/>
          <p:cNvSpPr/>
          <p:nvPr/>
        </p:nvSpPr>
        <p:spPr>
          <a:xfrm>
            <a:off x="714240" y="1285920"/>
            <a:ext cx="7643520" cy="36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CaixaDeTexto 12"/>
          <p:cNvSpPr/>
          <p:nvPr/>
        </p:nvSpPr>
        <p:spPr>
          <a:xfrm>
            <a:off x="539640" y="1412640"/>
            <a:ext cx="821484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solidFill>
                  <a:srgbClr val="17375e"/>
                </a:solidFill>
                <a:uFillTx/>
                <a:latin typeface="Calibri"/>
              </a:rPr>
              <a:t>OBJETIVO: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Retângulo 6"/>
          <p:cNvSpPr/>
          <p:nvPr/>
        </p:nvSpPr>
        <p:spPr>
          <a:xfrm>
            <a:off x="323640" y="2781000"/>
            <a:ext cx="77763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65760" indent="-255960" algn="ctr">
              <a:lnSpc>
                <a:spcPct val="100000"/>
              </a:lnSpc>
              <a:tabLst>
                <a:tab algn="l" pos="0"/>
              </a:tabLst>
            </a:pPr>
            <a:r>
              <a:rPr b="1" i="1" lang="pt-BR" sz="9600" strike="noStrike" u="none">
                <a:solidFill>
                  <a:srgbClr val="000000"/>
                </a:solidFill>
                <a:uFillTx/>
                <a:latin typeface="Arial"/>
              </a:rPr>
              <a:t>Ver a DEUS</a:t>
            </a:r>
            <a:endParaRPr b="0" lang="pt-BR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Retângulo 9"/>
          <p:cNvSpPr/>
          <p:nvPr/>
        </p:nvSpPr>
        <p:spPr>
          <a:xfrm>
            <a:off x="323640" y="692640"/>
            <a:ext cx="88200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600" strike="noStrike" u="none">
                <a:solidFill>
                  <a:srgbClr val="c00000"/>
                </a:solidFill>
                <a:uFillTx/>
                <a:latin typeface="Calibri"/>
              </a:rPr>
              <a:t>Simplicidade e pureza de coração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Retângulo de cantos arredondados 9"/>
          <p:cNvSpPr/>
          <p:nvPr/>
        </p:nvSpPr>
        <p:spPr>
          <a:xfrm>
            <a:off x="3348000" y="165960"/>
            <a:ext cx="5581440" cy="405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ln>
                  <a:solidFill>
                    <a:srgbClr val="ff8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BEM AVENTURADOS OS QUE TÊM PURO  O  CORAÇÃO</a:t>
            </a:r>
            <a:endParaRPr b="0" lang="pt-BR" sz="1400" strike="noStrike" u="none">
              <a:solidFill>
                <a:srgbClr val="ff8000"/>
              </a:solidFill>
              <a:uFillTx/>
              <a:latin typeface="Cantarell"/>
            </a:endParaRPr>
          </a:p>
        </p:txBody>
      </p:sp>
    </p:spTree>
  </p:cSld>
  <p:transition>
    <p:wipe dir="d"/>
  </p:transition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Application>LibreOffice/24.8.3.2$Linux_X86_64 LibreOffice_project/480$Build-2</Application>
  <AppVersion>15.0000</AppVersion>
  <Company>PJ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2007-09-29T22:10:21Z</dcterms:created>
  <dc:creator>PJ</dc:creator>
  <dc:description/>
  <dc:language>pt-BR</dc:language>
  <cp:lastModifiedBy/>
  <dcterms:modified xsi:type="dcterms:W3CDTF">2025-01-22T14:04:24Z</dcterms:modified>
  <cp:revision>116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13</vt:r8>
  </property>
  <property fmtid="{D5CDD505-2E9C-101B-9397-08002B2CF9AE}" pid="3" name="PresentationFormat">
    <vt:lpwstr>Apresentação na tela (4:3)</vt:lpwstr>
  </property>
  <property fmtid="{D5CDD505-2E9C-101B-9397-08002B2CF9AE}" pid="4" name="Slides">
    <vt:r8>19</vt:r8>
  </property>
</Properties>
</file>