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3800" cy="7556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5240" cy="166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pt-BR" sz="4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0DBD1D-B6D0-4539-B80E-8A7665DFFB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5240" cy="166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E2E0EE-1DC5-4D17-8B1D-2471F30C14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524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586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426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426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73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73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6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2840"/>
            <a:ext cx="234936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8440" y="6882840"/>
            <a:ext cx="319608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9880" y="6882840"/>
            <a:ext cx="234936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10B174-BE4C-48CF-86C7-33C4E672EEB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10" name=""/>
          <p:cNvSpPr txBox="1"/>
          <p:nvPr/>
        </p:nvSpPr>
        <p:spPr>
          <a:xfrm>
            <a:off x="540000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dddddd"/>
                </a:solidFill>
                <a:latin typeface="Arial"/>
              </a:rPr>
              <a:t>PALESTRA ESPÍRITA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now"/>
          <p:cNvSpPr txBox="1"/>
          <p:nvPr/>
        </p:nvSpPr>
        <p:spPr>
          <a:xfrm>
            <a:off x="2565720" y="3444480"/>
            <a:ext cx="4951800" cy="667440"/>
          </a:xfrm>
          <a:prstGeom prst="rect">
            <a:avLst/>
          </a:prstGeom>
        </p:spPr>
        <p:txBody>
          <a:bodyPr wrap="none" lIns="104040" rIns="104040" tIns="60840" bIns="60840" anchor="ctr" anchorCtr="1">
            <a:prstTxWarp prst="textPlain">
              <a:avLst>
                <a:gd name="adj" fmla="val 49779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blurRad="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  <a:endParaRPr b="1" lang="pt-BR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effectLst>
                <a:outerShdw dist="36147" dir="2700000" blurRad="0" rotWithShape="0">
                  <a:srgbClr val="808080"/>
                </a:outerShdw>
              </a:effectLst>
              <a:latin typeface="Noto Sans"/>
              <a:ea typeface="MS Gothic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40000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Baseada no livro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JUSTIÇA DIVINA (Emmanuel/Chico Xavier)</a:t>
            </a:r>
            <a:br>
              <a:rPr sz="1400"/>
            </a:br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Capítulo “ORA E SERVE”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293800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400" spc="-1" strike="noStrike">
                <a:solidFill>
                  <a:srgbClr val="dddddd"/>
                </a:solidFill>
                <a:latin typeface="Arial"/>
              </a:rPr>
              <a:t>Paulo Jorge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www.paulojorge.net.br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56040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Em todos os problemas e circunstâncias que te pareçam superar o quadro das próprias forças, ora e serve.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A prece é silêncio que inspira.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trabalho é atividade que aperfeiçoa.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556160" y="180000"/>
            <a:ext cx="513216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TRABALHO E EVOLUÇÃO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Livro dos Espíritos &gt; Parte terceira — Das leis morais &gt; Capítulo III — 2. Lei do trabalho &gt; Necessidade do trabalho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844160" y="1054080"/>
            <a:ext cx="5055840" cy="413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674.</a:t>
            </a:r>
            <a:r>
              <a:rPr b="1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A necessidade do trabalho é uma lei da natureza?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– 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O trabalho é uma </a:t>
            </a:r>
            <a:r>
              <a:rPr b="0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lei natural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, por isso mesmo é uma </a:t>
            </a:r>
            <a:r>
              <a:rPr b="0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necessidade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, e a civilização obriga o homem a trabalhar mais, porque aumenta suas necessidades e prazeres.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675.</a:t>
            </a:r>
            <a:r>
              <a:rPr b="1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Devem-se entender por trabalho somente as ocupações materiais?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– </a:t>
            </a:r>
            <a:r>
              <a:rPr b="0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Não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; o Espírito também trabalha, assim como o corpo. Toda </a:t>
            </a:r>
            <a:r>
              <a:rPr b="0" lang="pt-BR" sz="1800" spc="-1" strike="noStrike">
                <a:solidFill>
                  <a:srgbClr val="ff0000"/>
                </a:solidFill>
                <a:latin typeface="Verdana"/>
                <a:ea typeface="DejaVu Sans"/>
              </a:rPr>
              <a:t>ocupação útil </a:t>
            </a: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é trabalho.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932000" y="4732200"/>
            <a:ext cx="4860000" cy="165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200" spc="-1" strike="noStrike">
                <a:solidFill>
                  <a:srgbClr val="bf0041"/>
                </a:solidFill>
                <a:latin typeface="Arial"/>
              </a:rPr>
              <a:t>Jesus lhes disse: “</a:t>
            </a:r>
            <a:r>
              <a:rPr b="1" lang="pt-BR" sz="2200" spc="-1" strike="noStrike">
                <a:solidFill>
                  <a:srgbClr val="bf0041"/>
                </a:solidFill>
                <a:latin typeface="Arial"/>
              </a:rPr>
              <a:t>Meu Pai não cessa de obrar até ao presente e eu também obro incessantemente</a:t>
            </a:r>
            <a:r>
              <a:rPr b="0" lang="pt-BR" sz="2200" spc="-1" strike="noStrike">
                <a:solidFill>
                  <a:srgbClr val="bf0041"/>
                </a:solidFill>
                <a:latin typeface="Arial"/>
              </a:rPr>
              <a:t>”. (S. João, 5:1 a 17.)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176040" y="1080000"/>
            <a:ext cx="954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viajor mais importante da Terra também passou pelo oceano de suor e de lagrimas, orando e servindo.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Tão escabrosa lhe foi a peregrinação entre os homens, que não sobrou amigo algum para compartilhar-lhe espontaneamente os júbilos da chegada pelo escaler em forma de cruz.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Tão alto, porém, acendeu Ele a flama da prece, que pôde compreender e desculpar os próprios algozes, e tão devotadamente se consagrou ao trabalho, que conseguiu vencer os abismos da morte e voltar aos braços dos amigos vacilantes, como a repetir-lhes em regozijo e vitória: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“</a:t>
            </a: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Tende bom ânimo! Eu estou aqui!”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4466160" y="7108920"/>
            <a:ext cx="543384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XAVIER, Francisco Cândido - Justiça Divina [Emmanuel]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593520" y="18036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ORA E SERVE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3593520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ORA E SERVE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tângulo 4"/>
          <p:cNvSpPr/>
          <p:nvPr/>
        </p:nvSpPr>
        <p:spPr>
          <a:xfrm>
            <a:off x="2348640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404040"/>
                </a:solidFill>
                <a:latin typeface="Arial"/>
              </a:rPr>
              <a:t>O MITO DA CAVERNA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6532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1" descr="Mito da caverna"/>
          <p:cNvPicPr/>
          <p:nvPr/>
        </p:nvPicPr>
        <p:blipFill>
          <a:blip r:embed="rId2"/>
          <a:stretch/>
        </p:blipFill>
        <p:spPr>
          <a:xfrm>
            <a:off x="568080" y="1475640"/>
            <a:ext cx="8925840" cy="432612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dist="37674" dir="2700000" blurRad="50760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upo 19"/>
          <p:cNvGrpSpPr/>
          <p:nvPr/>
        </p:nvGrpSpPr>
        <p:grpSpPr>
          <a:xfrm>
            <a:off x="3509640" y="1979640"/>
            <a:ext cx="1583640" cy="2774160"/>
            <a:chOff x="3509640" y="1979640"/>
            <a:chExt cx="1583640" cy="2774160"/>
          </a:xfrm>
        </p:grpSpPr>
        <p:sp>
          <p:nvSpPr>
            <p:cNvPr id="69" name="Picture 4"/>
            <p:cNvSpPr/>
            <p:nvPr/>
          </p:nvSpPr>
          <p:spPr>
            <a:xfrm>
              <a:off x="3509640" y="1979640"/>
              <a:ext cx="1583640" cy="2774160"/>
            </a:xfrm>
            <a:prstGeom prst="ellipse">
              <a:avLst/>
            </a:prstGeom>
            <a:blipFill rotWithShape="0">
              <a:blip r:embed="rId3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dist="291960" dir="5400000" blurRad="38088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tângulo 11"/>
            <p:cNvSpPr/>
            <p:nvPr/>
          </p:nvSpPr>
          <p:spPr>
            <a:xfrm>
              <a:off x="3797640" y="3996000"/>
              <a:ext cx="1007640" cy="287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3a276"/>
                  </a:solidFill>
                  <a:latin typeface="Arial"/>
                </a:rPr>
                <a:t>Moisés</a:t>
              </a:r>
              <a:endParaRPr b="0" lang="pt-BR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upo 20"/>
          <p:cNvGrpSpPr/>
          <p:nvPr/>
        </p:nvGrpSpPr>
        <p:grpSpPr>
          <a:xfrm>
            <a:off x="5727960" y="2123640"/>
            <a:ext cx="1656360" cy="2088000"/>
            <a:chOff x="5727960" y="2123640"/>
            <a:chExt cx="1656360" cy="2088000"/>
          </a:xfrm>
        </p:grpSpPr>
        <p:sp>
          <p:nvSpPr>
            <p:cNvPr id="72" name="Picture 6"/>
            <p:cNvSpPr/>
            <p:nvPr/>
          </p:nvSpPr>
          <p:spPr>
            <a:xfrm>
              <a:off x="5727960" y="2123640"/>
              <a:ext cx="1656360" cy="2088000"/>
            </a:xfrm>
            <a:prstGeom prst="ellipse">
              <a:avLst/>
            </a:prstGeom>
            <a:blipFill rotWithShape="0">
              <a:blip r:embed="rId4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dist="291960" dir="5400000" blurRad="38088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Retângulo 12"/>
            <p:cNvSpPr/>
            <p:nvPr/>
          </p:nvSpPr>
          <p:spPr>
            <a:xfrm>
              <a:off x="6124320" y="3708000"/>
              <a:ext cx="863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3a276"/>
                  </a:solidFill>
                  <a:latin typeface="Arial"/>
                </a:rPr>
                <a:t>Jesus</a:t>
              </a:r>
              <a:endParaRPr b="0" lang="pt-BR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rupo 21"/>
          <p:cNvGrpSpPr/>
          <p:nvPr/>
        </p:nvGrpSpPr>
        <p:grpSpPr>
          <a:xfrm>
            <a:off x="7557840" y="2080080"/>
            <a:ext cx="1874880" cy="2160000"/>
            <a:chOff x="7557840" y="2080080"/>
            <a:chExt cx="1874880" cy="2160000"/>
          </a:xfrm>
        </p:grpSpPr>
        <p:sp>
          <p:nvSpPr>
            <p:cNvPr id="75" name="Picture 8"/>
            <p:cNvSpPr/>
            <p:nvPr/>
          </p:nvSpPr>
          <p:spPr>
            <a:xfrm>
              <a:off x="7557840" y="2080080"/>
              <a:ext cx="1874880" cy="2160000"/>
            </a:xfrm>
            <a:prstGeom prst="ellipse">
              <a:avLst/>
            </a:prstGeom>
            <a:blipFill rotWithShape="0">
              <a:blip r:embed="rId5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dist="291960" dir="5400000" blurRad="38088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tângulo 14"/>
            <p:cNvSpPr/>
            <p:nvPr/>
          </p:nvSpPr>
          <p:spPr>
            <a:xfrm>
              <a:off x="7775640" y="3571200"/>
              <a:ext cx="1439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f3a276"/>
                  </a:solidFill>
                  <a:latin typeface="Arial"/>
                </a:rPr>
                <a:t>Allan Kardec</a:t>
              </a:r>
              <a:endParaRPr b="0" lang="pt-BR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"/>
                            </p:stCondLst>
                            <p:childTnLst>
                              <p:par>
                                <p:cTn id="1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540000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dddddd"/>
                </a:solidFill>
                <a:latin typeface="Arial"/>
              </a:rPr>
              <a:t>PALESTRA ESPÍRITA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now 1"/>
          <p:cNvSpPr txBox="1"/>
          <p:nvPr/>
        </p:nvSpPr>
        <p:spPr>
          <a:xfrm>
            <a:off x="2565720" y="3444480"/>
            <a:ext cx="4951800" cy="667440"/>
          </a:xfrm>
          <a:prstGeom prst="rect">
            <a:avLst/>
          </a:prstGeom>
        </p:spPr>
        <p:txBody>
          <a:bodyPr wrap="none" lIns="104040" rIns="104040" tIns="60840" bIns="60840" anchor="ctr" anchorCtr="1">
            <a:prstTxWarp prst="textPlain">
              <a:avLst>
                <a:gd name="adj" fmla="val 49779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blurRad="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  <a:endParaRPr b="1" lang="pt-BR" sz="2400" spc="-1" strike="noStrik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effectLst>
                <a:outerShdw dist="36147" dir="2700000" blurRad="0" rotWithShape="0">
                  <a:srgbClr val="808080"/>
                </a:outerShdw>
              </a:effectLst>
              <a:latin typeface="Noto Sans"/>
              <a:ea typeface="MS Gothic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40000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Baseada no livro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JUSTIÇA DIVINA (Emmanuel/Chico Xavier)</a:t>
            </a:r>
            <a:br>
              <a:rPr sz="1400"/>
            </a:br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Capítulo “ORA E SERVE”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5293800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pt-BR" sz="1400" spc="-1" strike="noStrike">
                <a:solidFill>
                  <a:srgbClr val="dddddd"/>
                </a:solidFill>
                <a:latin typeface="Arial"/>
              </a:rPr>
              <a:t>Paulo Jorge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 </a:t>
            </a:r>
            <a:r>
              <a:rPr b="0" lang="pt-BR" sz="1400" spc="-1" strike="noStrike">
                <a:solidFill>
                  <a:srgbClr val="dddddd"/>
                </a:solidFill>
                <a:latin typeface="Arial"/>
              </a:rPr>
              <a:t>www.paulojorge.net.br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3593520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ORA E SERVE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2" descr="Mito da caverna"/>
          <p:cNvPicPr/>
          <p:nvPr/>
        </p:nvPicPr>
        <p:blipFill>
          <a:blip r:embed="rId2"/>
          <a:stretch/>
        </p:blipFill>
        <p:spPr>
          <a:xfrm>
            <a:off x="578880" y="1511640"/>
            <a:ext cx="8925840" cy="432612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dist="37674" dir="2700000" blurRad="50760" rotWithShape="0">
              <a:srgbClr val="000000">
                <a:alpha val="43000"/>
              </a:srgbClr>
            </a:outerShdw>
          </a:effectLst>
        </p:spPr>
      </p:pic>
      <p:sp>
        <p:nvSpPr>
          <p:cNvPr id="16" name="Retângulo 18"/>
          <p:cNvSpPr/>
          <p:nvPr/>
        </p:nvSpPr>
        <p:spPr>
          <a:xfrm>
            <a:off x="2348640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404040"/>
                </a:solidFill>
                <a:latin typeface="Arial"/>
              </a:rPr>
              <a:t>O MITO DA CAVERNA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trabalho e a prece, como sendo a embarcação e a bússola do caminho.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844160" y="1054080"/>
            <a:ext cx="4875840" cy="57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9. A prece é uma invocação, mediante a qual o homem entra, pelo pensamento, em comunicação com o ser a quem se dirige. Pode ter por objeto um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pedido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, um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agradecimento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, ou uma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glorificação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. Podemos orar por nós mesmos ou por outrem, pelos vivos ou pelos mortos. As preces feitas a Deus escutam-nas os Espíritos incumbidos da execução de suas vontades; as que se dirigem aos bons Espíritos são reportadas a Deus. Quando alguém ora a outros seres que não a Deus, fá-lo recorrendo a intermediários, a intercessores, porquanto nada sucede sem a vontade de Deus.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199680" y="7028640"/>
            <a:ext cx="687564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Evangelho segundo o Espiritismo &gt; Capítulo XXVII — Pedi e obtereis &gt; Ação da prece. Transmissão do pensamento.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844160" y="180000"/>
            <a:ext cx="19440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A PRECE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trabalho e a prece, como sendo a embarcação e a bússola do caminho.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844160" y="1054080"/>
            <a:ext cx="4875840" cy="56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</a:pP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DejaVu Sans"/>
              </a:rPr>
              <a:t>779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O homem tira de si  mesmo a energia progressiva ou o progresso não é mais do que o resultado de um ensinamento?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 —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 homem se desenvolve por si mesmo, naturalmente, mas nem todos progridem ao mesmo tempo e da mesma maneira; é então que os mais adiantados ajudam os outros a progredir, pelo contato social.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844160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LEI DO PROGRESSO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trabalho e a prece, como sendo a embarcação e a bússola do caminho.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844160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LEI DO PROGRESSO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844160" y="1054080"/>
            <a:ext cx="5055840" cy="598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</a:pP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DejaVu Sans"/>
              </a:rPr>
              <a:t>780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O progresso moral segue sempre o progresso intelectual?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—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É a sua consequência, mas não o segue sempre imediatamente.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DejaVu Sans"/>
              </a:rPr>
              <a:t>780 – a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) Como o progresso intelectual pode conduzir ao progresso moral?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   —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Dando a compreensão do bem e do mal, pois então o homem pode escolher.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Rochedos de </a:t>
            </a:r>
            <a:r>
              <a:rPr b="1" lang="pt-BR" sz="2800" spc="-1" strike="noStrike">
                <a:solidFill>
                  <a:srgbClr val="55308d"/>
                </a:solidFill>
                <a:latin typeface="Arial"/>
              </a:rPr>
              <a:t>incompreensão</a:t>
            </a: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 escondem-se, traiçoeiros, sob a crista das ondas, ameaçando-te a rota.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No entanto, ora e serve.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A prece ilumina.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trabalho liberta.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844160" y="180000"/>
            <a:ext cx="37987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INCOMPREENSÃO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844160" y="1054080"/>
            <a:ext cx="5055840" cy="561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Mestre  –  exclamou,  timidamente  –  não  saberia  nunca  explicar-vos  o  porquê  de  minhas  tristezas amargurosas. Só sei dizer que o vosso Evangelho me enche de esperanças para o reino de luz que nos espera os corações, além, nas alturas... Quando esclarecestes que o vosso reino não é deste mundo, experimentei uma  nova  coragem  para  atravessar  as  misérias  do  caminho  da  Terra,  pois,  aqui,  o  selo  do  mal  parece obscurecer as coisas mais puras!... Por toda parte, é a vitória do crime, o jogo das ambições, a colheita dos desenganos!…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br>
              <a:rPr sz="2200"/>
            </a:br>
            <a:r>
              <a:rPr b="0" lang="pt-BR" sz="1800" spc="-1" strike="noStrike">
                <a:solidFill>
                  <a:srgbClr val="bf0041"/>
                </a:solidFill>
                <a:latin typeface="Arial"/>
                <a:ea typeface="DejaVu Sans"/>
              </a:rPr>
              <a:t>Palavras do apóstolo Bartolomeu – Livro Boa Nova (8-BOM ÂNIMO)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5648400" y="7108920"/>
            <a:ext cx="40716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BOA NOVA &gt; 8-BOM ÂNIMO (Humberto de Campos – Chico Xavier)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Monstros do precipício surgem à tona, inclinado-te à perturbação e ao soçobro.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Contudo, ora e serve.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A prece guia.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trabalho defende.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4844160" y="180000"/>
            <a:ext cx="18313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O MEDO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844160" y="1054080"/>
            <a:ext cx="50558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 fenômenos fóbicos procedem de experiências passadas (…)”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O medo ontem...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O medo hoje…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bf0041"/>
                </a:solidFill>
                <a:latin typeface="Calibri"/>
                <a:ea typeface="DejaVu Sans"/>
              </a:rPr>
              <a:t>Joanna de Ângelis (O Homem Inegral)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895280" y="4080960"/>
            <a:ext cx="482472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temor da morte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é efeito da sabedoria da Providência, e uma consequência do instinto de conservação comum a todos os seres vivos. Ela é necessária enquanto o homem não for bastante esclarecido quanto às condições da vida futura (…)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Revista espírita — Jornal de estudos psicológicos — 1865 &gt; Fevereiro &gt; Da apreensão da morte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55308d"/>
                </a:solidFill>
                <a:latin typeface="Arial"/>
              </a:rPr>
              <a:t>Tempestades de aflição</a:t>
            </a: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 aparecem de chofre, vergastando-te o refúgio.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Entretanto, ora e serve.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A prece reanima.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trabalho restaura.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500000" y="180000"/>
            <a:ext cx="45770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CATÁSTROFES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500000" y="1054080"/>
            <a:ext cx="5400000" cy="57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</a:pPr>
            <a:r>
              <a:rPr b="1" lang="pt-BR" sz="2800" spc="-1" strike="noStrike">
                <a:solidFill>
                  <a:srgbClr val="c00000"/>
                </a:solidFill>
                <a:latin typeface="Arial"/>
                <a:ea typeface="DejaVu Sans"/>
              </a:rPr>
              <a:t>783</a:t>
            </a:r>
            <a:r>
              <a:rPr b="1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. O aperfeiçoamento da Humanidade segue sempre uma marcha progressiva e lenta?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   —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Há o progresso regular e  lento que resulta da força das coisas; mas quando um povo não avança bastante rápido, Deus lhe provoca, de tempos em tempos, um </a:t>
            </a:r>
            <a:r>
              <a:rPr b="0" lang="pt-BR" sz="2800" spc="-1" strike="noStrike">
                <a:solidFill>
                  <a:srgbClr val="c00000"/>
                </a:solidFill>
                <a:latin typeface="Arial"/>
                <a:ea typeface="DejaVu Sans"/>
              </a:rPr>
              <a:t>abalo físico ou moral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que o transforma.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DejaVu Sans"/>
              </a:rPr>
              <a:t>- A PANDEMIA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pt-BR" sz="2600" spc="-1" strike="noStrike">
                <a:solidFill>
                  <a:srgbClr val="c9211e"/>
                </a:solidFill>
                <a:latin typeface="Arial"/>
                <a:ea typeface="DejaVu Sans"/>
              </a:rPr>
              <a:t>- O CASO SILVEIRA (Nosso Lar)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 &gt; Marcha do progresso.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356040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Companheiros queridos que te suavizam as agruras da marcha desembarcam nas ilhas de enganoso descanso, deixando-te as mãos sob multiplicados encargos.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Todavia ora e serve.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A prece consola.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55308d"/>
                </a:solidFill>
                <a:latin typeface="Arial"/>
              </a:rPr>
              <a:t>O trabalho sustenta.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584160" y="180000"/>
            <a:ext cx="617148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Arial"/>
              </a:rPr>
              <a:t>TRABALHO E SOLIDARIEDADE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844160" y="1054080"/>
            <a:ext cx="5055840" cy="246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njaliOldLipi"/>
                <a:ea typeface="DejaVu Sans"/>
              </a:rPr>
              <a:t>Somos todos diferentes…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njaliOldLipi"/>
                <a:ea typeface="DejaVu Sans"/>
              </a:rPr>
              <a:t>Amigos circunstanciais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njaliOldLipi"/>
                <a:ea typeface="DejaVu Sans"/>
              </a:rPr>
              <a:t>O trabalho em equipe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njaliOldLipi"/>
                <a:ea typeface="DejaVu Sans"/>
              </a:rPr>
              <a:t>O trabalho na caridade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latin typeface="AnjaliOldLipi"/>
                <a:ea typeface="DejaVu Sans"/>
              </a:rPr>
              <a:t>As tarefas na casa Espírita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860000" y="4140000"/>
            <a:ext cx="4500000" cy="291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bf0041"/>
                </a:solidFill>
                <a:latin typeface="Verdana"/>
              </a:rPr>
              <a:t>“</a:t>
            </a:r>
            <a:r>
              <a:rPr b="0" lang="pt-BR" sz="3200" spc="-1" strike="noStrike">
                <a:solidFill>
                  <a:srgbClr val="bf0041"/>
                </a:solidFill>
                <a:latin typeface="Verdana"/>
              </a:rPr>
              <a:t>O trabalho que mais nos aflige é aquele que precisamos fazer e não fazemos”.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860000" y="6480000"/>
            <a:ext cx="5079240" cy="118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Agora e o tempo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Notas do trabalho (Emmanuel / Chico Xavier)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"/>
                            </p:stCondLst>
                            <p:childTnLst>
                              <p:par>
                                <p:cTn id="1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2023-06-06T18:20:43Z</dcterms:created>
  <dc:creator/>
  <dc:description/>
  <dc:language>pt-BR</dc:language>
  <cp:lastModifiedBy/>
  <dcterms:modified xsi:type="dcterms:W3CDTF">2023-06-07T21:23:44Z</dcterms:modified>
  <cp:revision>13</cp:revision>
  <dc:subject/>
  <dc:title/>
</cp:coreProperties>
</file>