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0083800" cy="75565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840" y="-96"/>
      </p:cViewPr>
      <p:guideLst>
        <p:guide orient="horz" pos="2380"/>
        <p:guide pos="31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100440"/>
            <a:ext cx="9075240" cy="166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767240"/>
            <a:ext cx="907524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882"/>
              </a:spcBef>
              <a:buNone/>
            </a:pPr>
            <a:endParaRPr lang="pt-BR" sz="42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90DBD1D-B6D0-4539-B80E-8A7665DFFB6A}" type="slidenum">
              <a:rPr/>
              <a:pPr/>
              <a:t>‹nº›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100440"/>
            <a:ext cx="9075240" cy="166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586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767240"/>
            <a:ext cx="907524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EE2E0EE-1DC5-4D17-8B1D-2471F30C1445}" type="slidenum">
              <a:rPr/>
              <a:pPr/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0240"/>
            <a:ext cx="9075240" cy="126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pt-BR" sz="5860" b="0" strike="noStrike" spc="-1">
                <a:solidFill>
                  <a:srgbClr val="000000"/>
                </a:solidFill>
                <a:latin typeface="Arial"/>
              </a:rPr>
              <a:t>Clique para editar o formato do texto do título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7240"/>
            <a:ext cx="9075240" cy="438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882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4260" b="0" strike="noStrike" spc="-1">
                <a:solidFill>
                  <a:srgbClr val="000000"/>
                </a:solidFill>
                <a:latin typeface="Arial"/>
              </a:rPr>
              <a:t>Clique para editar o formato de texto dos tópicos</a:t>
            </a:r>
          </a:p>
          <a:p>
            <a:pPr marL="864000" lvl="1" indent="-324000">
              <a:spcBef>
                <a:spcPts val="150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3730" b="0" strike="noStrike" spc="-1">
                <a:solidFill>
                  <a:srgbClr val="000000"/>
                </a:solidFill>
                <a:latin typeface="Arial"/>
              </a:rPr>
              <a:t>2.º nível de tópicos</a:t>
            </a:r>
          </a:p>
          <a:p>
            <a:pPr marL="1296000" lvl="2" indent="-288000">
              <a:spcBef>
                <a:spcPts val="112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3.º nível de tópicos</a:t>
            </a:r>
          </a:p>
          <a:p>
            <a:pPr marL="1728000" lvl="3" indent="-216000">
              <a:spcBef>
                <a:spcPts val="748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660" b="0" strike="noStrike" spc="-1">
                <a:solidFill>
                  <a:srgbClr val="000000"/>
                </a:solidFill>
                <a:latin typeface="Arial"/>
              </a:rPr>
              <a:t>4.º nível de tópicos</a:t>
            </a:r>
          </a:p>
          <a:p>
            <a:pPr marL="2160000" lvl="4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60" b="0" strike="noStrike" spc="-1">
                <a:solidFill>
                  <a:srgbClr val="000000"/>
                </a:solidFill>
                <a:latin typeface="Arial"/>
              </a:rPr>
              <a:t>5.º nível de tópicos</a:t>
            </a:r>
          </a:p>
          <a:p>
            <a:pPr marL="2592000" lvl="5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60" b="0" strike="noStrike" spc="-1">
                <a:solidFill>
                  <a:srgbClr val="000000"/>
                </a:solidFill>
                <a:latin typeface="Arial"/>
              </a:rPr>
              <a:t>6.º nível de tópicos</a:t>
            </a:r>
          </a:p>
          <a:p>
            <a:pPr marL="3024000" lvl="6" indent="-216000">
              <a:spcBef>
                <a:spcPts val="37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660" b="0" strike="noStrike" spc="-1">
                <a:solidFill>
                  <a:srgbClr val="000000"/>
                </a:solidFill>
                <a:latin typeface="Arial"/>
              </a:rPr>
              <a:t>7.º nível de tópicos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2840"/>
            <a:ext cx="2349360" cy="52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&lt;data/hora&gt;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8440" y="6882840"/>
            <a:ext cx="3196080" cy="52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&lt;rodapé&gt;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9880" y="6882840"/>
            <a:ext cx="2349360" cy="520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510B174-BE4C-48CF-86C7-33C4E672EEBC}" type="slidenum">
              <a:rPr lang="pt-BR" sz="1400" b="0" strike="noStrike" spc="-1">
                <a:solidFill>
                  <a:srgbClr val="000000"/>
                </a:solidFill>
                <a:latin typeface="Times New Roman"/>
              </a:rPr>
              <a:pPr indent="0" algn="r">
                <a:buNone/>
              </a:pPr>
              <a:t>‹nº›</a:t>
            </a:fld>
            <a:endParaRPr lang="pt-BR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/>
          <p:nvPr/>
        </p:nvPicPr>
        <p:blipFill>
          <a:blip r:embed="rId2"/>
          <a:stretch/>
        </p:blipFill>
        <p:spPr>
          <a:xfrm>
            <a:off x="0" y="0"/>
            <a:ext cx="10087920" cy="7552800"/>
          </a:xfrm>
          <a:prstGeom prst="rect">
            <a:avLst/>
          </a:prstGeom>
          <a:ln w="0">
            <a:noFill/>
          </a:ln>
        </p:spPr>
      </p:pic>
      <p:sp>
        <p:nvSpPr>
          <p:cNvPr id="10" name="CaixaDeTexto 9"/>
          <p:cNvSpPr txBox="1"/>
          <p:nvPr/>
        </p:nvSpPr>
        <p:spPr>
          <a:xfrm>
            <a:off x="540000" y="359640"/>
            <a:ext cx="4141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>
                <a:solidFill>
                  <a:srgbClr val="DDDDDD"/>
                </a:solidFill>
                <a:latin typeface="Arial"/>
              </a:rPr>
              <a:t>PALESTRA ESPÍRITA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Snow"/>
          <p:cNvSpPr txBox="1"/>
          <p:nvPr/>
        </p:nvSpPr>
        <p:spPr>
          <a:xfrm>
            <a:off x="2565720" y="3444480"/>
            <a:ext cx="4951800" cy="667440"/>
          </a:xfrm>
          <a:prstGeom prst="rect">
            <a:avLst/>
          </a:prstGeom>
        </p:spPr>
        <p:txBody>
          <a:bodyPr wrap="none" lIns="104040" tIns="60840" rIns="104040" bIns="60840" anchor="ctr" anchorCtr="1">
            <a:prstTxWarp prst="textPlain">
              <a:avLst>
                <a:gd name="adj" fmla="val 49779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effectLst>
                  <a:outerShdw dist="36147" dir="2700000" rotWithShape="0">
                    <a:srgbClr val="808080"/>
                  </a:outerShdw>
                </a:effectLst>
                <a:latin typeface="Noto Sans"/>
                <a:ea typeface="MS Gothic"/>
              </a:rPr>
              <a:t>ORA E SERVE</a:t>
            </a:r>
          </a:p>
        </p:txBody>
      </p:sp>
      <p:sp>
        <p:nvSpPr>
          <p:cNvPr id="12" name="CaixaDeTexto 11"/>
          <p:cNvSpPr txBox="1"/>
          <p:nvPr/>
        </p:nvSpPr>
        <p:spPr>
          <a:xfrm>
            <a:off x="540000" y="6818040"/>
            <a:ext cx="41418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400" b="0" strike="noStrike" spc="-1">
                <a:solidFill>
                  <a:srgbClr val="DDDDDD"/>
                </a:solidFill>
                <a:latin typeface="Arial"/>
              </a:rPr>
              <a:t>Baseada no livro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pt-BR" sz="1400" b="0" strike="noStrike" spc="-1">
                <a:solidFill>
                  <a:srgbClr val="DDDDDD"/>
                </a:solidFill>
                <a:latin typeface="Arial"/>
              </a:rPr>
              <a:t>JUSTIÇA DIVINA (Emmanuel/Chico Xavier)</a:t>
            </a:r>
            <a:r>
              <a:rPr sz="1400"/>
              <a:t/>
            </a:r>
            <a:br>
              <a:rPr sz="1400"/>
            </a:br>
            <a:r>
              <a:rPr lang="pt-BR" sz="1400" b="0" strike="noStrike" spc="-1">
                <a:solidFill>
                  <a:srgbClr val="DDDDDD"/>
                </a:solidFill>
                <a:latin typeface="Arial"/>
              </a:rPr>
              <a:t>Capítulo “ORA E SERVE”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CaixaDeTexto 12"/>
          <p:cNvSpPr txBox="1"/>
          <p:nvPr/>
        </p:nvSpPr>
        <p:spPr>
          <a:xfrm>
            <a:off x="5293800" y="7016400"/>
            <a:ext cx="41418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pt-BR" sz="1400" b="1" strike="noStrike" spc="-1">
                <a:solidFill>
                  <a:srgbClr val="DDDDDD"/>
                </a:solidFill>
                <a:latin typeface="Arial"/>
              </a:rPr>
              <a:t>Paulo Jorge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400" b="0" strike="noStrike" spc="-1">
                <a:solidFill>
                  <a:srgbClr val="DDDDDD"/>
                </a:solidFill>
                <a:latin typeface="Arial"/>
              </a:rPr>
              <a:t> www.paulojorge.net.br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/>
          <p:cNvSpPr/>
          <p:nvPr/>
        </p:nvSpPr>
        <p:spPr>
          <a:xfrm>
            <a:off x="356040" y="1080000"/>
            <a:ext cx="3783960" cy="57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Em todos os problemas e circunstâncias que te pareçam superar o quadro das próprias forças, ora e serve.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A prece é silêncio que inspira.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O trabalho é atividade que aperfeiçoa.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CaixaDeTexto 54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CaixaDeTexto 55"/>
          <p:cNvSpPr txBox="1"/>
          <p:nvPr/>
        </p:nvSpPr>
        <p:spPr>
          <a:xfrm>
            <a:off x="4556160" y="180000"/>
            <a:ext cx="513216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TRABALHO E EVOLUÇÃO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CaixaDeTexto 56"/>
          <p:cNvSpPr txBox="1"/>
          <p:nvPr/>
        </p:nvSpPr>
        <p:spPr>
          <a:xfrm>
            <a:off x="4388400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O Livro dos Espíritos &gt; Parte terceira — Das leis morais &gt; Capítulo III — 2. Lei do trabalho &gt; Necessidade do trabalho</a:t>
            </a:r>
          </a:p>
        </p:txBody>
      </p:sp>
      <p:sp>
        <p:nvSpPr>
          <p:cNvPr id="58" name="CaixaDeTexto 57"/>
          <p:cNvSpPr txBox="1"/>
          <p:nvPr/>
        </p:nvSpPr>
        <p:spPr>
          <a:xfrm>
            <a:off x="4844160" y="1054080"/>
            <a:ext cx="5055840" cy="4133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Verdana"/>
                <a:ea typeface="DejaVu Sans"/>
              </a:rPr>
              <a:t>674.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DejaVu Sans"/>
              </a:rPr>
              <a:t> A necessidade do trabalho é uma lei da natureza?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– O trabalho é uma 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DejaVu Sans"/>
              </a:rPr>
              <a:t>lei natural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, por isso mesmo é uma 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DejaVu Sans"/>
              </a:rPr>
              <a:t>necessidade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, e a civilização obriga o homem a trabalhar mais, porque aumenta suas necessidades e prazeres.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1" strike="noStrike" spc="-1">
                <a:solidFill>
                  <a:srgbClr val="FF0000"/>
                </a:solidFill>
                <a:latin typeface="Verdana"/>
                <a:ea typeface="DejaVu Sans"/>
              </a:rPr>
              <a:t>675.</a:t>
            </a:r>
            <a:r>
              <a:rPr lang="pt-BR" sz="1800" b="1" strike="noStrike" spc="-1">
                <a:solidFill>
                  <a:srgbClr val="000000"/>
                </a:solidFill>
                <a:latin typeface="Verdana"/>
                <a:ea typeface="DejaVu Sans"/>
              </a:rPr>
              <a:t> Devem-se entender por trabalho somente as ocupações materiais?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– 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DejaVu Sans"/>
              </a:rPr>
              <a:t>Não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; o Espírito também trabalha, assim como o corpo. Toda </a:t>
            </a:r>
            <a:r>
              <a:rPr lang="pt-BR" sz="1800" b="0" strike="noStrike" spc="-1">
                <a:solidFill>
                  <a:srgbClr val="FF0000"/>
                </a:solidFill>
                <a:latin typeface="Verdana"/>
                <a:ea typeface="DejaVu Sans"/>
              </a:rPr>
              <a:t>ocupação útil </a:t>
            </a:r>
            <a:r>
              <a:rPr lang="pt-BR" sz="1800" b="0" strike="noStrike" spc="-1">
                <a:solidFill>
                  <a:srgbClr val="000000"/>
                </a:solidFill>
                <a:latin typeface="Verdana"/>
                <a:ea typeface="DejaVu Sans"/>
              </a:rPr>
              <a:t>é trabalho.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932000" y="4732200"/>
            <a:ext cx="4860000" cy="1652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2200" b="0" strike="noStrike" spc="-1">
                <a:solidFill>
                  <a:srgbClr val="BF0041"/>
                </a:solidFill>
                <a:latin typeface="Arial"/>
              </a:rPr>
              <a:t>Jesus lhes disse: “</a:t>
            </a:r>
            <a:r>
              <a:rPr lang="pt-BR" sz="2200" b="1" strike="noStrike" spc="-1">
                <a:solidFill>
                  <a:srgbClr val="BF0041"/>
                </a:solidFill>
                <a:latin typeface="Arial"/>
              </a:rPr>
              <a:t>Meu Pai não cessa de obrar até ao presente e eu também obro incessantemente</a:t>
            </a:r>
            <a:r>
              <a:rPr lang="pt-BR" sz="2200" b="0" strike="noStrike" spc="-1">
                <a:solidFill>
                  <a:srgbClr val="BF0041"/>
                </a:solidFill>
                <a:latin typeface="Arial"/>
              </a:rPr>
              <a:t>”. (S. João, 5:1 a 17.)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6992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6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ângulo 59"/>
          <p:cNvSpPr/>
          <p:nvPr/>
        </p:nvSpPr>
        <p:spPr>
          <a:xfrm>
            <a:off x="176040" y="1080000"/>
            <a:ext cx="9543960" cy="57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O viajor mais importante da Terra também passou pelo oceano de suor e de lagrimas, orando e servindo.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Tão escabrosa lhe foi a peregrinação entre os homens, que não sobrou amigo algum para compartilhar-lhe espontaneamente os júbilos da chegada pelo escaler em forma de cruz.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Tão alto, porém, acendeu Ele a flama da prece, que pôde compreender e desculpar os próprios algozes, e tão devotadamente se consagrou ao trabalho, que conseguiu vencer os abismos da morte e voltar aos braços dos amigos vacilantes, como a repetir-lhes em regozijo e vitória: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“Tende bom ânimo! Eu estou aqui!”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CaixaDeTexto 60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4466160" y="7108920"/>
            <a:ext cx="5433840" cy="316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600" b="0" strike="noStrike" spc="-1">
                <a:solidFill>
                  <a:srgbClr val="000000"/>
                </a:solidFill>
                <a:latin typeface="Arial"/>
              </a:rPr>
              <a:t>XAVIER, Francisco Cândido - Justiça Divina [Emmanuel]</a:t>
            </a:r>
          </a:p>
        </p:txBody>
      </p:sp>
      <p:sp>
        <p:nvSpPr>
          <p:cNvPr id="63" name="CaixaDeTexto 62"/>
          <p:cNvSpPr txBox="1"/>
          <p:nvPr/>
        </p:nvSpPr>
        <p:spPr>
          <a:xfrm>
            <a:off x="3593520" y="180360"/>
            <a:ext cx="29088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ORA E SERVE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Elipse 5"/>
          <p:cNvSpPr/>
          <p:nvPr/>
        </p:nvSpPr>
        <p:spPr>
          <a:xfrm>
            <a:off x="326992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7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CaixaDeTexto 63"/>
          <p:cNvSpPr txBox="1"/>
          <p:nvPr/>
        </p:nvSpPr>
        <p:spPr>
          <a:xfrm>
            <a:off x="3593520" y="180000"/>
            <a:ext cx="29088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ORA E SERVE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Retângulo 4"/>
          <p:cNvSpPr/>
          <p:nvPr/>
        </p:nvSpPr>
        <p:spPr>
          <a:xfrm>
            <a:off x="2348640" y="6021360"/>
            <a:ext cx="492516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Arial"/>
              </a:rPr>
              <a:t>O MITO DA CAVERNA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/>
              </a:rPr>
              <a:t>Platão (428/427 a.C.-348/347 a.C.)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26532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Picture 1" descr="Mito da caverna"/>
          <p:cNvPicPr/>
          <p:nvPr/>
        </p:nvPicPr>
        <p:blipFill>
          <a:blip r:embed="rId3"/>
          <a:stretch/>
        </p:blipFill>
        <p:spPr>
          <a:xfrm>
            <a:off x="568080" y="1475640"/>
            <a:ext cx="8925840" cy="432612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760" dist="37674" dir="2700000" rotWithShape="0">
              <a:srgbClr val="000000">
                <a:alpha val="43000"/>
              </a:srgbClr>
            </a:outerShdw>
          </a:effectLst>
        </p:spPr>
      </p:pic>
      <p:grpSp>
        <p:nvGrpSpPr>
          <p:cNvPr id="68" name="Grupo 19"/>
          <p:cNvGrpSpPr/>
          <p:nvPr/>
        </p:nvGrpSpPr>
        <p:grpSpPr>
          <a:xfrm>
            <a:off x="3509640" y="1979640"/>
            <a:ext cx="1583640" cy="2774160"/>
            <a:chOff x="3509640" y="1979640"/>
            <a:chExt cx="1583640" cy="2774160"/>
          </a:xfrm>
        </p:grpSpPr>
        <p:sp>
          <p:nvSpPr>
            <p:cNvPr id="69" name="Picture 4"/>
            <p:cNvSpPr/>
            <p:nvPr/>
          </p:nvSpPr>
          <p:spPr>
            <a:xfrm>
              <a:off x="3509640" y="1979640"/>
              <a:ext cx="1583640" cy="2774160"/>
            </a:xfrm>
            <a:prstGeom prst="ellipse">
              <a:avLst/>
            </a:prstGeom>
            <a:blipFill rotWithShape="0">
              <a:blip r:embed="rId4"/>
              <a:srcRect/>
              <a:stretch/>
            </a:blipFill>
            <a:ln w="63360" cap="rnd">
              <a:solidFill>
                <a:srgbClr val="333333"/>
              </a:solidFill>
              <a:round/>
            </a:ln>
            <a:effectLst>
              <a:outerShdw blurRad="380880" dist="291960" dir="5400000" rotWithShape="0">
                <a:srgbClr val="000000">
                  <a:alpha val="2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Retângulo 11"/>
            <p:cNvSpPr/>
            <p:nvPr/>
          </p:nvSpPr>
          <p:spPr>
            <a:xfrm>
              <a:off x="3797640" y="3996000"/>
              <a:ext cx="1007640" cy="28764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3A276"/>
                  </a:solidFill>
                  <a:latin typeface="Arial"/>
                </a:rPr>
                <a:t>Moisés</a:t>
              </a:r>
              <a:endParaRPr lang="pt-B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1" name="Grupo 20"/>
          <p:cNvGrpSpPr/>
          <p:nvPr/>
        </p:nvGrpSpPr>
        <p:grpSpPr>
          <a:xfrm>
            <a:off x="5727960" y="2123640"/>
            <a:ext cx="1656360" cy="2088000"/>
            <a:chOff x="5727960" y="2123640"/>
            <a:chExt cx="1656360" cy="2088000"/>
          </a:xfrm>
        </p:grpSpPr>
        <p:sp>
          <p:nvSpPr>
            <p:cNvPr id="72" name="Picture 6"/>
            <p:cNvSpPr/>
            <p:nvPr/>
          </p:nvSpPr>
          <p:spPr>
            <a:xfrm>
              <a:off x="5727960" y="2123640"/>
              <a:ext cx="1656360" cy="2088000"/>
            </a:xfrm>
            <a:prstGeom prst="ellipse">
              <a:avLst/>
            </a:prstGeom>
            <a:blipFill rotWithShape="0">
              <a:blip r:embed="rId5"/>
              <a:srcRect/>
              <a:stretch/>
            </a:blipFill>
            <a:ln w="63360" cap="rnd">
              <a:solidFill>
                <a:srgbClr val="333333"/>
              </a:solidFill>
              <a:round/>
            </a:ln>
            <a:effectLst>
              <a:outerShdw blurRad="380880" dist="291960" dir="5400000" rotWithShape="0">
                <a:srgbClr val="000000">
                  <a:alpha val="2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3" name="Retângulo 12"/>
            <p:cNvSpPr/>
            <p:nvPr/>
          </p:nvSpPr>
          <p:spPr>
            <a:xfrm>
              <a:off x="6124320" y="3708000"/>
              <a:ext cx="863640" cy="21564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3A276"/>
                  </a:solidFill>
                  <a:latin typeface="Arial"/>
                </a:rPr>
                <a:t>Jesus</a:t>
              </a:r>
              <a:endParaRPr lang="pt-B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4" name="Grupo 21"/>
          <p:cNvGrpSpPr/>
          <p:nvPr/>
        </p:nvGrpSpPr>
        <p:grpSpPr>
          <a:xfrm>
            <a:off x="7557840" y="2080080"/>
            <a:ext cx="1874880" cy="2160000"/>
            <a:chOff x="7557840" y="2080080"/>
            <a:chExt cx="1874880" cy="2160000"/>
          </a:xfrm>
        </p:grpSpPr>
        <p:sp>
          <p:nvSpPr>
            <p:cNvPr id="75" name="Picture 8"/>
            <p:cNvSpPr/>
            <p:nvPr/>
          </p:nvSpPr>
          <p:spPr>
            <a:xfrm>
              <a:off x="7557840" y="2080080"/>
              <a:ext cx="1874880" cy="2160000"/>
            </a:xfrm>
            <a:prstGeom prst="ellipse">
              <a:avLst/>
            </a:prstGeom>
            <a:blipFill rotWithShape="0">
              <a:blip r:embed="rId6"/>
              <a:srcRect/>
              <a:stretch/>
            </a:blipFill>
            <a:ln w="63360" cap="rnd">
              <a:solidFill>
                <a:srgbClr val="333333"/>
              </a:solidFill>
              <a:round/>
            </a:ln>
            <a:effectLst>
              <a:outerShdw blurRad="380880" dist="291960" dir="5400000" rotWithShape="0">
                <a:srgbClr val="000000">
                  <a:alpha val="22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Retângulo 14"/>
            <p:cNvSpPr/>
            <p:nvPr/>
          </p:nvSpPr>
          <p:spPr>
            <a:xfrm>
              <a:off x="7775640" y="3571200"/>
              <a:ext cx="1439640" cy="215640"/>
            </a:xfrm>
            <a:prstGeom prst="rect">
              <a:avLst/>
            </a:prstGeom>
            <a:solidFill>
              <a:srgbClr val="000000">
                <a:alpha val="50000"/>
              </a:srgbClr>
            </a:solidFill>
            <a:ln w="5508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r>
                <a:rPr lang="pt-BR" sz="1600" b="0" strike="noStrike" spc="-1">
                  <a:solidFill>
                    <a:srgbClr val="F3A276"/>
                  </a:solidFill>
                  <a:latin typeface="Arial"/>
                </a:rPr>
                <a:t>Allan Kardec</a:t>
              </a:r>
              <a:endParaRPr lang="pt-BR" sz="16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Imagem 76"/>
          <p:cNvPicPr/>
          <p:nvPr/>
        </p:nvPicPr>
        <p:blipFill>
          <a:blip r:embed="rId2"/>
          <a:stretch/>
        </p:blipFill>
        <p:spPr>
          <a:xfrm>
            <a:off x="0" y="0"/>
            <a:ext cx="10087920" cy="7552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Imagem 77"/>
          <p:cNvPicPr/>
          <p:nvPr/>
        </p:nvPicPr>
        <p:blipFill>
          <a:blip r:embed="rId2"/>
          <a:stretch/>
        </p:blipFill>
        <p:spPr>
          <a:xfrm>
            <a:off x="0" y="0"/>
            <a:ext cx="10087920" cy="7552800"/>
          </a:xfrm>
          <a:prstGeom prst="rect">
            <a:avLst/>
          </a:prstGeom>
          <a:ln w="0">
            <a:noFill/>
          </a:ln>
        </p:spPr>
      </p:pic>
      <p:sp>
        <p:nvSpPr>
          <p:cNvPr id="79" name="CaixaDeTexto 78"/>
          <p:cNvSpPr txBox="1"/>
          <p:nvPr/>
        </p:nvSpPr>
        <p:spPr>
          <a:xfrm>
            <a:off x="540000" y="359640"/>
            <a:ext cx="4141800" cy="346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>
                <a:solidFill>
                  <a:srgbClr val="DDDDDD"/>
                </a:solidFill>
                <a:latin typeface="Arial"/>
              </a:rPr>
              <a:t>PALESTRA ESPÍRITA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Snow 1"/>
          <p:cNvSpPr txBox="1"/>
          <p:nvPr/>
        </p:nvSpPr>
        <p:spPr>
          <a:xfrm>
            <a:off x="2565720" y="3444480"/>
            <a:ext cx="4951800" cy="667440"/>
          </a:xfrm>
          <a:prstGeom prst="rect">
            <a:avLst/>
          </a:prstGeom>
        </p:spPr>
        <p:txBody>
          <a:bodyPr wrap="none" lIns="104040" tIns="60840" rIns="104040" bIns="60840" anchor="ctr" anchorCtr="1">
            <a:prstTxWarp prst="textPlain">
              <a:avLst>
                <a:gd name="adj" fmla="val 49779"/>
              </a:avLst>
            </a:prstTxWarp>
            <a:noAutofit/>
          </a:bodyPr>
          <a:lstStyle/>
          <a:p>
            <a:pPr>
              <a:lnSpc>
                <a:spcPct val="100000"/>
              </a:lnSpc>
            </a:pPr>
            <a:r>
              <a:rPr lang="pt-BR" sz="2400" b="1" strike="noStrike" spc="-1">
                <a:ln w="38160">
                  <a:solidFill>
                    <a:srgbClr val="FFFFFF"/>
                  </a:solidFill>
                  <a:miter/>
                </a:ln>
                <a:solidFill>
                  <a:srgbClr val="000000">
                    <a:alpha val="90000"/>
                  </a:srgbClr>
                </a:solidFill>
                <a:effectLst>
                  <a:outerShdw dist="36147" dir="2700000" rotWithShape="0">
                    <a:srgbClr val="808080"/>
                  </a:outerShdw>
                </a:effectLst>
                <a:latin typeface="Noto Sans"/>
                <a:ea typeface="MS Gothic"/>
              </a:rPr>
              <a:t>ORA E SERVE</a:t>
            </a:r>
          </a:p>
        </p:txBody>
      </p:sp>
      <p:sp>
        <p:nvSpPr>
          <p:cNvPr id="81" name="CaixaDeTexto 80"/>
          <p:cNvSpPr txBox="1"/>
          <p:nvPr/>
        </p:nvSpPr>
        <p:spPr>
          <a:xfrm>
            <a:off x="540000" y="6818040"/>
            <a:ext cx="4141800" cy="689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400" b="0" strike="noStrike" spc="-1">
                <a:solidFill>
                  <a:srgbClr val="DDDDDD"/>
                </a:solidFill>
                <a:latin typeface="Arial"/>
              </a:rPr>
              <a:t>Baseada no livro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r>
              <a:rPr lang="pt-BR" sz="1400" b="0" strike="noStrike" spc="-1">
                <a:solidFill>
                  <a:srgbClr val="DDDDDD"/>
                </a:solidFill>
                <a:latin typeface="Arial"/>
              </a:rPr>
              <a:t>JUSTIÇA DIVINA (Emmanuel/Chico Xavier)</a:t>
            </a:r>
            <a:r>
              <a:rPr sz="1400"/>
              <a:t/>
            </a:r>
            <a:br>
              <a:rPr sz="1400"/>
            </a:br>
            <a:r>
              <a:rPr lang="pt-BR" sz="1400" b="0" strike="noStrike" spc="-1">
                <a:solidFill>
                  <a:srgbClr val="DDDDDD"/>
                </a:solidFill>
                <a:latin typeface="Arial"/>
              </a:rPr>
              <a:t>Capítulo “ORA E SERVE”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aixaDeTexto 81"/>
          <p:cNvSpPr txBox="1"/>
          <p:nvPr/>
        </p:nvSpPr>
        <p:spPr>
          <a:xfrm>
            <a:off x="5293800" y="7016400"/>
            <a:ext cx="4141800" cy="48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r"/>
            <a:r>
              <a:rPr lang="pt-BR" sz="1400" b="1" strike="noStrike" spc="-1">
                <a:solidFill>
                  <a:srgbClr val="DDDDDD"/>
                </a:solidFill>
                <a:latin typeface="Arial"/>
              </a:rPr>
              <a:t>Paulo Jorge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  <a:p>
            <a:pPr algn="r"/>
            <a:r>
              <a:rPr lang="pt-BR" sz="1400" b="0" strike="noStrike" spc="-1">
                <a:solidFill>
                  <a:srgbClr val="DDDDDD"/>
                </a:solidFill>
                <a:latin typeface="Arial"/>
              </a:rPr>
              <a:t> www.paulojorge.net.br</a:t>
            </a:r>
            <a:endParaRPr lang="pt-B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/>
          <p:cNvSpPr txBox="1"/>
          <p:nvPr/>
        </p:nvSpPr>
        <p:spPr>
          <a:xfrm>
            <a:off x="3593520" y="180000"/>
            <a:ext cx="29088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ORA E SERVE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" name="Picture 2" descr="Mito da caverna"/>
          <p:cNvPicPr/>
          <p:nvPr/>
        </p:nvPicPr>
        <p:blipFill>
          <a:blip r:embed="rId3"/>
          <a:stretch/>
        </p:blipFill>
        <p:spPr>
          <a:xfrm>
            <a:off x="578880" y="1511640"/>
            <a:ext cx="8925840" cy="4326120"/>
          </a:xfrm>
          <a:prstGeom prst="rect">
            <a:avLst/>
          </a:prstGeom>
          <a:ln w="38160" cap="sq">
            <a:solidFill>
              <a:srgbClr val="000000"/>
            </a:solidFill>
            <a:miter/>
          </a:ln>
          <a:effectLst>
            <a:outerShdw blurRad="50760" dist="37674" dir="2700000" rotWithShape="0">
              <a:srgbClr val="000000">
                <a:alpha val="43000"/>
              </a:srgbClr>
            </a:outerShdw>
          </a:effectLst>
        </p:spPr>
      </p:pic>
      <p:sp>
        <p:nvSpPr>
          <p:cNvPr id="16" name="Retângulo 18"/>
          <p:cNvSpPr/>
          <p:nvPr/>
        </p:nvSpPr>
        <p:spPr>
          <a:xfrm>
            <a:off x="2348640" y="6021360"/>
            <a:ext cx="4925160" cy="82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pt-BR" sz="2400" b="1" strike="noStrike" spc="-1">
                <a:solidFill>
                  <a:srgbClr val="404040"/>
                </a:solidFill>
                <a:latin typeface="Arial"/>
              </a:rPr>
              <a:t>O MITO DA CAVERNA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400" b="0" strike="noStrike" spc="-1">
                <a:solidFill>
                  <a:srgbClr val="404040"/>
                </a:solidFill>
                <a:latin typeface="Arial"/>
              </a:rPr>
              <a:t>Platão (428/427 a.C.-348/347 a.C.)</a:t>
            </a:r>
            <a:endParaRPr lang="pt-BR" sz="2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"/>
                            </p:stCondLst>
                            <p:childTnLst>
                              <p:par>
                                <p:cTn id="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tângulo 17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 smtClean="0">
                <a:solidFill>
                  <a:srgbClr val="55308D"/>
                </a:solidFill>
                <a:latin typeface="Arial"/>
              </a:rPr>
              <a:t>Afirmas </a:t>
            </a:r>
            <a:r>
              <a:rPr lang="pt-BR" sz="2400" b="0" strike="noStrike" spc="-1" dirty="0">
                <a:solidFill>
                  <a:srgbClr val="55308D"/>
                </a:solidFill>
                <a:latin typeface="Arial"/>
              </a:rPr>
              <a:t>que o progresso, exprimindo felicidade e aprimoramento, é o porto a que te destinas, no mar da experiência terrestre, mas, se cultivas sinceridade e decisão contigo mesmo, abraça o trabalho e a </a:t>
            </a:r>
            <a:r>
              <a:rPr lang="pt-BR" sz="2400" b="0" strike="noStrike" spc="-1" dirty="0">
                <a:solidFill>
                  <a:srgbClr val="C00000"/>
                </a:solidFill>
                <a:latin typeface="Arial"/>
              </a:rPr>
              <a:t>prece</a:t>
            </a:r>
            <a:r>
              <a:rPr lang="pt-BR" sz="2400" b="0" strike="noStrike" spc="-1" dirty="0">
                <a:solidFill>
                  <a:srgbClr val="55308D"/>
                </a:solidFill>
                <a:latin typeface="Arial"/>
              </a:rPr>
              <a:t>, como sendo a embarcação e a bússola do caminho.</a:t>
            </a: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4844160" y="1054080"/>
            <a:ext cx="4875840" cy="5715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9. A prece é uma invocação, mediante a qual o homem entra, pelo pensamento, em comunicação com o ser a quem se dirige. Pode ter por objeto um </a:t>
            </a:r>
            <a:r>
              <a:rPr lang="pt-BR" sz="2200" b="1" strike="noStrike" spc="-1" dirty="0">
                <a:solidFill>
                  <a:srgbClr val="000000"/>
                </a:solidFill>
                <a:latin typeface="Arial"/>
              </a:rPr>
              <a:t>pedido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, um </a:t>
            </a:r>
            <a:r>
              <a:rPr lang="pt-BR" sz="2200" b="1" strike="noStrike" spc="-1" dirty="0">
                <a:solidFill>
                  <a:srgbClr val="000000"/>
                </a:solidFill>
                <a:latin typeface="Arial"/>
              </a:rPr>
              <a:t>agradecimento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, ou uma </a:t>
            </a:r>
            <a:r>
              <a:rPr lang="pt-BR" sz="2200" b="1" strike="noStrike" spc="-1" dirty="0">
                <a:solidFill>
                  <a:srgbClr val="000000"/>
                </a:solidFill>
                <a:latin typeface="Arial"/>
              </a:rPr>
              <a:t>glorificação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. Podemos orar por nós mesmos ou por outrem, pelos vivos ou pelos mortos. As preces feitas a Deus escutam-nas os Espíritos incumbidos da execução de suas vontades; as que se dirigem aos bons Espíritos são reportadas a Deus. </a:t>
            </a:r>
            <a:r>
              <a:rPr lang="pt-BR" sz="2200" b="0" strike="noStrike" spc="-1" dirty="0" smtClean="0">
                <a:solidFill>
                  <a:srgbClr val="000000"/>
                </a:solidFill>
                <a:latin typeface="Arial"/>
              </a:rPr>
              <a:t>(...) </a:t>
            </a:r>
            <a:r>
              <a:rPr lang="pt-BR" sz="2200" b="0" strike="noStrike" spc="-1" dirty="0">
                <a:solidFill>
                  <a:srgbClr val="C00000"/>
                </a:solidFill>
                <a:latin typeface="Arial"/>
              </a:rPr>
              <a:t>nada sucede sem a vontade de Deus</a:t>
            </a:r>
            <a:r>
              <a:rPr lang="pt-BR" sz="2200" b="0" strike="noStrike" spc="-1" dirty="0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id="21" name="CaixaDeTexto 20"/>
          <p:cNvSpPr txBox="1"/>
          <p:nvPr/>
        </p:nvSpPr>
        <p:spPr>
          <a:xfrm>
            <a:off x="3199680" y="7028640"/>
            <a:ext cx="6875640" cy="6670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O Evangelho segundo o Espiritismo &gt; Capítulo XXVII — Pedi e obtereis &gt; Ação da prece. Transmissão do pensamento.</a:t>
            </a:r>
          </a:p>
          <a:p>
            <a:endParaRPr lang="pt-BR" sz="1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4844160" y="180000"/>
            <a:ext cx="194400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A PRECE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Elipse 6"/>
          <p:cNvSpPr/>
          <p:nvPr/>
        </p:nvSpPr>
        <p:spPr>
          <a:xfrm>
            <a:off x="326992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tângulo 22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55308D"/>
                </a:solidFill>
                <a:latin typeface="Arial"/>
              </a:rPr>
              <a:t>Afirmas que o progresso, exprimindo felicidade e aprimoramento, é o porto a que te destinas, no mar da experiência terrestre, mas, se cultivas sinceridade e decisão contigo mesmo, abraça o </a:t>
            </a:r>
            <a:r>
              <a:rPr lang="pt-BR" sz="2400" b="0" strike="noStrike" spc="-1" dirty="0">
                <a:solidFill>
                  <a:srgbClr val="C00000"/>
                </a:solidFill>
                <a:latin typeface="Arial"/>
              </a:rPr>
              <a:t>trabalho</a:t>
            </a:r>
            <a:r>
              <a:rPr lang="pt-BR" sz="2400" b="0" strike="noStrike" spc="-1" dirty="0">
                <a:solidFill>
                  <a:srgbClr val="55308D"/>
                </a:solidFill>
                <a:latin typeface="Arial"/>
              </a:rPr>
              <a:t> e a prece, como sendo a embarcação e a bússola do caminho.</a:t>
            </a: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CaixaDeTexto 23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CaixaDeTexto 24"/>
          <p:cNvSpPr txBox="1"/>
          <p:nvPr/>
        </p:nvSpPr>
        <p:spPr>
          <a:xfrm>
            <a:off x="4844160" y="1054080"/>
            <a:ext cx="4875840" cy="5619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3000"/>
              </a:lnSpc>
            </a:pPr>
            <a:r>
              <a:rPr lang="pt-BR" sz="2800" b="1" strike="noStrike" spc="-1">
                <a:solidFill>
                  <a:srgbClr val="C00000"/>
                </a:solidFill>
                <a:latin typeface="Arial"/>
                <a:ea typeface="DejaVu Sans"/>
              </a:rPr>
              <a:t>779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. O homem tira de si  mesmo a energia progressiva ou o progresso não é mais do que o resultado de um ensinamento?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  — O homem se desenvolve por si mesmo, naturalmente, mas nem todos progridem ao mesmo tempo e da mesma maneira; é então que os mais adiantados ajudam os outros a progredir, pelo contato social.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CaixaDeTexto 25"/>
          <p:cNvSpPr txBox="1"/>
          <p:nvPr/>
        </p:nvSpPr>
        <p:spPr>
          <a:xfrm>
            <a:off x="4388400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O Livro dos Espíritos &gt; Parte terceira — Das leis morais &gt; Capítulo VIII — 7. Lei do progresso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4844160" y="180000"/>
            <a:ext cx="42512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LEI DO PROGRESSO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6992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tângulo 27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400" b="0" strike="noStrike" spc="-1" dirty="0">
                <a:solidFill>
                  <a:srgbClr val="55308D"/>
                </a:solidFill>
                <a:latin typeface="Arial"/>
              </a:rPr>
              <a:t>Afirmas que o progresso, exprimindo felicidade e aprimoramento, é o porto a que te destinas, no mar da experiência terrestre, mas, se cultivas sinceridade e decisão contigo mesmo, abraça o </a:t>
            </a:r>
            <a:r>
              <a:rPr lang="pt-BR" sz="2400" b="0" strike="noStrike" spc="-1" dirty="0">
                <a:solidFill>
                  <a:srgbClr val="C00000"/>
                </a:solidFill>
                <a:latin typeface="Arial"/>
              </a:rPr>
              <a:t>trabalho</a:t>
            </a:r>
            <a:r>
              <a:rPr lang="pt-BR" sz="2400" b="0" strike="noStrike" spc="-1" dirty="0">
                <a:solidFill>
                  <a:srgbClr val="55308D"/>
                </a:solidFill>
                <a:latin typeface="Arial"/>
              </a:rPr>
              <a:t> e a prece, como sendo a embarcação e a bússola do caminho.</a:t>
            </a: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CaixaDeTexto 28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CaixaDeTexto 29"/>
          <p:cNvSpPr txBox="1"/>
          <p:nvPr/>
        </p:nvSpPr>
        <p:spPr>
          <a:xfrm>
            <a:off x="4844160" y="180000"/>
            <a:ext cx="42512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LEI DO PROGRESSO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CaixaDeTexto 30"/>
          <p:cNvSpPr txBox="1"/>
          <p:nvPr/>
        </p:nvSpPr>
        <p:spPr>
          <a:xfrm>
            <a:off x="4844160" y="1054080"/>
            <a:ext cx="5055840" cy="5987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3000"/>
              </a:lnSpc>
            </a:pPr>
            <a:r>
              <a:rPr lang="pt-BR" sz="2800" b="1" strike="noStrike" spc="-1" dirty="0">
                <a:solidFill>
                  <a:srgbClr val="C00000"/>
                </a:solidFill>
                <a:latin typeface="Arial"/>
                <a:ea typeface="DejaVu Sans"/>
              </a:rPr>
              <a:t>780</a:t>
            </a: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. O progresso moral segue sempre o progresso intelectual</a:t>
            </a:r>
            <a:r>
              <a:rPr lang="pt-BR" sz="28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    — É a sua </a:t>
            </a:r>
            <a:r>
              <a:rPr lang="pt-BR" sz="28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consequência</a:t>
            </a: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, mas não o segue sempre imediatamente.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b="1" strike="noStrike" spc="-1" dirty="0">
                <a:solidFill>
                  <a:srgbClr val="C00000"/>
                </a:solidFill>
                <a:latin typeface="Arial"/>
                <a:ea typeface="DejaVu Sans"/>
              </a:rPr>
              <a:t>780 – a</a:t>
            </a:r>
            <a:r>
              <a:rPr lang="pt-BR" sz="28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) Como o progresso intelectual pode conduzir ao progresso moral</a:t>
            </a:r>
            <a:r>
              <a:rPr lang="pt-BR" sz="2800" b="1" strike="noStrike" spc="-1" dirty="0" smtClean="0">
                <a:solidFill>
                  <a:srgbClr val="000000"/>
                </a:solidFill>
                <a:latin typeface="Arial"/>
                <a:ea typeface="DejaVu Sans"/>
              </a:rPr>
              <a:t>?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    — Dando a compreensão do bem e do mal, pois então o homem pode escolher. 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CaixaDeTexto 31"/>
          <p:cNvSpPr txBox="1"/>
          <p:nvPr/>
        </p:nvSpPr>
        <p:spPr>
          <a:xfrm>
            <a:off x="4388400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O Livro dos Espíritos &gt; Parte terceira — Das leis morais &gt; Capítulo VIII — 7. Lei do progresso</a:t>
            </a:r>
          </a:p>
        </p:txBody>
      </p:sp>
      <p:sp>
        <p:nvSpPr>
          <p:cNvPr id="7" name="Elipse 6"/>
          <p:cNvSpPr/>
          <p:nvPr/>
        </p:nvSpPr>
        <p:spPr>
          <a:xfrm>
            <a:off x="326992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55308D"/>
                </a:solidFill>
                <a:latin typeface="Arial"/>
              </a:rPr>
              <a:t>Rochedos de </a:t>
            </a:r>
            <a:r>
              <a:rPr lang="pt-BR" sz="2800" b="1" strike="noStrike" spc="-1" dirty="0">
                <a:solidFill>
                  <a:srgbClr val="C00000"/>
                </a:solidFill>
                <a:latin typeface="Arial"/>
              </a:rPr>
              <a:t>incompreensão</a:t>
            </a:r>
            <a:r>
              <a:rPr lang="pt-BR" sz="2800" b="0" strike="noStrike" spc="-1" dirty="0">
                <a:solidFill>
                  <a:srgbClr val="55308D"/>
                </a:solidFill>
                <a:latin typeface="Arial"/>
              </a:rPr>
              <a:t> escondem-se, traiçoeiros, sob a crista das ondas, ameaçando-te a rota.</a:t>
            </a:r>
            <a:endParaRPr lang="pt-BR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55308D"/>
                </a:solidFill>
                <a:latin typeface="Arial"/>
              </a:rPr>
              <a:t>No entanto, ora e serve.</a:t>
            </a:r>
            <a:endParaRPr lang="pt-BR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55308D"/>
                </a:solidFill>
                <a:latin typeface="Arial"/>
              </a:rPr>
              <a:t>A prece ilumina.</a:t>
            </a:r>
            <a:endParaRPr lang="pt-BR" sz="2800" b="0" strike="noStrike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 dirty="0">
                <a:solidFill>
                  <a:srgbClr val="55308D"/>
                </a:solidFill>
                <a:latin typeface="Arial"/>
              </a:rPr>
              <a:t>O trabalho liberta.</a:t>
            </a:r>
            <a:endParaRPr lang="pt-BR" sz="2800" b="0" strike="noStrike" spc="-1" dirty="0">
              <a:solidFill>
                <a:srgbClr val="FFFFFF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pt-BR" sz="24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4844160" y="180000"/>
            <a:ext cx="379872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INCOMPREENSÃO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CaixaDeTexto 35"/>
          <p:cNvSpPr txBox="1"/>
          <p:nvPr/>
        </p:nvSpPr>
        <p:spPr>
          <a:xfrm>
            <a:off x="4844160" y="1054080"/>
            <a:ext cx="5055840" cy="56145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3000"/>
              </a:lnSpc>
            </a:pPr>
            <a:r>
              <a:rPr lang="pt-BR" sz="2200" b="0" strike="noStrike" spc="-1">
                <a:solidFill>
                  <a:srgbClr val="000000"/>
                </a:solidFill>
                <a:latin typeface="Arial"/>
                <a:ea typeface="DejaVu Sans"/>
              </a:rPr>
              <a:t>– Mestre  –  exclamou,  timidamente  –  não  saberia  nunca  explicar-vos  o  porquê  de  minhas  tristezas amargurosas. Só sei dizer que o vosso Evangelho me enche de esperanças para o reino de luz que nos espera os corações, além, nas alturas... Quando esclarecestes que o vosso reino não é deste mundo, experimentei uma  nova  coragem  para  atravessar  as  misérias  do  caminho  da  Terra,  pois,  aqui,  o  selo  do  mal  parece obscurecer as coisas mais puras!... Por toda parte, é a vitória do crime, o jogo das ambições, a colheita dos desenganos!…</a:t>
            </a:r>
            <a:endParaRPr lang="pt-BR" sz="22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sz="2200"/>
              <a:t/>
            </a:r>
            <a:br>
              <a:rPr sz="2200"/>
            </a:br>
            <a:r>
              <a:rPr lang="pt-BR" sz="1800" b="0" strike="noStrike" spc="-1">
                <a:solidFill>
                  <a:srgbClr val="BF0041"/>
                </a:solidFill>
                <a:latin typeface="Arial"/>
                <a:ea typeface="DejaVu Sans"/>
              </a:rPr>
              <a:t>Palavras do apóstolo Bartolomeu – Livro Boa Nova (8-BOM ÂNIMO) 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CaixaDeTexto 36"/>
          <p:cNvSpPr txBox="1"/>
          <p:nvPr/>
        </p:nvSpPr>
        <p:spPr>
          <a:xfrm>
            <a:off x="5648400" y="7108920"/>
            <a:ext cx="4071600" cy="232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BOA NOVA &gt; 8-BOM ÂNIMO (Humberto de Campos – Chico Xavier)</a:t>
            </a:r>
          </a:p>
        </p:txBody>
      </p:sp>
      <p:sp>
        <p:nvSpPr>
          <p:cNvPr id="7" name="Elipse 6"/>
          <p:cNvSpPr/>
          <p:nvPr/>
        </p:nvSpPr>
        <p:spPr>
          <a:xfrm>
            <a:off x="326992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Monstros do precipício surgem à tona, inclinado-te à perturbação e ao soçobro.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Contudo, ora e serve.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A prece guia.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O trabalho defende.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CaixaDeTexto 38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CaixaDeTexto 39"/>
          <p:cNvSpPr txBox="1"/>
          <p:nvPr/>
        </p:nvSpPr>
        <p:spPr>
          <a:xfrm>
            <a:off x="4844160" y="180000"/>
            <a:ext cx="183132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O MEDO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CaixaDeTexto 40"/>
          <p:cNvSpPr txBox="1"/>
          <p:nvPr/>
        </p:nvSpPr>
        <p:spPr>
          <a:xfrm>
            <a:off x="4844160" y="1054080"/>
            <a:ext cx="5055840" cy="30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457200" indent="-457200"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“Os fenômenos fóbicos procedem de experiências passadas (…)”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O medo ontem...</a:t>
            </a:r>
            <a:endParaRPr lang="pt-BR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tabLst>
                <a:tab pos="0" algn="l"/>
              </a:tabLst>
            </a:pPr>
            <a:r>
              <a:rPr lang="pt-BR" sz="2800" b="0" strike="noStrike" spc="-1" dirty="0">
                <a:solidFill>
                  <a:srgbClr val="C00000"/>
                </a:solidFill>
                <a:latin typeface="Calibri"/>
                <a:ea typeface="DejaVu Sans"/>
              </a:rPr>
              <a:t>O medo hoje</a:t>
            </a:r>
            <a:r>
              <a:rPr lang="pt-BR" sz="2800" b="0" strike="noStrike" spc="-1" dirty="0" smtClean="0">
                <a:solidFill>
                  <a:srgbClr val="C00000"/>
                </a:solidFill>
                <a:latin typeface="Calibri"/>
                <a:ea typeface="DejaVu Sans"/>
              </a:rPr>
              <a:t>…</a:t>
            </a:r>
          </a:p>
          <a:p>
            <a:pPr marL="457200" indent="-457200">
              <a:lnSpc>
                <a:spcPct val="100000"/>
              </a:lnSpc>
              <a:tabLst>
                <a:tab pos="0" algn="l"/>
              </a:tabLst>
            </a:pPr>
            <a:r>
              <a:rPr lang="pt-BR" sz="1800" strike="noStrike" spc="-1" dirty="0" smtClean="0">
                <a:latin typeface="Calibri"/>
                <a:ea typeface="DejaVu Sans"/>
              </a:rPr>
              <a:t>Joanna </a:t>
            </a:r>
            <a:r>
              <a:rPr lang="pt-BR" sz="1800" strike="noStrike" spc="-1" dirty="0">
                <a:latin typeface="Calibri"/>
                <a:ea typeface="DejaVu Sans"/>
              </a:rPr>
              <a:t>de </a:t>
            </a:r>
            <a:r>
              <a:rPr lang="pt-BR" sz="1800" strike="noStrike" spc="-1" dirty="0" err="1">
                <a:latin typeface="Calibri"/>
                <a:ea typeface="DejaVu Sans"/>
              </a:rPr>
              <a:t>Ângelis</a:t>
            </a:r>
            <a:r>
              <a:rPr lang="pt-BR" sz="1800" strike="noStrike" spc="-1" dirty="0">
                <a:latin typeface="Calibri"/>
                <a:ea typeface="DejaVu Sans"/>
              </a:rPr>
              <a:t> (O Homem </a:t>
            </a:r>
            <a:r>
              <a:rPr lang="pt-BR" sz="1800" strike="noStrike" spc="-1" dirty="0" err="1">
                <a:latin typeface="Calibri"/>
                <a:ea typeface="DejaVu Sans"/>
              </a:rPr>
              <a:t>Inegral</a:t>
            </a:r>
            <a:r>
              <a:rPr lang="pt-BR" sz="1800" strike="noStrike" spc="-1" dirty="0">
                <a:latin typeface="Calibri"/>
                <a:ea typeface="DejaVu Sans"/>
              </a:rPr>
              <a:t>)</a:t>
            </a:r>
            <a:endParaRPr lang="pt-BR" sz="1800" strike="noStrike" spc="-1" dirty="0">
              <a:latin typeface="Arial"/>
            </a:endParaRPr>
          </a:p>
        </p:txBody>
      </p:sp>
      <p:sp>
        <p:nvSpPr>
          <p:cNvPr id="42" name="CaixaDeTexto 41"/>
          <p:cNvSpPr txBox="1"/>
          <p:nvPr/>
        </p:nvSpPr>
        <p:spPr>
          <a:xfrm>
            <a:off x="4895280" y="4080960"/>
            <a:ext cx="4824720" cy="2138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O </a:t>
            </a:r>
            <a:r>
              <a:rPr lang="pt-BR" sz="1800" b="1" strike="noStrike" spc="-1" dirty="0">
                <a:solidFill>
                  <a:srgbClr val="000000"/>
                </a:solidFill>
                <a:latin typeface="Arial"/>
              </a:rPr>
              <a:t>temor da morte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é efeito da sabedoria da Providência, e uma </a:t>
            </a:r>
            <a:r>
              <a:rPr lang="pt-BR" sz="1800" b="0" strike="noStrike" spc="-1" dirty="0" err="1">
                <a:solidFill>
                  <a:srgbClr val="000000"/>
                </a:solidFill>
                <a:latin typeface="Arial"/>
              </a:rPr>
              <a:t>consequência</a:t>
            </a:r>
            <a:r>
              <a:rPr lang="pt-BR" sz="1800" b="0" strike="noStrike" spc="-1" dirty="0">
                <a:solidFill>
                  <a:srgbClr val="000000"/>
                </a:solidFill>
                <a:latin typeface="Arial"/>
              </a:rPr>
              <a:t> do instinto de conservação comum a todos os seres vivos. Ela é necessária enquanto o homem não for bastante esclarecido quanto às condições da vida futura </a:t>
            </a:r>
            <a:r>
              <a:rPr lang="pt-BR" sz="1800" b="0" strike="noStrike" spc="-1" dirty="0" smtClean="0">
                <a:solidFill>
                  <a:srgbClr val="000000"/>
                </a:solidFill>
                <a:latin typeface="Arial"/>
              </a:rPr>
              <a:t>(…)</a:t>
            </a:r>
          </a:p>
          <a:p>
            <a:endParaRPr lang="pt-BR" sz="1800" b="0" strike="noStrike" spc="-1" dirty="0">
              <a:solidFill>
                <a:srgbClr val="000000"/>
              </a:solidFill>
              <a:latin typeface="Arial"/>
            </a:endParaRPr>
          </a:p>
          <a:p>
            <a:r>
              <a:rPr lang="pt-BR" sz="1200" b="0" strike="noStrike" spc="-1" dirty="0">
                <a:solidFill>
                  <a:srgbClr val="000000"/>
                </a:solidFill>
                <a:latin typeface="Arial"/>
              </a:rPr>
              <a:t>Revista espírita — Jornal de estudos psicológicos — 1865 &gt; Fevereiro &gt; Da apreensão da morte</a:t>
            </a:r>
          </a:p>
        </p:txBody>
      </p:sp>
      <p:sp>
        <p:nvSpPr>
          <p:cNvPr id="7" name="Elipse 6"/>
          <p:cNvSpPr/>
          <p:nvPr/>
        </p:nvSpPr>
        <p:spPr>
          <a:xfrm>
            <a:off x="326992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/>
          <p:cNvSpPr/>
          <p:nvPr/>
        </p:nvSpPr>
        <p:spPr>
          <a:xfrm>
            <a:off x="356040" y="1080000"/>
            <a:ext cx="3783960" cy="48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1" strike="noStrike" spc="-1">
                <a:solidFill>
                  <a:srgbClr val="55308D"/>
                </a:solidFill>
                <a:latin typeface="Arial"/>
              </a:rPr>
              <a:t>Tempestades de aflição</a:t>
            </a: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 aparecem de chofre, vergastando-te o refúgio.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Entretanto, ora e serve.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A prece reanima.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O trabalho restaura.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CaixaDeTexto 43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aixaDeTexto 44"/>
          <p:cNvSpPr txBox="1"/>
          <p:nvPr/>
        </p:nvSpPr>
        <p:spPr>
          <a:xfrm>
            <a:off x="4500000" y="180000"/>
            <a:ext cx="457704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CATÁSTROFES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aixaDeTexto 45"/>
          <p:cNvSpPr txBox="1"/>
          <p:nvPr/>
        </p:nvSpPr>
        <p:spPr>
          <a:xfrm>
            <a:off x="4500000" y="1054080"/>
            <a:ext cx="5400000" cy="57859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3000"/>
              </a:lnSpc>
            </a:pPr>
            <a:r>
              <a:rPr lang="pt-BR" sz="2800" b="1" strike="noStrike" spc="-1">
                <a:solidFill>
                  <a:srgbClr val="C00000"/>
                </a:solidFill>
                <a:latin typeface="Arial"/>
                <a:ea typeface="DejaVu Sans"/>
              </a:rPr>
              <a:t>783</a:t>
            </a:r>
            <a:r>
              <a:rPr lang="pt-BR" sz="2800" b="1" strike="noStrike" spc="-1">
                <a:solidFill>
                  <a:srgbClr val="000000"/>
                </a:solidFill>
                <a:latin typeface="Arial"/>
                <a:ea typeface="DejaVu Sans"/>
              </a:rPr>
              <a:t>. O aperfeiçoamento da Humanidade segue sempre uma marcha progressiva e lenta?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    — Há o progresso regular e  lento que resulta da força das coisas; mas quando um povo não avança bastante rápido, Deus lhe provoca, de tempos em tempos, um </a:t>
            </a:r>
            <a:r>
              <a:rPr lang="pt-BR" sz="2800" b="0" strike="noStrike" spc="-1">
                <a:solidFill>
                  <a:srgbClr val="C00000"/>
                </a:solidFill>
                <a:latin typeface="Arial"/>
                <a:ea typeface="DejaVu Sans"/>
              </a:rPr>
              <a:t>abalo físico ou moral </a:t>
            </a:r>
            <a:r>
              <a:rPr lang="pt-BR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que o transforma.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600" b="0" strike="noStrike" spc="-1">
                <a:solidFill>
                  <a:srgbClr val="C9211E"/>
                </a:solidFill>
                <a:latin typeface="Arial"/>
                <a:ea typeface="DejaVu Sans"/>
              </a:rPr>
              <a:t>- A PANDEMIA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3000"/>
              </a:lnSpc>
            </a:pPr>
            <a:r>
              <a:rPr lang="pt-BR" sz="2600" b="0" strike="noStrike" spc="-1">
                <a:solidFill>
                  <a:srgbClr val="C9211E"/>
                </a:solidFill>
                <a:latin typeface="Arial"/>
                <a:ea typeface="DejaVu Sans"/>
              </a:rPr>
              <a:t>- O CASO SILVEIRA (Nosso Lar)</a:t>
            </a:r>
            <a:endParaRPr lang="pt-BR" sz="2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aixaDeTexto 46"/>
          <p:cNvSpPr txBox="1"/>
          <p:nvPr/>
        </p:nvSpPr>
        <p:spPr>
          <a:xfrm>
            <a:off x="4388400" y="7108920"/>
            <a:ext cx="5433840" cy="374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000" b="0" strike="noStrike" spc="-1">
                <a:solidFill>
                  <a:srgbClr val="000000"/>
                </a:solidFill>
                <a:latin typeface="Arial"/>
              </a:rPr>
              <a:t>O Livro dos Espíritos &gt; Parte terceira — Das leis morais &gt; Capítulo VIII — 7. Lei do progresso &gt; Marcha do progresso.</a:t>
            </a:r>
          </a:p>
        </p:txBody>
      </p:sp>
      <p:sp>
        <p:nvSpPr>
          <p:cNvPr id="7" name="Elipse 6"/>
          <p:cNvSpPr/>
          <p:nvPr/>
        </p:nvSpPr>
        <p:spPr>
          <a:xfrm>
            <a:off x="326992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 47"/>
          <p:cNvSpPr/>
          <p:nvPr/>
        </p:nvSpPr>
        <p:spPr>
          <a:xfrm>
            <a:off x="356040" y="1080000"/>
            <a:ext cx="3783960" cy="5760000"/>
          </a:xfrm>
          <a:prstGeom prst="rect">
            <a:avLst/>
          </a:prstGeom>
          <a:solidFill>
            <a:srgbClr val="EEEEEE"/>
          </a:solidFill>
          <a:ln w="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pt-BR" sz="24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Companheiros queridos que te suavizam as agruras da marcha desembarcam nas ilhas de enganoso descanso, deixando-te as mãos sob multiplicados encargos.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Todavia ora e serve.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A prece consola.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pt-BR" sz="2800" b="0" strike="noStrike" spc="-1">
                <a:solidFill>
                  <a:srgbClr val="55308D"/>
                </a:solidFill>
                <a:latin typeface="Arial"/>
              </a:rPr>
              <a:t>O trabalho sustenta.</a:t>
            </a: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lang="pt-BR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CaixaDeTexto 48"/>
          <p:cNvSpPr txBox="1"/>
          <p:nvPr/>
        </p:nvSpPr>
        <p:spPr>
          <a:xfrm>
            <a:off x="264960" y="180000"/>
            <a:ext cx="1715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1800" b="0" strike="noStrike" spc="-1">
                <a:ln>
                  <a:solidFill>
                    <a:srgbClr val="B2B2B2"/>
                  </a:solidFill>
                </a:ln>
                <a:solidFill>
                  <a:srgbClr val="FFFFFF"/>
                </a:solidFill>
                <a:latin typeface="Arial"/>
              </a:rPr>
              <a:t>ORA E SERVE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aixaDeTexto 49"/>
          <p:cNvSpPr txBox="1"/>
          <p:nvPr/>
        </p:nvSpPr>
        <p:spPr>
          <a:xfrm>
            <a:off x="3584160" y="180000"/>
            <a:ext cx="6171480" cy="546120"/>
          </a:xfrm>
          <a:prstGeom prst="rect">
            <a:avLst/>
          </a:prstGeom>
          <a:noFill/>
          <a:ln w="0">
            <a:noFill/>
          </a:ln>
        </p:spPr>
        <p:txBody>
          <a:bodyPr wrap="none"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Arial"/>
              </a:rPr>
              <a:t>TRABALHO E SOLIDARIEDADE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CaixaDeTexto 50"/>
          <p:cNvSpPr txBox="1"/>
          <p:nvPr/>
        </p:nvSpPr>
        <p:spPr>
          <a:xfrm>
            <a:off x="4844160" y="1054080"/>
            <a:ext cx="5055840" cy="2460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AnjaliOldLipi"/>
                <a:ea typeface="DejaVu Sans"/>
              </a:rPr>
              <a:t>Somos todos diferentes…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AnjaliOldLipi"/>
                <a:ea typeface="DejaVu Sans"/>
              </a:rPr>
              <a:t>Amigos circunstanciais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AnjaliOldLipi"/>
                <a:ea typeface="DejaVu Sans"/>
              </a:rPr>
              <a:t>O trabalho em equipe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AnjaliOldLipi"/>
                <a:ea typeface="DejaVu Sans"/>
              </a:rPr>
              <a:t>O trabalho na caridade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pt-BR" sz="2800" b="1" strike="noStrike" spc="-1">
                <a:solidFill>
                  <a:srgbClr val="000000"/>
                </a:solidFill>
                <a:latin typeface="AnjaliOldLipi"/>
                <a:ea typeface="DejaVu Sans"/>
              </a:rPr>
              <a:t>As tarefas na casa Espírita</a:t>
            </a:r>
            <a:endParaRPr lang="pt-BR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aixaDeTexto 51"/>
          <p:cNvSpPr txBox="1"/>
          <p:nvPr/>
        </p:nvSpPr>
        <p:spPr>
          <a:xfrm>
            <a:off x="4860000" y="4140000"/>
            <a:ext cx="4500000" cy="291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3200" b="0" strike="noStrike" spc="-1">
                <a:solidFill>
                  <a:srgbClr val="BF0041"/>
                </a:solidFill>
                <a:latin typeface="Verdana"/>
              </a:rPr>
              <a:t>“O trabalho que mais nos aflige é aquele que precisamos fazer e não fazemos”.</a:t>
            </a: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aixaDeTexto 52"/>
          <p:cNvSpPr txBox="1"/>
          <p:nvPr/>
        </p:nvSpPr>
        <p:spPr>
          <a:xfrm>
            <a:off x="4860000" y="6480000"/>
            <a:ext cx="5079240" cy="1189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pt-BR" sz="1800" b="1" strike="noStrike" spc="-1">
                <a:solidFill>
                  <a:srgbClr val="000000"/>
                </a:solidFill>
                <a:latin typeface="Calibri"/>
              </a:rPr>
              <a:t>Agora e o tempo – </a:t>
            </a:r>
            <a:r>
              <a:rPr lang="pt-BR" sz="1800" b="0" strike="noStrike" spc="-1">
                <a:solidFill>
                  <a:srgbClr val="000000"/>
                </a:solidFill>
                <a:latin typeface="Calibri"/>
              </a:rPr>
              <a:t>Notas do trabalho (Emmanuel / Chico Xavier)</a:t>
            </a:r>
            <a:endParaRPr lang="pt-BR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Elipse 7"/>
          <p:cNvSpPr/>
          <p:nvPr/>
        </p:nvSpPr>
        <p:spPr>
          <a:xfrm>
            <a:off x="326992" y="492102"/>
            <a:ext cx="500066" cy="500066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"/>
                            </p:stCondLst>
                            <p:childTnLst>
                              <p:par>
                                <p:cTn id="28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591</TotalTime>
  <Words>1116</Words>
  <Application>LibreOffice/24.2.2.2$Linux_X86_64 LibreOffice_project/420$Build-2</Application>
  <PresentationFormat>Personalizar</PresentationFormat>
  <Paragraphs>128</Paragraphs>
  <Slides>14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5" baseType="lpstr">
      <vt:lpstr>Office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pjpro</dc:creator>
  <cp:lastModifiedBy>pjpro</cp:lastModifiedBy>
  <cp:revision>24</cp:revision>
  <dcterms:created xsi:type="dcterms:W3CDTF">2023-06-06T18:20:43Z</dcterms:created>
  <dcterms:modified xsi:type="dcterms:W3CDTF">2024-06-16T20:16:13Z</dcterms:modified>
  <dc:language>pt-BR</dc:language>
</cp:coreProperties>
</file>