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0083800" cy="7556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4880" cy="16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F9E73B-F7DD-4BF8-8930-35F733C3B6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4880" cy="16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9BF609-4333-49EB-B104-57498B1E9B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4880" cy="16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F82F2-BA9E-4746-8058-DCC1601D6E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4880" cy="16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Clique para editar o formato do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texto do título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7240"/>
            <a:ext cx="9074880" cy="438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8440" y="6882840"/>
            <a:ext cx="31957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9880" y="6882840"/>
            <a:ext cx="23490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E7BE3A-49C3-4736-8F21-3C25B732AE0D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6882840"/>
            <a:ext cx="23490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4880" cy="166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8440" y="6882840"/>
            <a:ext cx="319572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9880" y="6882840"/>
            <a:ext cx="23490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0BCEA4-18D3-4D94-AAE9-5A3243F61EB0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6882840"/>
            <a:ext cx="2349000" cy="52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767960"/>
            <a:ext cx="907488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8" descr=""/>
          <p:cNvPicPr/>
          <p:nvPr/>
        </p:nvPicPr>
        <p:blipFill>
          <a:blip r:embed="rId1"/>
          <a:stretch/>
        </p:blipFill>
        <p:spPr>
          <a:xfrm>
            <a:off x="0" y="0"/>
            <a:ext cx="10087560" cy="7552440"/>
          </a:xfrm>
          <a:prstGeom prst="rect">
            <a:avLst/>
          </a:prstGeom>
          <a:ln w="0">
            <a:noFill/>
          </a:ln>
        </p:spPr>
      </p:pic>
      <p:sp>
        <p:nvSpPr>
          <p:cNvPr id="17" name="CaixaDeTexto 9"/>
          <p:cNvSpPr/>
          <p:nvPr/>
        </p:nvSpPr>
        <p:spPr>
          <a:xfrm>
            <a:off x="540000" y="359640"/>
            <a:ext cx="414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PALESTRA ESPÍRITA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Snow"/>
          <p:cNvSpPr txBox="1"/>
          <p:nvPr/>
        </p:nvSpPr>
        <p:spPr>
          <a:xfrm>
            <a:off x="2565720" y="3444480"/>
            <a:ext cx="4951440" cy="667080"/>
          </a:xfrm>
          <a:prstGeom prst="rect">
            <a:avLst/>
          </a:prstGeom>
        </p:spPr>
        <p:txBody>
          <a:bodyPr wrap="none" lIns="123120" rIns="123120" tIns="60840" bIns="60840" anchor="ctr">
            <a:prstTxWarp prst="textPlain">
              <a:avLst>
                <a:gd name="adj" fmla="val 49779"/>
              </a:avLst>
            </a:prstTxWarp>
            <a:noAutofit/>
          </a:bodyPr>
          <a:p>
            <a:pPr defTabSz="914400">
              <a:lnSpc>
                <a:spcPct val="100000"/>
              </a:lnSpc>
            </a:pPr>
            <a:r>
              <a:rPr b="1" lang="pt-BR" sz="2400" strike="noStrike" u="non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uFillTx/>
                <a:latin typeface="Noto Sans"/>
                <a:ea typeface="MS Gothic"/>
              </a:rPr>
              <a:t>ORA E SERVE</a:t>
            </a:r>
            <a:endParaRPr b="0" lang="pt-BR" sz="2400" strike="noStrike" u="non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uFillTx/>
              <a:latin typeface="Arial"/>
            </a:endParaRPr>
          </a:p>
        </p:txBody>
      </p:sp>
      <p:sp>
        <p:nvSpPr>
          <p:cNvPr id="19" name="CaixaDeTexto 11"/>
          <p:cNvSpPr/>
          <p:nvPr/>
        </p:nvSpPr>
        <p:spPr>
          <a:xfrm>
            <a:off x="540000" y="6818040"/>
            <a:ext cx="41414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Baseada no livro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JUSTIÇA DIVINA (Emmanuel/Chico Xavier)</a:t>
            </a:r>
            <a:br>
              <a:rPr sz="1400"/>
            </a:b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Capítulo “ORA E SERVE”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CaixaDeTexto 12"/>
          <p:cNvSpPr/>
          <p:nvPr/>
        </p:nvSpPr>
        <p:spPr>
          <a:xfrm>
            <a:off x="5293800" y="7016400"/>
            <a:ext cx="414144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1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Paulo Jorge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 </a:t>
            </a: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www.paulojorge.net.br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 53"/>
          <p:cNvSpPr/>
          <p:nvPr/>
        </p:nvSpPr>
        <p:spPr>
          <a:xfrm>
            <a:off x="356040" y="1080000"/>
            <a:ext cx="3783600" cy="57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Em todos os problemas e circunstâncias que te pareçam superar o quadro das próprias forças, ora e serve.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é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silêncio que inspira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O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é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atividade que aperfeiçoa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CaixaDeTexto 54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CaixaDeTexto 55"/>
          <p:cNvSpPr/>
          <p:nvPr/>
        </p:nvSpPr>
        <p:spPr>
          <a:xfrm>
            <a:off x="4556160" y="180000"/>
            <a:ext cx="513180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 E EVOLUÇÃO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CaixaDeTexto 56"/>
          <p:cNvSpPr/>
          <p:nvPr/>
        </p:nvSpPr>
        <p:spPr>
          <a:xfrm>
            <a:off x="4388400" y="7108920"/>
            <a:ext cx="543348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Livro dos Espíritos &gt; Parte terceira — Das leis morais &gt; Capítulo III — 2. Lei do trabalho &gt; Necessidade do trabalho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CaixaDeTexto 57"/>
          <p:cNvSpPr/>
          <p:nvPr/>
        </p:nvSpPr>
        <p:spPr>
          <a:xfrm>
            <a:off x="4844160" y="1054080"/>
            <a:ext cx="5055480" cy="41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pt-BR" sz="18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674.</a:t>
            </a:r>
            <a:r>
              <a:rPr b="1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 A necessidade do trabalho é uma lei da natureza?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O trabalho é uma </a:t>
            </a:r>
            <a:r>
              <a:rPr b="0" lang="pt-BR" sz="1800" strike="noStrike" u="none">
                <a:solidFill>
                  <a:srgbClr val="ff0000"/>
                </a:solidFill>
                <a:uFillTx/>
                <a:latin typeface="Verdana"/>
                <a:ea typeface="DejaVu Sans"/>
              </a:rPr>
              <a:t>l</a:t>
            </a:r>
            <a:r>
              <a:rPr b="0" lang="pt-BR" sz="18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ei natural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, por isso mesmo é uma </a:t>
            </a:r>
            <a:r>
              <a:rPr b="0" lang="pt-BR" sz="18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necessidade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, e a civilização obriga o homem a trabalhar mais, porque aumenta suas necessidades e prazeres.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8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675.</a:t>
            </a:r>
            <a:r>
              <a:rPr b="1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 Devem-se entender por trabalho somente as ocupações materiais?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– </a:t>
            </a:r>
            <a:r>
              <a:rPr b="0" lang="pt-BR" sz="18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Não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; o Espírito também trabalha, assim como o corpo. Toda </a:t>
            </a:r>
            <a:r>
              <a:rPr b="0" lang="pt-BR" sz="18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ocupação útil</a:t>
            </a:r>
            <a:r>
              <a:rPr b="0" lang="pt-BR" sz="1800" strike="noStrike" u="none">
                <a:solidFill>
                  <a:srgbClr val="ff0000"/>
                </a:solidFill>
                <a:uFillTx/>
                <a:latin typeface="Verdana"/>
                <a:ea typeface="DejaVu Sans"/>
              </a:rPr>
              <a:t>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Verdana"/>
                <a:ea typeface="DejaVu Sans"/>
              </a:rPr>
              <a:t>é trabalho. 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CaixaDeTexto 58"/>
          <p:cNvSpPr/>
          <p:nvPr/>
        </p:nvSpPr>
        <p:spPr>
          <a:xfrm>
            <a:off x="4932000" y="4732200"/>
            <a:ext cx="4859640" cy="16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2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Jesus lhes disse: “</a:t>
            </a:r>
            <a:r>
              <a:rPr b="1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Meu Pai não cessa de obrar até ao presente e eu também obro incessantemente</a:t>
            </a:r>
            <a:r>
              <a:rPr b="0" lang="pt-BR" sz="2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”. (S. João, 5:1 a 17.)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Elipse 7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6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59"/>
          <p:cNvSpPr/>
          <p:nvPr/>
        </p:nvSpPr>
        <p:spPr>
          <a:xfrm>
            <a:off x="176040" y="1080000"/>
            <a:ext cx="9543600" cy="57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O viajor mais importante da Terra também passou pelo oceano de suor e de lagrimas, orando e servindo.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Tão escabrosa lhe foi a peregrinação entre os homens, que não sobrou amigo algum para compartilhar-lhe espontaneamente os júbilos da chegada pelo escaler em forma de cruz.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Tão alto, porém, acendeu Ele a flama da prece, que pôde compreender e desculpar os próprios algozes, e tão devotadamente se consagrou ao trabalho, que conseguiu vencer os abismos da morte e voltar aos braços dos amigos vacilantes, como a repetir-lhes em regozijo e vitória: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“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Tende bom ânimo! Eu estou aqui!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”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CaixaDeTexto 60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CaixaDeTexto 61"/>
          <p:cNvSpPr/>
          <p:nvPr/>
        </p:nvSpPr>
        <p:spPr>
          <a:xfrm>
            <a:off x="4466160" y="7108920"/>
            <a:ext cx="543348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XAVIER, Francisco Cândido - Justiça Divina [Emmanuel]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CaixaDeTexto 62"/>
          <p:cNvSpPr/>
          <p:nvPr/>
        </p:nvSpPr>
        <p:spPr>
          <a:xfrm>
            <a:off x="3593520" y="180360"/>
            <a:ext cx="29084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Elipse 5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7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aixaDeTexto 63"/>
          <p:cNvSpPr/>
          <p:nvPr/>
        </p:nvSpPr>
        <p:spPr>
          <a:xfrm>
            <a:off x="3593520" y="180000"/>
            <a:ext cx="29084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Retângulo 4"/>
          <p:cNvSpPr/>
          <p:nvPr/>
        </p:nvSpPr>
        <p:spPr>
          <a:xfrm>
            <a:off x="2348640" y="6021360"/>
            <a:ext cx="4924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trike="noStrike" u="none">
                <a:solidFill>
                  <a:srgbClr val="404040"/>
                </a:solidFill>
                <a:uFillTx/>
                <a:latin typeface="Arial"/>
                <a:ea typeface="DejaVu Sans"/>
              </a:rPr>
              <a:t>O MITO DA CAVERNA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400" strike="noStrike" u="none">
                <a:solidFill>
                  <a:srgbClr val="404040"/>
                </a:solidFill>
                <a:uFillTx/>
                <a:latin typeface="Arial"/>
                <a:ea typeface="DejaVu Sans"/>
              </a:rPr>
              <a:t>Platão (428/427 a.C.-348/347 a.C.)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CaixaDeTexto 65"/>
          <p:cNvSpPr/>
          <p:nvPr/>
        </p:nvSpPr>
        <p:spPr>
          <a:xfrm>
            <a:off x="26532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Picture 1" descr="Mito da caverna"/>
          <p:cNvPicPr/>
          <p:nvPr/>
        </p:nvPicPr>
        <p:blipFill>
          <a:blip r:embed="rId2"/>
          <a:stretch/>
        </p:blipFill>
        <p:spPr>
          <a:xfrm>
            <a:off x="568080" y="1475640"/>
            <a:ext cx="8925480" cy="432576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blurRad="50760" dir="2700000" dist="37674" rotWithShape="0">
              <a:srgbClr val="000000">
                <a:alpha val="43000"/>
              </a:srgbClr>
            </a:outerShdw>
          </a:effectLst>
        </p:spPr>
      </p:pic>
      <p:grpSp>
        <p:nvGrpSpPr>
          <p:cNvPr id="84" name="Grupo 19"/>
          <p:cNvGrpSpPr/>
          <p:nvPr/>
        </p:nvGrpSpPr>
        <p:grpSpPr>
          <a:xfrm>
            <a:off x="3509640" y="1979640"/>
            <a:ext cx="1583280" cy="2773800"/>
            <a:chOff x="3509640" y="1979640"/>
            <a:chExt cx="1583280" cy="2773800"/>
          </a:xfrm>
        </p:grpSpPr>
        <p:sp>
          <p:nvSpPr>
            <p:cNvPr id="85" name="Picture 4"/>
            <p:cNvSpPr/>
            <p:nvPr/>
          </p:nvSpPr>
          <p:spPr>
            <a:xfrm>
              <a:off x="3509640" y="1979640"/>
              <a:ext cx="1583280" cy="2773800"/>
            </a:xfrm>
            <a:prstGeom prst="ellipse">
              <a:avLst/>
            </a:prstGeom>
            <a:blipFill rotWithShape="0">
              <a:blip r:embed="rId3"/>
              <a:srcRect/>
              <a:stretch/>
            </a:blipFill>
            <a:ln cap="rnd" w="63360">
              <a:solidFill>
                <a:srgbClr val="333333"/>
              </a:solidFill>
              <a:round/>
            </a:ln>
            <a:effectLst>
              <a:outerShdw blurRad="380880" dir="5400000" dist="291960" rotWithShape="0">
                <a:srgbClr val="000000">
                  <a:alpha val="2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86" name="Retângulo 11"/>
            <p:cNvSpPr/>
            <p:nvPr/>
          </p:nvSpPr>
          <p:spPr>
            <a:xfrm>
              <a:off x="3797640" y="3996000"/>
              <a:ext cx="1007280" cy="2872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pt-BR" sz="1600" strike="noStrike" u="none">
                  <a:solidFill>
                    <a:srgbClr val="f3a276"/>
                  </a:solidFill>
                  <a:uFillTx/>
                  <a:latin typeface="Arial"/>
                  <a:ea typeface="DejaVu Sans"/>
                </a:rPr>
                <a:t>Moisés</a:t>
              </a:r>
              <a:endParaRPr b="0" lang="pt-BR" sz="16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87" name="Grupo 20"/>
          <p:cNvGrpSpPr/>
          <p:nvPr/>
        </p:nvGrpSpPr>
        <p:grpSpPr>
          <a:xfrm>
            <a:off x="5727960" y="2123640"/>
            <a:ext cx="1656000" cy="2087640"/>
            <a:chOff x="5727960" y="2123640"/>
            <a:chExt cx="1656000" cy="2087640"/>
          </a:xfrm>
        </p:grpSpPr>
        <p:sp>
          <p:nvSpPr>
            <p:cNvPr id="88" name="Picture 6"/>
            <p:cNvSpPr/>
            <p:nvPr/>
          </p:nvSpPr>
          <p:spPr>
            <a:xfrm>
              <a:off x="5727960" y="2123640"/>
              <a:ext cx="1656000" cy="2087640"/>
            </a:xfrm>
            <a:prstGeom prst="ellipse">
              <a:avLst/>
            </a:prstGeom>
            <a:blipFill rotWithShape="0">
              <a:blip r:embed="rId4"/>
              <a:srcRect/>
              <a:stretch/>
            </a:blipFill>
            <a:ln cap="rnd" w="63360">
              <a:solidFill>
                <a:srgbClr val="333333"/>
              </a:solidFill>
              <a:round/>
            </a:ln>
            <a:effectLst>
              <a:outerShdw blurRad="380880" dir="5400000" dist="291960" rotWithShape="0">
                <a:srgbClr val="000000">
                  <a:alpha val="2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89" name="Retângulo 12"/>
            <p:cNvSpPr/>
            <p:nvPr/>
          </p:nvSpPr>
          <p:spPr>
            <a:xfrm>
              <a:off x="6124320" y="3708000"/>
              <a:ext cx="863280" cy="2152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pt-BR" sz="1600" strike="noStrike" u="none">
                  <a:solidFill>
                    <a:srgbClr val="f3a276"/>
                  </a:solidFill>
                  <a:uFillTx/>
                  <a:latin typeface="Arial"/>
                  <a:ea typeface="DejaVu Sans"/>
                </a:rPr>
                <a:t>Jesus</a:t>
              </a:r>
              <a:endParaRPr b="0" lang="pt-BR" sz="16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90" name="Grupo 21"/>
          <p:cNvGrpSpPr/>
          <p:nvPr/>
        </p:nvGrpSpPr>
        <p:grpSpPr>
          <a:xfrm>
            <a:off x="7557840" y="2080080"/>
            <a:ext cx="1874520" cy="2159640"/>
            <a:chOff x="7557840" y="2080080"/>
            <a:chExt cx="1874520" cy="2159640"/>
          </a:xfrm>
        </p:grpSpPr>
        <p:sp>
          <p:nvSpPr>
            <p:cNvPr id="91" name="Picture 8"/>
            <p:cNvSpPr/>
            <p:nvPr/>
          </p:nvSpPr>
          <p:spPr>
            <a:xfrm>
              <a:off x="7557840" y="2080080"/>
              <a:ext cx="1874520" cy="2159640"/>
            </a:xfrm>
            <a:prstGeom prst="ellipse">
              <a:avLst/>
            </a:prstGeom>
            <a:blipFill rotWithShape="0">
              <a:blip r:embed="rId5"/>
              <a:srcRect/>
              <a:stretch/>
            </a:blipFill>
            <a:ln cap="rnd" w="63360">
              <a:solidFill>
                <a:srgbClr val="333333"/>
              </a:solidFill>
              <a:round/>
            </a:ln>
            <a:effectLst>
              <a:outerShdw blurRad="380880" dir="5400000" dist="291960" rotWithShape="0">
                <a:srgbClr val="000000">
                  <a:alpha val="22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sp>
          <p:nvSpPr>
            <p:cNvPr id="92" name="Retângulo 14"/>
            <p:cNvSpPr/>
            <p:nvPr/>
          </p:nvSpPr>
          <p:spPr>
            <a:xfrm>
              <a:off x="7775640" y="3571200"/>
              <a:ext cx="1439280" cy="21528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pt-BR" sz="1600" strike="noStrike" u="none">
                  <a:solidFill>
                    <a:srgbClr val="f3a276"/>
                  </a:solidFill>
                  <a:uFillTx/>
                  <a:latin typeface="Arial"/>
                  <a:ea typeface="DejaVu Sans"/>
                </a:rPr>
                <a:t>Allan Kardec</a:t>
              </a:r>
              <a:endParaRPr b="0" lang="pt-BR" sz="16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"/>
                            </p:stCondLst>
                            <p:childTnLst>
                              <p:par>
                                <p:cTn id="154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76" descr=""/>
          <p:cNvPicPr/>
          <p:nvPr/>
        </p:nvPicPr>
        <p:blipFill>
          <a:blip r:embed="rId1"/>
          <a:stretch/>
        </p:blipFill>
        <p:spPr>
          <a:xfrm>
            <a:off x="0" y="0"/>
            <a:ext cx="10087560" cy="75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m 77" descr=""/>
          <p:cNvPicPr/>
          <p:nvPr/>
        </p:nvPicPr>
        <p:blipFill>
          <a:blip r:embed="rId1"/>
          <a:stretch/>
        </p:blipFill>
        <p:spPr>
          <a:xfrm>
            <a:off x="0" y="0"/>
            <a:ext cx="10087560" cy="7552440"/>
          </a:xfrm>
          <a:prstGeom prst="rect">
            <a:avLst/>
          </a:prstGeom>
          <a:ln w="0">
            <a:noFill/>
          </a:ln>
        </p:spPr>
      </p:pic>
      <p:sp>
        <p:nvSpPr>
          <p:cNvPr id="95" name="CaixaDeTexto 78"/>
          <p:cNvSpPr/>
          <p:nvPr/>
        </p:nvSpPr>
        <p:spPr>
          <a:xfrm>
            <a:off x="540000" y="359640"/>
            <a:ext cx="41414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PALESTRA ESPÍRITA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Snow 1"/>
          <p:cNvSpPr txBox="1"/>
          <p:nvPr/>
        </p:nvSpPr>
        <p:spPr>
          <a:xfrm>
            <a:off x="2565720" y="3444480"/>
            <a:ext cx="4951440" cy="667080"/>
          </a:xfrm>
          <a:prstGeom prst="rect">
            <a:avLst/>
          </a:prstGeom>
        </p:spPr>
        <p:txBody>
          <a:bodyPr wrap="none" lIns="123120" rIns="123120" tIns="60840" bIns="60840" anchor="ctr">
            <a:prstTxWarp prst="textPlain">
              <a:avLst>
                <a:gd name="adj" fmla="val 49779"/>
              </a:avLst>
            </a:prstTxWarp>
            <a:noAutofit/>
          </a:bodyPr>
          <a:p>
            <a:pPr defTabSz="914400">
              <a:lnSpc>
                <a:spcPct val="100000"/>
              </a:lnSpc>
            </a:pPr>
            <a:r>
              <a:rPr b="1" lang="pt-BR" sz="2400" strike="noStrike" u="none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uFillTx/>
                <a:latin typeface="Noto Sans"/>
                <a:ea typeface="MS Gothic"/>
              </a:rPr>
              <a:t>ORA E SERVE</a:t>
            </a:r>
            <a:endParaRPr b="0" lang="pt-BR" sz="2400" strike="noStrike" u="none">
              <a:ln w="38160">
                <a:solidFill>
                  <a:srgbClr val="ffffff"/>
                </a:solidFill>
                <a:miter/>
              </a:ln>
              <a:solidFill>
                <a:srgbClr val="000000">
                  <a:alpha val="90000"/>
                </a:srgbClr>
              </a:solidFill>
              <a:uFillTx/>
              <a:latin typeface="Arial"/>
            </a:endParaRPr>
          </a:p>
        </p:txBody>
      </p:sp>
      <p:sp>
        <p:nvSpPr>
          <p:cNvPr id="97" name="CaixaDeTexto 80"/>
          <p:cNvSpPr/>
          <p:nvPr/>
        </p:nvSpPr>
        <p:spPr>
          <a:xfrm>
            <a:off x="540000" y="6818040"/>
            <a:ext cx="4141440" cy="68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Baseada no livro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JUSTIÇA DIVINA (Emmanuel/Chico Xavier)</a:t>
            </a:r>
            <a:br>
              <a:rPr sz="1400"/>
            </a:b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Capítulo “ORA E SERVE”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CaixaDeTexto 81"/>
          <p:cNvSpPr/>
          <p:nvPr/>
        </p:nvSpPr>
        <p:spPr>
          <a:xfrm>
            <a:off x="5293800" y="7016400"/>
            <a:ext cx="414144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1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Paulo Jorge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 </a:t>
            </a:r>
            <a:r>
              <a:rPr b="0" lang="pt-BR" sz="1400" strike="noStrike" u="none">
                <a:solidFill>
                  <a:srgbClr val="dddddd"/>
                </a:solidFill>
                <a:uFillTx/>
                <a:latin typeface="Arial"/>
                <a:ea typeface="DejaVu Sans"/>
              </a:rPr>
              <a:t>www.paulojorge.net.br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13"/>
          <p:cNvSpPr/>
          <p:nvPr/>
        </p:nvSpPr>
        <p:spPr>
          <a:xfrm>
            <a:off x="3593520" y="180000"/>
            <a:ext cx="29084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Picture 2" descr="Mito da caverna"/>
          <p:cNvPicPr/>
          <p:nvPr/>
        </p:nvPicPr>
        <p:blipFill>
          <a:blip r:embed="rId2"/>
          <a:stretch/>
        </p:blipFill>
        <p:spPr>
          <a:xfrm>
            <a:off x="578880" y="1511640"/>
            <a:ext cx="8925480" cy="4325760"/>
          </a:xfrm>
          <a:prstGeom prst="rect">
            <a:avLst/>
          </a:prstGeom>
          <a:ln cap="sq" w="38160">
            <a:solidFill>
              <a:srgbClr val="000000"/>
            </a:solidFill>
            <a:miter/>
          </a:ln>
          <a:effectLst>
            <a:outerShdw blurRad="50760" dir="2700000" dist="37674" rotWithShape="0">
              <a:srgbClr val="000000">
                <a:alpha val="43000"/>
              </a:srgbClr>
            </a:outerShdw>
          </a:effectLst>
        </p:spPr>
      </p:pic>
      <p:sp>
        <p:nvSpPr>
          <p:cNvPr id="23" name="Retângulo 18"/>
          <p:cNvSpPr/>
          <p:nvPr/>
        </p:nvSpPr>
        <p:spPr>
          <a:xfrm>
            <a:off x="2348640" y="6021360"/>
            <a:ext cx="49248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trike="noStrike" u="none">
                <a:solidFill>
                  <a:srgbClr val="404040"/>
                </a:solidFill>
                <a:uFillTx/>
                <a:latin typeface="Arial"/>
                <a:ea typeface="DejaVu Sans"/>
              </a:rPr>
              <a:t>O MITO DA CAVERNA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400" strike="noStrike" u="none">
                <a:solidFill>
                  <a:srgbClr val="404040"/>
                </a:solidFill>
                <a:uFillTx/>
                <a:latin typeface="Arial"/>
                <a:ea typeface="DejaVu Sans"/>
              </a:rPr>
              <a:t>Platão (428/427 a.C.-348/347 a.C.)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CaixaDeTexto 16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17"/>
          <p:cNvSpPr/>
          <p:nvPr/>
        </p:nvSpPr>
        <p:spPr>
          <a:xfrm>
            <a:off x="356040" y="1080000"/>
            <a:ext cx="3783600" cy="48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Afirmas que o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progresso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, exprimindo felicidade e aprimoramento, é o porto a que te destinas, no mar da experiência terrestre, mas, se cultivas sinceridade e decisão contigo mesmo, abraça o </a:t>
            </a:r>
            <a:r>
              <a:rPr b="0" lang="pt-BR" sz="24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e a </a:t>
            </a:r>
            <a:r>
              <a:rPr b="0" lang="pt-BR" sz="24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, como sendo a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embarcação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e a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bússola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do caminho.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CaixaDeTexto 18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CaixaDeTexto 19"/>
          <p:cNvSpPr/>
          <p:nvPr/>
        </p:nvSpPr>
        <p:spPr>
          <a:xfrm>
            <a:off x="4844160" y="1054080"/>
            <a:ext cx="4875480" cy="57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9. A prece é uma invocação, mediante a qual o homem entra, pelo pensamento, em comunicação com o ser a quem se dirige. Pode ter por objeto um </a:t>
            </a:r>
            <a:r>
              <a:rPr b="1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pedido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um </a:t>
            </a:r>
            <a:r>
              <a:rPr b="1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agradecimento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, ou uma </a:t>
            </a:r>
            <a:r>
              <a:rPr b="1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glorificação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Podemos orar por nós mesmos ou por outrem, pelos vivos ou pelos mortos. As preces feitas a Deus escutam-nas os Espíritos incumbidos da execução de suas vontades; as que se dirigem aos bons Espíritos são reportadas a Deus. (...) </a:t>
            </a:r>
            <a:r>
              <a:rPr b="0" lang="pt-BR" sz="22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nada sucede sem a vontade de Deus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CaixaDeTexto 20"/>
          <p:cNvSpPr/>
          <p:nvPr/>
        </p:nvSpPr>
        <p:spPr>
          <a:xfrm>
            <a:off x="3199680" y="7028640"/>
            <a:ext cx="6875280" cy="66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Evangelho segundo o Espiritismo &gt; Capítulo XXVII — Pedi e obtereis &gt; Ação da prece. Transmissão do pensamento.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CaixaDeTexto 21"/>
          <p:cNvSpPr/>
          <p:nvPr/>
        </p:nvSpPr>
        <p:spPr>
          <a:xfrm>
            <a:off x="4844160" y="180000"/>
            <a:ext cx="194364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A PRECE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Elipse 6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1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" dur="indefinite" restart="never" nodeType="tmRoot">
          <p:childTnLst>
            <p:seq>
              <p:cTn id="11" dur="indefinite" nodeType="mainSeq">
                <p:childTnLst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22"/>
          <p:cNvSpPr/>
          <p:nvPr/>
        </p:nvSpPr>
        <p:spPr>
          <a:xfrm>
            <a:off x="356040" y="1080000"/>
            <a:ext cx="3783600" cy="48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Afirmas que o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progresso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, exprimindo felicidade e aprimoramento, é o porto a que te destinas, no mar da experiência terrestre, mas, se cultivas sinceridade e decisão contigo mesmo, abraça o </a:t>
            </a:r>
            <a:r>
              <a:rPr b="0" lang="pt-BR" sz="24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e a </a:t>
            </a:r>
            <a:r>
              <a:rPr b="0" lang="pt-BR" sz="24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, como sendo a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embarcação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e a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bússola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do caminho.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CaixaDeTexto 23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CaixaDeTexto 24"/>
          <p:cNvSpPr/>
          <p:nvPr/>
        </p:nvSpPr>
        <p:spPr>
          <a:xfrm>
            <a:off x="4844160" y="1054080"/>
            <a:ext cx="4875480" cy="56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3000"/>
              </a:lnSpc>
            </a:pPr>
            <a:r>
              <a:rPr b="1" lang="pt-BR" sz="28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779</a:t>
            </a:r>
            <a:r>
              <a:rPr b="1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O homem tira de si  mesmo a energia progressiva ou o progresso não é mais do que o resultado de um ensinamento?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      — 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homem se desenvolve por si mesmo, naturalmente, mas nem todos progridem ao mesmo tempo e da mesma maneira; é então que os mais adiantados ajudam os outros a progredir, pelo contato social.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CaixaDeTexto 25"/>
          <p:cNvSpPr/>
          <p:nvPr/>
        </p:nvSpPr>
        <p:spPr>
          <a:xfrm>
            <a:off x="4388400" y="7108920"/>
            <a:ext cx="543348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Livro dos Espíritos &gt; Parte terceira — Das leis morais &gt; Capítulo VIII — 7. Lei do progresso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CaixaDeTexto 26"/>
          <p:cNvSpPr/>
          <p:nvPr/>
        </p:nvSpPr>
        <p:spPr>
          <a:xfrm>
            <a:off x="4844160" y="180000"/>
            <a:ext cx="425088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LEI DO PROGRESSO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Elipse 7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1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27"/>
          <p:cNvSpPr/>
          <p:nvPr/>
        </p:nvSpPr>
        <p:spPr>
          <a:xfrm>
            <a:off x="356040" y="1080000"/>
            <a:ext cx="3783600" cy="48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Afirmas que o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progresso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, exprimindo felicidade e aprimoramento, é o porto a que te destinas, no mar da experiência terrestre, mas, se cultivas sinceridade e decisão contigo mesmo, abraça o </a:t>
            </a:r>
            <a:r>
              <a:rPr b="0" lang="pt-BR" sz="24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e a </a:t>
            </a:r>
            <a:r>
              <a:rPr b="0" lang="pt-BR" sz="24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, como sendo a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embarcação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e a </a:t>
            </a:r>
            <a:r>
              <a:rPr b="1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bússola</a:t>
            </a:r>
            <a:r>
              <a:rPr b="0" lang="pt-BR" sz="24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do caminho.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CaixaDeTexto 28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CaixaDeTexto 29"/>
          <p:cNvSpPr/>
          <p:nvPr/>
        </p:nvSpPr>
        <p:spPr>
          <a:xfrm>
            <a:off x="4844160" y="180000"/>
            <a:ext cx="425088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LEI DO PROGRESSO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CaixaDeTexto 30"/>
          <p:cNvSpPr/>
          <p:nvPr/>
        </p:nvSpPr>
        <p:spPr>
          <a:xfrm>
            <a:off x="4844160" y="1054080"/>
            <a:ext cx="5055480" cy="598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3000"/>
              </a:lnSpc>
            </a:pPr>
            <a:r>
              <a:rPr b="1" lang="pt-BR" sz="28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780</a:t>
            </a:r>
            <a:r>
              <a:rPr b="1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O progresso moral segue sempre o progresso intelectual?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     — 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É a sua consequência, mas não o segue sempre imediatamente.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r>
              <a:rPr b="1" lang="pt-BR" sz="28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780 – a</a:t>
            </a:r>
            <a:r>
              <a:rPr b="1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 Como o progresso intelectual pode conduzir ao progresso moral?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    — 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Dando a compreensão do bem e do mal, pois então o homem pode escolher. 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CaixaDeTexto 31"/>
          <p:cNvSpPr/>
          <p:nvPr/>
        </p:nvSpPr>
        <p:spPr>
          <a:xfrm>
            <a:off x="4388400" y="7108920"/>
            <a:ext cx="543348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Livro dos Espíritos &gt; Parte terceira — Das leis morais &gt; Capítulo VIII — 7. Lei do progresso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Elipse 6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1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" dur="indefinite" restart="never" nodeType="tmRoot">
          <p:childTnLst>
            <p:seq>
              <p:cTn id="31" dur="indefinite" nodeType="mainSeq">
                <p:childTnLst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32"/>
          <p:cNvSpPr/>
          <p:nvPr/>
        </p:nvSpPr>
        <p:spPr>
          <a:xfrm>
            <a:off x="356040" y="1080000"/>
            <a:ext cx="3783600" cy="48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Rochedos de </a:t>
            </a:r>
            <a:r>
              <a:rPr b="1" lang="pt-BR" sz="28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incompreensão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escondem-se, traiçoeiros, sob a crista das ondas, ameaçando-te a rota.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No entanto, ora e serve.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ilumina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O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liberta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CaixaDeTexto 33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CaixaDeTexto 34"/>
          <p:cNvSpPr/>
          <p:nvPr/>
        </p:nvSpPr>
        <p:spPr>
          <a:xfrm>
            <a:off x="4844160" y="180000"/>
            <a:ext cx="379836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INCOMPREENSÃO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CaixaDeTexto 35"/>
          <p:cNvSpPr/>
          <p:nvPr/>
        </p:nvSpPr>
        <p:spPr>
          <a:xfrm>
            <a:off x="4844160" y="1054080"/>
            <a:ext cx="5055480" cy="56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3000"/>
              </a:lnSpc>
            </a:pPr>
            <a:r>
              <a:rPr b="0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– </a:t>
            </a:r>
            <a:r>
              <a:rPr b="0" lang="pt-BR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Mestre  –  exclamou,  timidamente  –  não  saberia  nunca  explicar-vos  o  porquê  de  minhas  tristezas amargurosas. Só sei dizer que o vosso Evangelho me enche de esperanças para o reino de luz que nos espera os corações, além, nas alturas... Quando esclarecestes que o vosso reino não é deste mundo, experimentei uma  nova  coragem  para  atravessar  as  misérias  do  caminho  da  Terra,  pois,  aqui,  o  selo  do  mal  parece obscurecer as coisas mais puras!... Por toda parte, é a vitória do crime, o jogo das ambições, a colheita dos desenganos!…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br>
              <a:rPr sz="2200"/>
            </a:br>
            <a:r>
              <a:rPr b="0" lang="pt-BR" sz="1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Palavras do apóstolo Bartolomeu – Livro Boa Nova (8-BOM ÂNIMO) 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CaixaDeTexto 36"/>
          <p:cNvSpPr/>
          <p:nvPr/>
        </p:nvSpPr>
        <p:spPr>
          <a:xfrm>
            <a:off x="5648400" y="7108920"/>
            <a:ext cx="4071240" cy="2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BOA NOVA &gt; 8-BOM ÂNIMO (Humberto de Campos – Chico Xavier)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Elipse 6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2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37"/>
          <p:cNvSpPr/>
          <p:nvPr/>
        </p:nvSpPr>
        <p:spPr>
          <a:xfrm>
            <a:off x="356040" y="1080000"/>
            <a:ext cx="3783600" cy="48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Monstros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do precipício surgem à tona, inclinado-te à perturbação e ao soçobro.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Contudo, ora e serve.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guia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O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defende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CaixaDeTexto 38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CaixaDeTexto 39"/>
          <p:cNvSpPr/>
          <p:nvPr/>
        </p:nvSpPr>
        <p:spPr>
          <a:xfrm>
            <a:off x="4844160" y="180000"/>
            <a:ext cx="183096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O MEDO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CaixaDeTexto 40"/>
          <p:cNvSpPr/>
          <p:nvPr/>
        </p:nvSpPr>
        <p:spPr>
          <a:xfrm>
            <a:off x="4844160" y="1054080"/>
            <a:ext cx="5055480" cy="30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“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Os fenômenos fóbicos procedem de experiências passadas (…)”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2800" strike="noStrike" u="none">
                <a:solidFill>
                  <a:srgbClr val="c00000"/>
                </a:solidFill>
                <a:uFillTx/>
                <a:latin typeface="Calibri"/>
                <a:ea typeface="DejaVu Sans"/>
              </a:rPr>
              <a:t>O medo ontem...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2800" strike="noStrike" u="none">
                <a:solidFill>
                  <a:srgbClr val="c00000"/>
                </a:solidFill>
                <a:uFillTx/>
                <a:latin typeface="Calibri"/>
                <a:ea typeface="DejaVu Sans"/>
              </a:rPr>
              <a:t>O medo hoje…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Calibri"/>
                <a:ea typeface="DejaVu Sans"/>
              </a:rPr>
              <a:t>Joanna de Ângelis (O Homem Inegral)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CaixaDeTexto 41"/>
          <p:cNvSpPr/>
          <p:nvPr/>
        </p:nvSpPr>
        <p:spPr>
          <a:xfrm>
            <a:off x="4895280" y="4080960"/>
            <a:ext cx="482436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</a:t>
            </a: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temor da morte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é efeito da sabedoria da Providência, e uma consequência do instinto de conservação comum a todos os seres vivos. Ela é necessária enquanto o homem não for bastante esclarecido quanto às condições da vida futura (…)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Revista espírita — Jornal de estudos psicológicos — 1865 &gt; Fevereiro &gt; Da apreensão da morte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Elipse 6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3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" dur="indefinite" restart="never" nodeType="tmRoot">
          <p:childTnLst>
            <p:seq>
              <p:cTn id="49" dur="indefinite" nodeType="mainSeq">
                <p:childTnLst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42"/>
          <p:cNvSpPr/>
          <p:nvPr/>
        </p:nvSpPr>
        <p:spPr>
          <a:xfrm>
            <a:off x="356040" y="1080000"/>
            <a:ext cx="3783600" cy="48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Tempestades de aflição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aparecem de chofre, vergastando-te o refúgio.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Entretanto, ora e serve.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reanima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O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restaura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CaixaDeTexto 43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CaixaDeTexto 44"/>
          <p:cNvSpPr/>
          <p:nvPr/>
        </p:nvSpPr>
        <p:spPr>
          <a:xfrm>
            <a:off x="4500000" y="180000"/>
            <a:ext cx="457668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CATÁSTROFES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CaixaDeTexto 45"/>
          <p:cNvSpPr/>
          <p:nvPr/>
        </p:nvSpPr>
        <p:spPr>
          <a:xfrm>
            <a:off x="4500000" y="1054080"/>
            <a:ext cx="5399640" cy="57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3000"/>
              </a:lnSpc>
            </a:pPr>
            <a:r>
              <a:rPr b="1" lang="pt-BR" sz="28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783</a:t>
            </a:r>
            <a:r>
              <a:rPr b="1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O aperfeiçoamento da Humanidade segue sempre uma marcha progressiva e lenta?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    — 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Há o progresso regular e  lento que resulta da força das coisas; mas quando um povo não avança bastante rápido, Deus lhe provoca, de tempos em tempos, um </a:t>
            </a:r>
            <a:r>
              <a:rPr b="0" lang="pt-BR" sz="2800" strike="noStrike" u="none">
                <a:solidFill>
                  <a:srgbClr val="c00000"/>
                </a:solidFill>
                <a:uFillTx/>
                <a:latin typeface="Arial"/>
                <a:ea typeface="DejaVu Sans"/>
              </a:rPr>
              <a:t>abalo físico ou moral 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que o transforma.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r>
              <a:rPr b="0" lang="pt-BR" sz="2600" strike="noStrike" u="none">
                <a:solidFill>
                  <a:srgbClr val="c9211e"/>
                </a:solidFill>
                <a:uFillTx/>
                <a:latin typeface="Arial"/>
                <a:ea typeface="DejaVu Sans"/>
              </a:rPr>
              <a:t>- A PANDEMIA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93000"/>
              </a:lnSpc>
            </a:pPr>
            <a:r>
              <a:rPr b="0" lang="pt-BR" sz="2600" strike="noStrike" u="none">
                <a:solidFill>
                  <a:srgbClr val="c9211e"/>
                </a:solidFill>
                <a:uFillTx/>
                <a:latin typeface="Arial"/>
                <a:ea typeface="DejaVu Sans"/>
              </a:rPr>
              <a:t>- O CASO SILVEIRA (Nosso Lar)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CaixaDeTexto 46"/>
          <p:cNvSpPr/>
          <p:nvPr/>
        </p:nvSpPr>
        <p:spPr>
          <a:xfrm>
            <a:off x="4388400" y="7108920"/>
            <a:ext cx="543348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 Livro dos Espíritos &gt; Parte terceira — Das leis morais &gt; Capítulo VIII — 7. Lei do progresso &gt; Marcha do progresso.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Elipse 6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4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47"/>
          <p:cNvSpPr/>
          <p:nvPr/>
        </p:nvSpPr>
        <p:spPr>
          <a:xfrm>
            <a:off x="356040" y="1080000"/>
            <a:ext cx="3783600" cy="575964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Companheiros queridos que te suavizam as agruras da marcha desembarcam nas ilhas de enganoso descanso,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deixando-te as mãos sob multiplicados encargos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Todavia ora e serve.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A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prece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consola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O </a:t>
            </a:r>
            <a:r>
              <a:rPr b="0" lang="pt-BR" sz="28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 </a:t>
            </a:r>
            <a:r>
              <a:rPr b="1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sustenta</a:t>
            </a:r>
            <a:r>
              <a:rPr b="0" lang="pt-BR" sz="28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.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CaixaDeTexto 48"/>
          <p:cNvSpPr/>
          <p:nvPr/>
        </p:nvSpPr>
        <p:spPr>
          <a:xfrm>
            <a:off x="264960" y="180000"/>
            <a:ext cx="1715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ORA E SERVE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CaixaDeTexto 49"/>
          <p:cNvSpPr/>
          <p:nvPr/>
        </p:nvSpPr>
        <p:spPr>
          <a:xfrm>
            <a:off x="3584160" y="180000"/>
            <a:ext cx="617112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Arial"/>
                <a:ea typeface="DejaVu Sans"/>
              </a:rPr>
              <a:t>TRABALHO E SOLIDARIEDADE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CaixaDeTexto 50"/>
          <p:cNvSpPr/>
          <p:nvPr/>
        </p:nvSpPr>
        <p:spPr>
          <a:xfrm>
            <a:off x="4844160" y="1054080"/>
            <a:ext cx="5055480" cy="24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pt-BR" sz="2800" strike="noStrike" u="none">
                <a:solidFill>
                  <a:srgbClr val="000000"/>
                </a:solidFill>
                <a:uFillTx/>
                <a:latin typeface="AnjaliOldLipi"/>
                <a:ea typeface="DejaVu Sans"/>
              </a:rPr>
              <a:t>Somos todos diferentes…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2800" strike="noStrike" u="none">
                <a:solidFill>
                  <a:srgbClr val="000000"/>
                </a:solidFill>
                <a:uFillTx/>
                <a:latin typeface="AnjaliOldLipi"/>
                <a:ea typeface="DejaVu Sans"/>
              </a:rPr>
              <a:t>Amigos circunstanciais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2800" strike="noStrike" u="none">
                <a:solidFill>
                  <a:srgbClr val="000000"/>
                </a:solidFill>
                <a:uFillTx/>
                <a:latin typeface="AnjaliOldLipi"/>
                <a:ea typeface="DejaVu Sans"/>
              </a:rPr>
              <a:t>O trabalho em equipe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2800" strike="noStrike" u="none">
                <a:solidFill>
                  <a:srgbClr val="000000"/>
                </a:solidFill>
                <a:uFillTx/>
                <a:latin typeface="AnjaliOldLipi"/>
                <a:ea typeface="DejaVu Sans"/>
              </a:rPr>
              <a:t>O trabalho na caridade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2800" strike="noStrike" u="none">
                <a:solidFill>
                  <a:srgbClr val="000000"/>
                </a:solidFill>
                <a:uFillTx/>
                <a:latin typeface="AnjaliOldLipi"/>
                <a:ea typeface="DejaVu Sans"/>
              </a:rPr>
              <a:t>As tarefas na casa Espírita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CaixaDeTexto 51"/>
          <p:cNvSpPr/>
          <p:nvPr/>
        </p:nvSpPr>
        <p:spPr>
          <a:xfrm>
            <a:off x="4860000" y="4140000"/>
            <a:ext cx="4499640" cy="29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32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“</a:t>
            </a:r>
            <a:r>
              <a:rPr b="0" lang="pt-BR" sz="3200" strike="noStrike" u="none">
                <a:solidFill>
                  <a:srgbClr val="bf0041"/>
                </a:solidFill>
                <a:uFillTx/>
                <a:latin typeface="Verdana"/>
                <a:ea typeface="DejaVu Sans"/>
              </a:rPr>
              <a:t>O trabalho que mais nos aflige é aquele que precisamos fazer e não fazemos”.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CaixaDeTexto 52"/>
          <p:cNvSpPr/>
          <p:nvPr/>
        </p:nvSpPr>
        <p:spPr>
          <a:xfrm>
            <a:off x="4860000" y="6480000"/>
            <a:ext cx="5078880" cy="11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Agora e o tempo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Notas do trabalho (Emmanuel / Chico Xavier)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Elipse 7"/>
          <p:cNvSpPr/>
          <p:nvPr/>
        </p:nvSpPr>
        <p:spPr>
          <a:xfrm>
            <a:off x="326880" y="492120"/>
            <a:ext cx="499680" cy="499680"/>
          </a:xfrm>
          <a:prstGeom prst="ellipse">
            <a:avLst/>
          </a:prstGeom>
          <a:solidFill>
            <a:srgbClr val="a33e03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5</a:t>
            </a:r>
            <a:endParaRPr b="0" lang="pt-BR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"/>
                            </p:stCondLst>
                            <p:childTnLst>
                              <p:par>
                                <p:cTn id="123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Application>LibreOffice/24.8.3.2$Linux_X86_64 LibreOffice_project/480$Build-2</Application>
  <AppVersion>15.0000</AppVersion>
  <Words>1116</Words>
  <Paragraphs>128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2023-06-06T18:20:43Z</dcterms:created>
  <dc:creator>pjpro</dc:creator>
  <dc:description/>
  <dc:language>pt-BR</dc:language>
  <cp:lastModifiedBy/>
  <dcterms:modified xsi:type="dcterms:W3CDTF">2025-01-21T23:12:18Z</dcterms:modified>
  <cp:revision>27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14</vt:i4>
  </property>
</Properties>
</file>