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370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7D8D62-6419-4B61-B366-4D82E1A8D2A3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9C98331D-A1F2-46D6-9FB1-3FB64AE54926}">
      <dgm:prSet/>
      <dgm:spPr/>
      <dgm:t>
        <a:bodyPr/>
        <a:lstStyle/>
        <a:p>
          <a:r>
            <a:rPr lang="en-US"/>
            <a:t>¡Preparemos nuestro entorno de trabajo!</a:t>
          </a:r>
        </a:p>
      </dgm:t>
    </dgm:pt>
    <dgm:pt modelId="{EB4ECC7D-FF0A-434F-8809-6C7631AE9F65}" type="parTrans" cxnId="{B84E3481-9740-4406-8E2D-C866486B0847}">
      <dgm:prSet/>
      <dgm:spPr/>
      <dgm:t>
        <a:bodyPr/>
        <a:lstStyle/>
        <a:p>
          <a:endParaRPr lang="en-US"/>
        </a:p>
      </dgm:t>
    </dgm:pt>
    <dgm:pt modelId="{EE01F946-127F-430E-9B51-19939197A7C2}" type="sibTrans" cxnId="{B84E3481-9740-4406-8E2D-C866486B0847}">
      <dgm:prSet/>
      <dgm:spPr/>
      <dgm:t>
        <a:bodyPr/>
        <a:lstStyle/>
        <a:p>
          <a:endParaRPr lang="en-US"/>
        </a:p>
      </dgm:t>
    </dgm:pt>
    <dgm:pt modelId="{FD2B510B-376E-4B0B-A668-80073DE220BE}">
      <dgm:prSet/>
      <dgm:spPr/>
      <dgm:t>
        <a:bodyPr/>
        <a:lstStyle/>
        <a:p>
          <a:r>
            <a:rPr lang="en-US"/>
            <a:t>Anaconda:</a:t>
          </a:r>
        </a:p>
      </dgm:t>
    </dgm:pt>
    <dgm:pt modelId="{DF9B288E-5778-452C-8F5E-D6E722477D61}" type="parTrans" cxnId="{05BEA334-D020-42F5-A510-9C877CA6D693}">
      <dgm:prSet/>
      <dgm:spPr/>
      <dgm:t>
        <a:bodyPr/>
        <a:lstStyle/>
        <a:p>
          <a:endParaRPr lang="en-US"/>
        </a:p>
      </dgm:t>
    </dgm:pt>
    <dgm:pt modelId="{C743E4ED-FD98-4B8B-A449-5E759813F35F}" type="sibTrans" cxnId="{05BEA334-D020-42F5-A510-9C877CA6D693}">
      <dgm:prSet/>
      <dgm:spPr/>
      <dgm:t>
        <a:bodyPr/>
        <a:lstStyle/>
        <a:p>
          <a:endParaRPr lang="en-US"/>
        </a:p>
      </dgm:t>
    </dgm:pt>
    <dgm:pt modelId="{EF4AB7A7-6B5F-484E-A308-F7F6A82C319D}">
      <dgm:prSet/>
      <dgm:spPr/>
      <dgm:t>
        <a:bodyPr/>
        <a:lstStyle/>
        <a:p>
          <a:r>
            <a:rPr lang="en-US" b="0"/>
            <a:t>Una plataforma integral para la ciencia de datos con Python. Incluye herramientas como Jupyter Notebook y Conda.</a:t>
          </a:r>
          <a:endParaRPr lang="en-US"/>
        </a:p>
      </dgm:t>
    </dgm:pt>
    <dgm:pt modelId="{B33F2EB6-4BD2-4DED-BBA8-C078BAFB2AD6}" type="parTrans" cxnId="{60634F52-6BC2-4FE0-B5EB-13F628984420}">
      <dgm:prSet/>
      <dgm:spPr/>
      <dgm:t>
        <a:bodyPr/>
        <a:lstStyle/>
        <a:p>
          <a:endParaRPr lang="en-US"/>
        </a:p>
      </dgm:t>
    </dgm:pt>
    <dgm:pt modelId="{CC3F66EE-FE70-4458-8C8C-777ABA1A0641}" type="sibTrans" cxnId="{60634F52-6BC2-4FE0-B5EB-13F628984420}">
      <dgm:prSet/>
      <dgm:spPr/>
      <dgm:t>
        <a:bodyPr/>
        <a:lstStyle/>
        <a:p>
          <a:endParaRPr lang="en-US"/>
        </a:p>
      </dgm:t>
    </dgm:pt>
    <dgm:pt modelId="{12E8E25C-34C5-4F6B-BA1B-EB5E8243E842}" type="pres">
      <dgm:prSet presAssocID="{FA7D8D62-6419-4B61-B366-4D82E1A8D2A3}" presName="linear" presStyleCnt="0">
        <dgm:presLayoutVars>
          <dgm:animLvl val="lvl"/>
          <dgm:resizeHandles val="exact"/>
        </dgm:presLayoutVars>
      </dgm:prSet>
      <dgm:spPr/>
    </dgm:pt>
    <dgm:pt modelId="{A6EDAEC8-7CE8-4CFE-A0BD-83FCBE2F2F93}" type="pres">
      <dgm:prSet presAssocID="{9C98331D-A1F2-46D6-9FB1-3FB64AE54926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6F8BBBC4-C217-4A7D-A1A0-3966CB3C0239}" type="pres">
      <dgm:prSet presAssocID="{9C98331D-A1F2-46D6-9FB1-3FB64AE54926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CD321016-2526-4473-8211-EE52560FFD2A}" type="presOf" srcId="{FA7D8D62-6419-4B61-B366-4D82E1A8D2A3}" destId="{12E8E25C-34C5-4F6B-BA1B-EB5E8243E842}" srcOrd="0" destOrd="0" presId="urn:microsoft.com/office/officeart/2005/8/layout/vList2"/>
    <dgm:cxn modelId="{E1880A2C-2CEA-45CE-98D9-764F1344475F}" type="presOf" srcId="{EF4AB7A7-6B5F-484E-A308-F7F6A82C319D}" destId="{6F8BBBC4-C217-4A7D-A1A0-3966CB3C0239}" srcOrd="0" destOrd="1" presId="urn:microsoft.com/office/officeart/2005/8/layout/vList2"/>
    <dgm:cxn modelId="{05BEA334-D020-42F5-A510-9C877CA6D693}" srcId="{9C98331D-A1F2-46D6-9FB1-3FB64AE54926}" destId="{FD2B510B-376E-4B0B-A668-80073DE220BE}" srcOrd="0" destOrd="0" parTransId="{DF9B288E-5778-452C-8F5E-D6E722477D61}" sibTransId="{C743E4ED-FD98-4B8B-A449-5E759813F35F}"/>
    <dgm:cxn modelId="{60634F52-6BC2-4FE0-B5EB-13F628984420}" srcId="{FD2B510B-376E-4B0B-A668-80073DE220BE}" destId="{EF4AB7A7-6B5F-484E-A308-F7F6A82C319D}" srcOrd="0" destOrd="0" parTransId="{B33F2EB6-4BD2-4DED-BBA8-C078BAFB2AD6}" sibTransId="{CC3F66EE-FE70-4458-8C8C-777ABA1A0641}"/>
    <dgm:cxn modelId="{B84E3481-9740-4406-8E2D-C866486B0847}" srcId="{FA7D8D62-6419-4B61-B366-4D82E1A8D2A3}" destId="{9C98331D-A1F2-46D6-9FB1-3FB64AE54926}" srcOrd="0" destOrd="0" parTransId="{EB4ECC7D-FF0A-434F-8809-6C7631AE9F65}" sibTransId="{EE01F946-127F-430E-9B51-19939197A7C2}"/>
    <dgm:cxn modelId="{F8978E95-BAFA-40B6-9266-E78321176F0D}" type="presOf" srcId="{9C98331D-A1F2-46D6-9FB1-3FB64AE54926}" destId="{A6EDAEC8-7CE8-4CFE-A0BD-83FCBE2F2F93}" srcOrd="0" destOrd="0" presId="urn:microsoft.com/office/officeart/2005/8/layout/vList2"/>
    <dgm:cxn modelId="{123AAFB5-4A97-4D00-AB58-4C6D19B46F98}" type="presOf" srcId="{FD2B510B-376E-4B0B-A668-80073DE220BE}" destId="{6F8BBBC4-C217-4A7D-A1A0-3966CB3C0239}" srcOrd="0" destOrd="0" presId="urn:microsoft.com/office/officeart/2005/8/layout/vList2"/>
    <dgm:cxn modelId="{90CC8E6D-5A99-4A71-B4A3-6B508FF8547E}" type="presParOf" srcId="{12E8E25C-34C5-4F6B-BA1B-EB5E8243E842}" destId="{A6EDAEC8-7CE8-4CFE-A0BD-83FCBE2F2F93}" srcOrd="0" destOrd="0" presId="urn:microsoft.com/office/officeart/2005/8/layout/vList2"/>
    <dgm:cxn modelId="{4ED0A52B-DD78-44B1-AAEA-871D41E8CD39}" type="presParOf" srcId="{12E8E25C-34C5-4F6B-BA1B-EB5E8243E842}" destId="{6F8BBBC4-C217-4A7D-A1A0-3966CB3C0239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1CC2588-7BCA-4EC3-86F4-E6FC43B4062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3813A92-249D-4686-83C1-DC5D6F5294F9}">
      <dgm:prSet/>
      <dgm:spPr/>
      <dgm:t>
        <a:bodyPr/>
        <a:lstStyle/>
        <a:p>
          <a:r>
            <a:rPr lang="en-US"/>
            <a:t>¡Preparemos nuestro entorno de trabajo!</a:t>
          </a:r>
        </a:p>
      </dgm:t>
    </dgm:pt>
    <dgm:pt modelId="{14C89E9E-17E9-409A-A425-3F46B6D8C9D7}" type="parTrans" cxnId="{31E13F25-F0CD-47E6-9EC5-7908C823C534}">
      <dgm:prSet/>
      <dgm:spPr/>
      <dgm:t>
        <a:bodyPr/>
        <a:lstStyle/>
        <a:p>
          <a:endParaRPr lang="en-US"/>
        </a:p>
      </dgm:t>
    </dgm:pt>
    <dgm:pt modelId="{3E5A97E2-ED35-40D7-A0CE-374FFB7F9E31}" type="sibTrans" cxnId="{31E13F25-F0CD-47E6-9EC5-7908C823C534}">
      <dgm:prSet/>
      <dgm:spPr/>
      <dgm:t>
        <a:bodyPr/>
        <a:lstStyle/>
        <a:p>
          <a:endParaRPr lang="en-US"/>
        </a:p>
      </dgm:t>
    </dgm:pt>
    <dgm:pt modelId="{6247CCA2-EB67-4AA3-9CC4-79BDB4DE9079}">
      <dgm:prSet/>
      <dgm:spPr/>
      <dgm:t>
        <a:bodyPr/>
        <a:lstStyle/>
        <a:p>
          <a:r>
            <a:rPr lang="en-US" b="1" dirty="0" err="1"/>
            <a:t>Conda</a:t>
          </a:r>
          <a:r>
            <a:rPr lang="en-US" dirty="0"/>
            <a:t>: </a:t>
          </a:r>
          <a:r>
            <a:rPr lang="en-US" b="0" dirty="0"/>
            <a:t>Un gestor de </a:t>
          </a:r>
          <a:r>
            <a:rPr lang="en-US" b="0" dirty="0" err="1"/>
            <a:t>paquetes</a:t>
          </a:r>
          <a:r>
            <a:rPr lang="en-US" b="0" dirty="0"/>
            <a:t> para </a:t>
          </a:r>
          <a:r>
            <a:rPr lang="en-US" b="0" dirty="0" err="1"/>
            <a:t>instalar</a:t>
          </a:r>
          <a:r>
            <a:rPr lang="en-US" b="0" dirty="0"/>
            <a:t> </a:t>
          </a:r>
          <a:r>
            <a:rPr lang="en-US" b="0" dirty="0" err="1"/>
            <a:t>librerías</a:t>
          </a:r>
          <a:r>
            <a:rPr lang="en-US" b="0" dirty="0"/>
            <a:t> de forma </a:t>
          </a:r>
          <a:r>
            <a:rPr lang="en-US" b="0" dirty="0" err="1"/>
            <a:t>sencilla</a:t>
          </a:r>
          <a:r>
            <a:rPr lang="en-US" b="0" dirty="0"/>
            <a:t>.</a:t>
          </a:r>
          <a:endParaRPr lang="en-US" dirty="0"/>
        </a:p>
      </dgm:t>
    </dgm:pt>
    <dgm:pt modelId="{AF898646-F376-47BD-A9F7-4D7118C6C254}" type="parTrans" cxnId="{0E49D3B7-B412-41D7-B416-CFD54FC5F1D4}">
      <dgm:prSet/>
      <dgm:spPr/>
      <dgm:t>
        <a:bodyPr/>
        <a:lstStyle/>
        <a:p>
          <a:endParaRPr lang="en-US"/>
        </a:p>
      </dgm:t>
    </dgm:pt>
    <dgm:pt modelId="{B8821E2F-5C42-4D76-B195-20E57D9EF029}" type="sibTrans" cxnId="{0E49D3B7-B412-41D7-B416-CFD54FC5F1D4}">
      <dgm:prSet/>
      <dgm:spPr/>
      <dgm:t>
        <a:bodyPr/>
        <a:lstStyle/>
        <a:p>
          <a:endParaRPr lang="en-US"/>
        </a:p>
      </dgm:t>
    </dgm:pt>
    <dgm:pt modelId="{E3B21E80-AE1F-47DB-94C2-19503D06118E}">
      <dgm:prSet/>
      <dgm:spPr/>
      <dgm:t>
        <a:bodyPr/>
        <a:lstStyle/>
        <a:p>
          <a:r>
            <a:rPr lang="en-US" b="1" dirty="0" err="1"/>
            <a:t>Entornos</a:t>
          </a:r>
          <a:r>
            <a:rPr lang="en-US" b="1" dirty="0"/>
            <a:t> </a:t>
          </a:r>
          <a:r>
            <a:rPr lang="en-US" b="1" dirty="0" err="1"/>
            <a:t>virtuales</a:t>
          </a:r>
          <a:r>
            <a:rPr lang="en-US" b="1" dirty="0"/>
            <a:t>: </a:t>
          </a:r>
          <a:r>
            <a:rPr lang="en-US" b="0" dirty="0"/>
            <a:t>Crea </a:t>
          </a:r>
          <a:r>
            <a:rPr lang="en-US" b="0" dirty="0" err="1"/>
            <a:t>entornos</a:t>
          </a:r>
          <a:r>
            <a:rPr lang="en-US" b="0" dirty="0"/>
            <a:t> </a:t>
          </a:r>
          <a:r>
            <a:rPr lang="en-US" b="0" dirty="0" err="1"/>
            <a:t>aislados</a:t>
          </a:r>
          <a:r>
            <a:rPr lang="en-US" b="0" dirty="0"/>
            <a:t> para </a:t>
          </a:r>
          <a:r>
            <a:rPr lang="en-US" b="0" dirty="0" err="1"/>
            <a:t>cada</a:t>
          </a:r>
          <a:r>
            <a:rPr lang="en-US" b="0" dirty="0"/>
            <a:t> </a:t>
          </a:r>
          <a:r>
            <a:rPr lang="en-US" b="0" dirty="0" err="1"/>
            <a:t>proyecto</a:t>
          </a:r>
          <a:r>
            <a:rPr lang="en-US" b="0" dirty="0"/>
            <a:t>.</a:t>
          </a:r>
          <a:endParaRPr lang="en-US" b="1" dirty="0"/>
        </a:p>
      </dgm:t>
    </dgm:pt>
    <dgm:pt modelId="{606B8D8E-3F30-43E3-916E-63EEF3100A33}" type="parTrans" cxnId="{06B8E27D-68C4-49E5-9D93-830988159AE0}">
      <dgm:prSet/>
      <dgm:spPr/>
      <dgm:t>
        <a:bodyPr/>
        <a:lstStyle/>
        <a:p>
          <a:endParaRPr lang="en-US"/>
        </a:p>
      </dgm:t>
    </dgm:pt>
    <dgm:pt modelId="{B605A0EB-842F-47F5-B44D-112BB53F1881}" type="sibTrans" cxnId="{06B8E27D-68C4-49E5-9D93-830988159AE0}">
      <dgm:prSet/>
      <dgm:spPr/>
      <dgm:t>
        <a:bodyPr/>
        <a:lstStyle/>
        <a:p>
          <a:endParaRPr lang="en-US"/>
        </a:p>
      </dgm:t>
    </dgm:pt>
    <dgm:pt modelId="{CE1EEA06-3462-4334-BAB2-DF3797AD8A0C}" type="pres">
      <dgm:prSet presAssocID="{91CC2588-7BCA-4EC3-86F4-E6FC43B40621}" presName="linear" presStyleCnt="0">
        <dgm:presLayoutVars>
          <dgm:animLvl val="lvl"/>
          <dgm:resizeHandles val="exact"/>
        </dgm:presLayoutVars>
      </dgm:prSet>
      <dgm:spPr/>
    </dgm:pt>
    <dgm:pt modelId="{6ADB9A54-EAF0-44CB-B726-0782A0129179}" type="pres">
      <dgm:prSet presAssocID="{73813A92-249D-4686-83C1-DC5D6F5294F9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01E7165C-F8C9-4D40-BE43-ECCA3DF26861}" type="pres">
      <dgm:prSet presAssocID="{73813A92-249D-4686-83C1-DC5D6F5294F9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940DF904-F40D-4DA0-9818-98EC9712E01A}" type="presOf" srcId="{E3B21E80-AE1F-47DB-94C2-19503D06118E}" destId="{01E7165C-F8C9-4D40-BE43-ECCA3DF26861}" srcOrd="0" destOrd="1" presId="urn:microsoft.com/office/officeart/2005/8/layout/vList2"/>
    <dgm:cxn modelId="{31E13F25-F0CD-47E6-9EC5-7908C823C534}" srcId="{91CC2588-7BCA-4EC3-86F4-E6FC43B40621}" destId="{73813A92-249D-4686-83C1-DC5D6F5294F9}" srcOrd="0" destOrd="0" parTransId="{14C89E9E-17E9-409A-A425-3F46B6D8C9D7}" sibTransId="{3E5A97E2-ED35-40D7-A0CE-374FFB7F9E31}"/>
    <dgm:cxn modelId="{B43EF12B-69D3-4E9B-9122-817BA01780D6}" type="presOf" srcId="{91CC2588-7BCA-4EC3-86F4-E6FC43B40621}" destId="{CE1EEA06-3462-4334-BAB2-DF3797AD8A0C}" srcOrd="0" destOrd="0" presId="urn:microsoft.com/office/officeart/2005/8/layout/vList2"/>
    <dgm:cxn modelId="{06B8E27D-68C4-49E5-9D93-830988159AE0}" srcId="{73813A92-249D-4686-83C1-DC5D6F5294F9}" destId="{E3B21E80-AE1F-47DB-94C2-19503D06118E}" srcOrd="1" destOrd="0" parTransId="{606B8D8E-3F30-43E3-916E-63EEF3100A33}" sibTransId="{B605A0EB-842F-47F5-B44D-112BB53F1881}"/>
    <dgm:cxn modelId="{59977AA9-3C8F-45D1-841D-3914B5116E36}" type="presOf" srcId="{6247CCA2-EB67-4AA3-9CC4-79BDB4DE9079}" destId="{01E7165C-F8C9-4D40-BE43-ECCA3DF26861}" srcOrd="0" destOrd="0" presId="urn:microsoft.com/office/officeart/2005/8/layout/vList2"/>
    <dgm:cxn modelId="{0E49D3B7-B412-41D7-B416-CFD54FC5F1D4}" srcId="{73813A92-249D-4686-83C1-DC5D6F5294F9}" destId="{6247CCA2-EB67-4AA3-9CC4-79BDB4DE9079}" srcOrd="0" destOrd="0" parTransId="{AF898646-F376-47BD-A9F7-4D7118C6C254}" sibTransId="{B8821E2F-5C42-4D76-B195-20E57D9EF029}"/>
    <dgm:cxn modelId="{5E842AF2-515F-4AE6-984B-A791F6DBBBD6}" type="presOf" srcId="{73813A92-249D-4686-83C1-DC5D6F5294F9}" destId="{6ADB9A54-EAF0-44CB-B726-0782A0129179}" srcOrd="0" destOrd="0" presId="urn:microsoft.com/office/officeart/2005/8/layout/vList2"/>
    <dgm:cxn modelId="{4B8139EF-0AFC-4072-8666-49F735A3C6BD}" type="presParOf" srcId="{CE1EEA06-3462-4334-BAB2-DF3797AD8A0C}" destId="{6ADB9A54-EAF0-44CB-B726-0782A0129179}" srcOrd="0" destOrd="0" presId="urn:microsoft.com/office/officeart/2005/8/layout/vList2"/>
    <dgm:cxn modelId="{A1CCAB4B-61F8-4950-BC2C-8835718046F7}" type="presParOf" srcId="{CE1EEA06-3462-4334-BAB2-DF3797AD8A0C}" destId="{01E7165C-F8C9-4D40-BE43-ECCA3DF26861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EDAEC8-7CE8-4CFE-A0BD-83FCBE2F2F93}">
      <dsp:nvSpPr>
        <dsp:cNvPr id="0" name=""/>
        <dsp:cNvSpPr/>
      </dsp:nvSpPr>
      <dsp:spPr>
        <a:xfrm>
          <a:off x="0" y="9659"/>
          <a:ext cx="5272392" cy="14227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¡Preparemos nuestro entorno de trabajo!</a:t>
          </a:r>
        </a:p>
      </dsp:txBody>
      <dsp:txXfrm>
        <a:off x="69451" y="79110"/>
        <a:ext cx="5133490" cy="1283818"/>
      </dsp:txXfrm>
    </dsp:sp>
    <dsp:sp modelId="{6F8BBBC4-C217-4A7D-A1A0-3966CB3C0239}">
      <dsp:nvSpPr>
        <dsp:cNvPr id="0" name=""/>
        <dsp:cNvSpPr/>
      </dsp:nvSpPr>
      <dsp:spPr>
        <a:xfrm>
          <a:off x="0" y="1432379"/>
          <a:ext cx="5272392" cy="2517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398" tIns="48260" rIns="270256" bIns="4826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000" kern="1200"/>
            <a:t>Anaconda:</a:t>
          </a:r>
        </a:p>
        <a:p>
          <a:pPr marL="571500" lvl="2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000" b="0" kern="1200"/>
            <a:t>Una plataforma integral para la ciencia de datos con Python. Incluye herramientas como Jupyter Notebook y Conda.</a:t>
          </a:r>
          <a:endParaRPr lang="en-US" sz="3000" kern="1200"/>
        </a:p>
      </dsp:txBody>
      <dsp:txXfrm>
        <a:off x="0" y="1432379"/>
        <a:ext cx="5272392" cy="25171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DB9A54-EAF0-44CB-B726-0782A0129179}">
      <dsp:nvSpPr>
        <dsp:cNvPr id="0" name=""/>
        <dsp:cNvSpPr/>
      </dsp:nvSpPr>
      <dsp:spPr>
        <a:xfrm>
          <a:off x="0" y="108318"/>
          <a:ext cx="9601196" cy="1053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¡Preparemos nuestro entorno de trabajo!</a:t>
          </a:r>
        </a:p>
      </dsp:txBody>
      <dsp:txXfrm>
        <a:off x="51403" y="159721"/>
        <a:ext cx="9498390" cy="950194"/>
      </dsp:txXfrm>
    </dsp:sp>
    <dsp:sp modelId="{01E7165C-F8C9-4D40-BE43-ECCA3DF26861}">
      <dsp:nvSpPr>
        <dsp:cNvPr id="0" name=""/>
        <dsp:cNvSpPr/>
      </dsp:nvSpPr>
      <dsp:spPr>
        <a:xfrm>
          <a:off x="0" y="1161318"/>
          <a:ext cx="9601196" cy="20492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38" tIns="57150" rIns="320040" bIns="57150" numCol="1" spcCol="1270" anchor="t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500" b="1" kern="1200" dirty="0" err="1"/>
            <a:t>Conda</a:t>
          </a:r>
          <a:r>
            <a:rPr lang="en-US" sz="3500" kern="1200" dirty="0"/>
            <a:t>: </a:t>
          </a:r>
          <a:r>
            <a:rPr lang="en-US" sz="3500" b="0" kern="1200" dirty="0"/>
            <a:t>Un gestor de </a:t>
          </a:r>
          <a:r>
            <a:rPr lang="en-US" sz="3500" b="0" kern="1200" dirty="0" err="1"/>
            <a:t>paquetes</a:t>
          </a:r>
          <a:r>
            <a:rPr lang="en-US" sz="3500" b="0" kern="1200" dirty="0"/>
            <a:t> para </a:t>
          </a:r>
          <a:r>
            <a:rPr lang="en-US" sz="3500" b="0" kern="1200" dirty="0" err="1"/>
            <a:t>instalar</a:t>
          </a:r>
          <a:r>
            <a:rPr lang="en-US" sz="3500" b="0" kern="1200" dirty="0"/>
            <a:t> </a:t>
          </a:r>
          <a:r>
            <a:rPr lang="en-US" sz="3500" b="0" kern="1200" dirty="0" err="1"/>
            <a:t>librerías</a:t>
          </a:r>
          <a:r>
            <a:rPr lang="en-US" sz="3500" b="0" kern="1200" dirty="0"/>
            <a:t> de forma </a:t>
          </a:r>
          <a:r>
            <a:rPr lang="en-US" sz="3500" b="0" kern="1200" dirty="0" err="1"/>
            <a:t>sencilla</a:t>
          </a:r>
          <a:r>
            <a:rPr lang="en-US" sz="3500" b="0" kern="1200" dirty="0"/>
            <a:t>.</a:t>
          </a:r>
          <a:endParaRPr lang="en-US" sz="3500" kern="1200" dirty="0"/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500" b="1" kern="1200" dirty="0" err="1"/>
            <a:t>Entornos</a:t>
          </a:r>
          <a:r>
            <a:rPr lang="en-US" sz="3500" b="1" kern="1200" dirty="0"/>
            <a:t> </a:t>
          </a:r>
          <a:r>
            <a:rPr lang="en-US" sz="3500" b="1" kern="1200" dirty="0" err="1"/>
            <a:t>virtuales</a:t>
          </a:r>
          <a:r>
            <a:rPr lang="en-US" sz="3500" b="1" kern="1200" dirty="0"/>
            <a:t>: </a:t>
          </a:r>
          <a:r>
            <a:rPr lang="en-US" sz="3500" b="0" kern="1200" dirty="0"/>
            <a:t>Crea </a:t>
          </a:r>
          <a:r>
            <a:rPr lang="en-US" sz="3500" b="0" kern="1200" dirty="0" err="1"/>
            <a:t>entornos</a:t>
          </a:r>
          <a:r>
            <a:rPr lang="en-US" sz="3500" b="0" kern="1200" dirty="0"/>
            <a:t> </a:t>
          </a:r>
          <a:r>
            <a:rPr lang="en-US" sz="3500" b="0" kern="1200" dirty="0" err="1"/>
            <a:t>aislados</a:t>
          </a:r>
          <a:r>
            <a:rPr lang="en-US" sz="3500" b="0" kern="1200" dirty="0"/>
            <a:t> para </a:t>
          </a:r>
          <a:r>
            <a:rPr lang="en-US" sz="3500" b="0" kern="1200" dirty="0" err="1"/>
            <a:t>cada</a:t>
          </a:r>
          <a:r>
            <a:rPr lang="en-US" sz="3500" b="0" kern="1200" dirty="0"/>
            <a:t> </a:t>
          </a:r>
          <a:r>
            <a:rPr lang="en-US" sz="3500" b="0" kern="1200" dirty="0" err="1"/>
            <a:t>proyecto</a:t>
          </a:r>
          <a:r>
            <a:rPr lang="en-US" sz="3500" b="0" kern="1200" dirty="0"/>
            <a:t>.</a:t>
          </a:r>
          <a:endParaRPr lang="en-US" sz="3500" b="1" kern="1200" dirty="0"/>
        </a:p>
      </dsp:txBody>
      <dsp:txXfrm>
        <a:off x="0" y="1161318"/>
        <a:ext cx="9601196" cy="20492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4047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538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94234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0762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4381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73181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39363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84323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21937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54049" y="692150"/>
            <a:ext cx="4697095" cy="7454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700" b="1" i="0">
                <a:solidFill>
                  <a:srgbClr val="455964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00" b="1" i="0">
                <a:solidFill>
                  <a:srgbClr val="455964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67811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977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9476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267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8267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9883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92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5379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594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343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  <p:sldLayoutId id="2147483713" r:id="rId16"/>
    <p:sldLayoutId id="2147483714" r:id="rId17"/>
    <p:sldLayoutId id="2147483715" r:id="rId18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7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1261848"/>
            <a:ext cx="10972800" cy="7444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2999"/>
              </a:lnSpc>
              <a:spcBef>
                <a:spcPts val="95"/>
              </a:spcBef>
            </a:pPr>
            <a:r>
              <a:rPr spc="-55" dirty="0">
                <a:solidFill>
                  <a:srgbClr val="0187D0"/>
                </a:solidFill>
              </a:rPr>
              <a:t>Módulo</a:t>
            </a:r>
            <a:r>
              <a:rPr spc="-265" dirty="0">
                <a:solidFill>
                  <a:srgbClr val="0187D0"/>
                </a:solidFill>
              </a:rPr>
              <a:t> </a:t>
            </a:r>
            <a:r>
              <a:rPr spc="-295" dirty="0">
                <a:solidFill>
                  <a:srgbClr val="0187D0"/>
                </a:solidFill>
              </a:rPr>
              <a:t>1:</a:t>
            </a:r>
            <a:r>
              <a:rPr spc="-265" dirty="0">
                <a:solidFill>
                  <a:srgbClr val="0187D0"/>
                </a:solidFill>
              </a:rPr>
              <a:t> </a:t>
            </a:r>
            <a:r>
              <a:rPr spc="-160" dirty="0">
                <a:solidFill>
                  <a:srgbClr val="0187D0"/>
                </a:solidFill>
              </a:rPr>
              <a:t>Introducción</a:t>
            </a:r>
            <a:r>
              <a:rPr spc="-260" dirty="0">
                <a:solidFill>
                  <a:srgbClr val="0187D0"/>
                </a:solidFill>
              </a:rPr>
              <a:t> </a:t>
            </a:r>
            <a:r>
              <a:rPr spc="-285" dirty="0">
                <a:solidFill>
                  <a:srgbClr val="0187D0"/>
                </a:solidFill>
              </a:rPr>
              <a:t>a</a:t>
            </a:r>
            <a:r>
              <a:rPr spc="-265" dirty="0">
                <a:solidFill>
                  <a:srgbClr val="0187D0"/>
                </a:solidFill>
              </a:rPr>
              <a:t> </a:t>
            </a:r>
            <a:r>
              <a:rPr spc="-110" dirty="0">
                <a:solidFill>
                  <a:srgbClr val="0187D0"/>
                </a:solidFill>
              </a:rPr>
              <a:t>Python</a:t>
            </a:r>
            <a:r>
              <a:rPr spc="-265" dirty="0">
                <a:solidFill>
                  <a:srgbClr val="0187D0"/>
                </a:solidFill>
              </a:rPr>
              <a:t> </a:t>
            </a:r>
            <a:r>
              <a:rPr spc="-114" dirty="0">
                <a:solidFill>
                  <a:srgbClr val="0187D0"/>
                </a:solidFill>
              </a:rPr>
              <a:t>y</a:t>
            </a:r>
            <a:r>
              <a:rPr spc="-260" dirty="0">
                <a:solidFill>
                  <a:srgbClr val="0187D0"/>
                </a:solidFill>
              </a:rPr>
              <a:t> </a:t>
            </a:r>
            <a:r>
              <a:rPr spc="-25" dirty="0">
                <a:solidFill>
                  <a:srgbClr val="0187D0"/>
                </a:solidFill>
              </a:rPr>
              <a:t>la IA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1599" y="2544762"/>
            <a:ext cx="9448801" cy="23374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sz="3900" b="1" spc="-65" dirty="0">
                <a:solidFill>
                  <a:srgbClr val="455964"/>
                </a:solidFill>
                <a:latin typeface="Tahoma"/>
                <a:cs typeface="Tahoma"/>
              </a:rPr>
              <a:t>¡Bienvenidos</a:t>
            </a:r>
            <a:r>
              <a:rPr sz="3900" b="1" spc="-200" dirty="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sz="3900" b="1" spc="-110" dirty="0">
                <a:solidFill>
                  <a:srgbClr val="455964"/>
                </a:solidFill>
                <a:latin typeface="Tahoma"/>
                <a:cs typeface="Tahoma"/>
              </a:rPr>
              <a:t>al</a:t>
            </a:r>
            <a:r>
              <a:rPr sz="3900" b="1" spc="-200" dirty="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sz="3900" b="1" spc="-30" dirty="0">
                <a:solidFill>
                  <a:srgbClr val="455964"/>
                </a:solidFill>
                <a:latin typeface="Tahoma"/>
                <a:cs typeface="Tahoma"/>
              </a:rPr>
              <a:t>Mundo</a:t>
            </a:r>
            <a:r>
              <a:rPr sz="3900" b="1" spc="-200" dirty="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sz="3900" b="1" spc="-140" dirty="0">
                <a:solidFill>
                  <a:srgbClr val="455964"/>
                </a:solidFill>
                <a:latin typeface="Tahoma"/>
                <a:cs typeface="Tahoma"/>
              </a:rPr>
              <a:t>de</a:t>
            </a:r>
            <a:r>
              <a:rPr sz="3900" b="1" spc="-200" dirty="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sz="3900" b="1" spc="-10" dirty="0">
                <a:solidFill>
                  <a:srgbClr val="455964"/>
                </a:solidFill>
                <a:latin typeface="Tahoma"/>
                <a:cs typeface="Tahoma"/>
              </a:rPr>
              <a:t>Python!</a:t>
            </a:r>
            <a:endParaRPr sz="3900" dirty="0">
              <a:latin typeface="Tahoma"/>
              <a:cs typeface="Tahoma"/>
            </a:endParaRPr>
          </a:p>
          <a:p>
            <a:pPr marL="12700" marR="5080" algn="ctr">
              <a:lnSpc>
                <a:spcPct val="110000"/>
              </a:lnSpc>
              <a:spcBef>
                <a:spcPts val="2795"/>
              </a:spcBef>
            </a:pPr>
            <a:r>
              <a:rPr sz="2700" i="1" spc="65" dirty="0">
                <a:solidFill>
                  <a:srgbClr val="455964"/>
                </a:solidFill>
                <a:latin typeface="Trebuchet MS"/>
                <a:cs typeface="Trebuchet MS"/>
              </a:rPr>
              <a:t>En</a:t>
            </a:r>
            <a:r>
              <a:rPr sz="2700" i="1" spc="-65" dirty="0">
                <a:solidFill>
                  <a:srgbClr val="455964"/>
                </a:solidFill>
                <a:latin typeface="Trebuchet MS"/>
                <a:cs typeface="Trebuchet MS"/>
              </a:rPr>
              <a:t> </a:t>
            </a:r>
            <a:r>
              <a:rPr sz="2700" i="1" dirty="0">
                <a:solidFill>
                  <a:srgbClr val="455964"/>
                </a:solidFill>
                <a:latin typeface="Trebuchet MS"/>
                <a:cs typeface="Trebuchet MS"/>
              </a:rPr>
              <a:t>esta</a:t>
            </a:r>
            <a:r>
              <a:rPr sz="2700" i="1" spc="-65" dirty="0">
                <a:solidFill>
                  <a:srgbClr val="455964"/>
                </a:solidFill>
                <a:latin typeface="Trebuchet MS"/>
                <a:cs typeface="Trebuchet MS"/>
              </a:rPr>
              <a:t> </a:t>
            </a:r>
            <a:r>
              <a:rPr sz="2700" i="1" spc="-10" dirty="0">
                <a:solidFill>
                  <a:srgbClr val="455964"/>
                </a:solidFill>
                <a:latin typeface="Trebuchet MS"/>
                <a:cs typeface="Trebuchet MS"/>
              </a:rPr>
              <a:t>primera</a:t>
            </a:r>
            <a:r>
              <a:rPr sz="2700" i="1" spc="-60" dirty="0">
                <a:solidFill>
                  <a:srgbClr val="455964"/>
                </a:solidFill>
                <a:latin typeface="Trebuchet MS"/>
                <a:cs typeface="Trebuchet MS"/>
              </a:rPr>
              <a:t> </a:t>
            </a:r>
            <a:r>
              <a:rPr sz="2700" i="1" dirty="0">
                <a:solidFill>
                  <a:srgbClr val="455964"/>
                </a:solidFill>
                <a:latin typeface="Trebuchet MS"/>
                <a:cs typeface="Trebuchet MS"/>
              </a:rPr>
              <a:t>sesión,</a:t>
            </a:r>
            <a:r>
              <a:rPr sz="2700" i="1" spc="-65" dirty="0">
                <a:solidFill>
                  <a:srgbClr val="455964"/>
                </a:solidFill>
                <a:latin typeface="Trebuchet MS"/>
                <a:cs typeface="Trebuchet MS"/>
              </a:rPr>
              <a:t> </a:t>
            </a:r>
            <a:r>
              <a:rPr sz="2700" i="1" dirty="0">
                <a:solidFill>
                  <a:srgbClr val="455964"/>
                </a:solidFill>
                <a:latin typeface="Trebuchet MS"/>
                <a:cs typeface="Trebuchet MS"/>
              </a:rPr>
              <a:t>daremos</a:t>
            </a:r>
            <a:r>
              <a:rPr sz="2700" i="1" spc="-65" dirty="0">
                <a:solidFill>
                  <a:srgbClr val="455964"/>
                </a:solidFill>
                <a:latin typeface="Trebuchet MS"/>
                <a:cs typeface="Trebuchet MS"/>
              </a:rPr>
              <a:t> </a:t>
            </a:r>
            <a:r>
              <a:rPr sz="2700" i="1" dirty="0">
                <a:solidFill>
                  <a:srgbClr val="455964"/>
                </a:solidFill>
                <a:latin typeface="Trebuchet MS"/>
                <a:cs typeface="Trebuchet MS"/>
              </a:rPr>
              <a:t>nuestros</a:t>
            </a:r>
            <a:r>
              <a:rPr sz="2700" i="1" spc="-60" dirty="0">
                <a:solidFill>
                  <a:srgbClr val="455964"/>
                </a:solidFill>
                <a:latin typeface="Trebuchet MS"/>
                <a:cs typeface="Trebuchet MS"/>
              </a:rPr>
              <a:t> </a:t>
            </a:r>
            <a:r>
              <a:rPr sz="2700" i="1" dirty="0">
                <a:solidFill>
                  <a:srgbClr val="455964"/>
                </a:solidFill>
                <a:latin typeface="Trebuchet MS"/>
                <a:cs typeface="Trebuchet MS"/>
              </a:rPr>
              <a:t>primeros</a:t>
            </a:r>
            <a:r>
              <a:rPr sz="2700" i="1" spc="-65" dirty="0">
                <a:solidFill>
                  <a:srgbClr val="455964"/>
                </a:solidFill>
                <a:latin typeface="Trebuchet MS"/>
                <a:cs typeface="Trebuchet MS"/>
              </a:rPr>
              <a:t> </a:t>
            </a:r>
            <a:r>
              <a:rPr sz="2700" i="1" spc="60" dirty="0">
                <a:solidFill>
                  <a:srgbClr val="455964"/>
                </a:solidFill>
                <a:latin typeface="Trebuchet MS"/>
                <a:cs typeface="Trebuchet MS"/>
              </a:rPr>
              <a:t>pasos</a:t>
            </a:r>
            <a:r>
              <a:rPr sz="2700" i="1" spc="-65" dirty="0">
                <a:solidFill>
                  <a:srgbClr val="455964"/>
                </a:solidFill>
                <a:latin typeface="Trebuchet MS"/>
                <a:cs typeface="Trebuchet MS"/>
              </a:rPr>
              <a:t> </a:t>
            </a:r>
            <a:r>
              <a:rPr sz="2700" i="1" dirty="0">
                <a:solidFill>
                  <a:srgbClr val="455964"/>
                </a:solidFill>
                <a:latin typeface="Trebuchet MS"/>
                <a:cs typeface="Trebuchet MS"/>
              </a:rPr>
              <a:t>en</a:t>
            </a:r>
            <a:r>
              <a:rPr sz="2700" i="1" spc="-60" dirty="0">
                <a:solidFill>
                  <a:srgbClr val="455964"/>
                </a:solidFill>
                <a:latin typeface="Trebuchet MS"/>
                <a:cs typeface="Trebuchet MS"/>
              </a:rPr>
              <a:t> </a:t>
            </a:r>
            <a:r>
              <a:rPr sz="2700" i="1" spc="-25" dirty="0">
                <a:solidFill>
                  <a:srgbClr val="455964"/>
                </a:solidFill>
                <a:latin typeface="Trebuchet MS"/>
                <a:cs typeface="Trebuchet MS"/>
              </a:rPr>
              <a:t>el </a:t>
            </a:r>
            <a:r>
              <a:rPr sz="2700" i="1" dirty="0">
                <a:solidFill>
                  <a:srgbClr val="455964"/>
                </a:solidFill>
                <a:latin typeface="Trebuchet MS"/>
                <a:cs typeface="Trebuchet MS"/>
              </a:rPr>
              <a:t>fascinante</a:t>
            </a:r>
            <a:r>
              <a:rPr sz="2700" i="1" spc="-45" dirty="0">
                <a:solidFill>
                  <a:srgbClr val="455964"/>
                </a:solidFill>
                <a:latin typeface="Trebuchet MS"/>
                <a:cs typeface="Trebuchet MS"/>
              </a:rPr>
              <a:t> </a:t>
            </a:r>
            <a:r>
              <a:rPr sz="2700" i="1" dirty="0">
                <a:solidFill>
                  <a:srgbClr val="455964"/>
                </a:solidFill>
                <a:latin typeface="Trebuchet MS"/>
                <a:cs typeface="Trebuchet MS"/>
              </a:rPr>
              <a:t>mundo</a:t>
            </a:r>
            <a:r>
              <a:rPr sz="2700" i="1" spc="-40" dirty="0">
                <a:solidFill>
                  <a:srgbClr val="455964"/>
                </a:solidFill>
                <a:latin typeface="Trebuchet MS"/>
                <a:cs typeface="Trebuchet MS"/>
              </a:rPr>
              <a:t> </a:t>
            </a:r>
            <a:r>
              <a:rPr sz="2700" i="1" dirty="0">
                <a:solidFill>
                  <a:srgbClr val="455964"/>
                </a:solidFill>
                <a:latin typeface="Trebuchet MS"/>
                <a:cs typeface="Trebuchet MS"/>
              </a:rPr>
              <a:t>de</a:t>
            </a:r>
            <a:r>
              <a:rPr sz="2700" i="1" spc="-45" dirty="0">
                <a:solidFill>
                  <a:srgbClr val="455964"/>
                </a:solidFill>
                <a:latin typeface="Trebuchet MS"/>
                <a:cs typeface="Trebuchet MS"/>
              </a:rPr>
              <a:t> </a:t>
            </a:r>
            <a:r>
              <a:rPr sz="2700" i="1" spc="-105" dirty="0">
                <a:solidFill>
                  <a:srgbClr val="455964"/>
                </a:solidFill>
                <a:latin typeface="Trebuchet MS"/>
                <a:cs typeface="Trebuchet MS"/>
              </a:rPr>
              <a:t>la</a:t>
            </a:r>
            <a:r>
              <a:rPr sz="2700" i="1" spc="-40" dirty="0">
                <a:solidFill>
                  <a:srgbClr val="455964"/>
                </a:solidFill>
                <a:latin typeface="Trebuchet MS"/>
                <a:cs typeface="Trebuchet MS"/>
              </a:rPr>
              <a:t> </a:t>
            </a:r>
            <a:r>
              <a:rPr sz="2700" i="1" dirty="0">
                <a:solidFill>
                  <a:srgbClr val="455964"/>
                </a:solidFill>
                <a:latin typeface="Trebuchet MS"/>
                <a:cs typeface="Trebuchet MS"/>
              </a:rPr>
              <a:t>programación</a:t>
            </a:r>
            <a:r>
              <a:rPr sz="2700" i="1" spc="-45" dirty="0">
                <a:solidFill>
                  <a:srgbClr val="455964"/>
                </a:solidFill>
                <a:latin typeface="Trebuchet MS"/>
                <a:cs typeface="Trebuchet MS"/>
              </a:rPr>
              <a:t> </a:t>
            </a:r>
            <a:r>
              <a:rPr sz="2700" i="1" dirty="0">
                <a:solidFill>
                  <a:srgbClr val="455964"/>
                </a:solidFill>
                <a:latin typeface="Trebuchet MS"/>
                <a:cs typeface="Trebuchet MS"/>
              </a:rPr>
              <a:t>con</a:t>
            </a:r>
            <a:r>
              <a:rPr sz="2700" i="1" spc="-40" dirty="0">
                <a:solidFill>
                  <a:srgbClr val="455964"/>
                </a:solidFill>
                <a:latin typeface="Trebuchet MS"/>
                <a:cs typeface="Trebuchet MS"/>
              </a:rPr>
              <a:t> </a:t>
            </a:r>
            <a:r>
              <a:rPr sz="2700" i="1" spc="55" dirty="0">
                <a:solidFill>
                  <a:srgbClr val="455964"/>
                </a:solidFill>
                <a:latin typeface="Trebuchet MS"/>
                <a:cs typeface="Trebuchet MS"/>
              </a:rPr>
              <a:t>Python</a:t>
            </a:r>
            <a:r>
              <a:rPr sz="2700" i="1" spc="-45" dirty="0">
                <a:solidFill>
                  <a:srgbClr val="455964"/>
                </a:solidFill>
                <a:latin typeface="Trebuchet MS"/>
                <a:cs typeface="Trebuchet MS"/>
              </a:rPr>
              <a:t> </a:t>
            </a:r>
            <a:r>
              <a:rPr sz="2700" i="1" dirty="0">
                <a:solidFill>
                  <a:srgbClr val="455964"/>
                </a:solidFill>
                <a:latin typeface="Trebuchet MS"/>
                <a:cs typeface="Trebuchet MS"/>
              </a:rPr>
              <a:t>y</a:t>
            </a:r>
            <a:r>
              <a:rPr sz="2700" i="1" spc="-40" dirty="0">
                <a:solidFill>
                  <a:srgbClr val="455964"/>
                </a:solidFill>
                <a:latin typeface="Trebuchet MS"/>
                <a:cs typeface="Trebuchet MS"/>
              </a:rPr>
              <a:t> </a:t>
            </a:r>
            <a:r>
              <a:rPr sz="2700" i="1" dirty="0">
                <a:solidFill>
                  <a:srgbClr val="455964"/>
                </a:solidFill>
                <a:latin typeface="Trebuchet MS"/>
                <a:cs typeface="Trebuchet MS"/>
              </a:rPr>
              <a:t>exploraremos</a:t>
            </a:r>
            <a:r>
              <a:rPr sz="2700" i="1" spc="-45" dirty="0">
                <a:solidFill>
                  <a:srgbClr val="455964"/>
                </a:solidFill>
                <a:latin typeface="Trebuchet MS"/>
                <a:cs typeface="Trebuchet MS"/>
              </a:rPr>
              <a:t> </a:t>
            </a:r>
            <a:r>
              <a:rPr sz="2700" i="1" spc="-25" dirty="0">
                <a:solidFill>
                  <a:srgbClr val="455964"/>
                </a:solidFill>
                <a:latin typeface="Trebuchet MS"/>
                <a:cs typeface="Trebuchet MS"/>
              </a:rPr>
              <a:t>su </a:t>
            </a:r>
            <a:r>
              <a:rPr sz="2700" i="1" dirty="0">
                <a:solidFill>
                  <a:srgbClr val="455964"/>
                </a:solidFill>
                <a:latin typeface="Trebuchet MS"/>
                <a:cs typeface="Trebuchet MS"/>
              </a:rPr>
              <a:t>potencial</a:t>
            </a:r>
            <a:r>
              <a:rPr sz="2700" i="1" spc="-175" dirty="0">
                <a:solidFill>
                  <a:srgbClr val="455964"/>
                </a:solidFill>
                <a:latin typeface="Trebuchet MS"/>
                <a:cs typeface="Trebuchet MS"/>
              </a:rPr>
              <a:t> </a:t>
            </a:r>
            <a:r>
              <a:rPr sz="2700" i="1" dirty="0">
                <a:solidFill>
                  <a:srgbClr val="455964"/>
                </a:solidFill>
                <a:latin typeface="Trebuchet MS"/>
                <a:cs typeface="Trebuchet MS"/>
              </a:rPr>
              <a:t>para</a:t>
            </a:r>
            <a:r>
              <a:rPr sz="2700" i="1" spc="-145" dirty="0">
                <a:solidFill>
                  <a:srgbClr val="455964"/>
                </a:solidFill>
                <a:latin typeface="Trebuchet MS"/>
                <a:cs typeface="Trebuchet MS"/>
              </a:rPr>
              <a:t> </a:t>
            </a:r>
            <a:r>
              <a:rPr sz="2700" i="1" spc="-105" dirty="0">
                <a:solidFill>
                  <a:srgbClr val="455964"/>
                </a:solidFill>
                <a:latin typeface="Trebuchet MS"/>
                <a:cs typeface="Trebuchet MS"/>
              </a:rPr>
              <a:t>la</a:t>
            </a:r>
            <a:r>
              <a:rPr sz="2700" i="1" spc="-120" dirty="0">
                <a:solidFill>
                  <a:srgbClr val="455964"/>
                </a:solidFill>
                <a:latin typeface="Trebuchet MS"/>
                <a:cs typeface="Trebuchet MS"/>
              </a:rPr>
              <a:t> </a:t>
            </a:r>
            <a:r>
              <a:rPr sz="2700" i="1" dirty="0">
                <a:solidFill>
                  <a:srgbClr val="455964"/>
                </a:solidFill>
                <a:latin typeface="Trebuchet MS"/>
                <a:cs typeface="Trebuchet MS"/>
              </a:rPr>
              <a:t>Inteligencia</a:t>
            </a:r>
            <a:r>
              <a:rPr sz="2700" i="1" spc="-145" dirty="0">
                <a:solidFill>
                  <a:srgbClr val="455964"/>
                </a:solidFill>
                <a:latin typeface="Trebuchet MS"/>
                <a:cs typeface="Trebuchet MS"/>
              </a:rPr>
              <a:t> </a:t>
            </a:r>
            <a:r>
              <a:rPr sz="2700" i="1" spc="-10" dirty="0">
                <a:solidFill>
                  <a:srgbClr val="455964"/>
                </a:solidFill>
                <a:latin typeface="Trebuchet MS"/>
                <a:cs typeface="Trebuchet MS"/>
              </a:rPr>
              <a:t>Artificial.</a:t>
            </a:r>
            <a:endParaRPr sz="2700" dirty="0">
              <a:latin typeface="Trebuchet MS"/>
              <a:cs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2999"/>
              </a:lnSpc>
              <a:spcBef>
                <a:spcPts val="95"/>
              </a:spcBef>
            </a:pPr>
            <a:r>
              <a:rPr spc="-190" dirty="0"/>
              <a:t>Fundamentos</a:t>
            </a:r>
            <a:r>
              <a:rPr spc="-265" dirty="0"/>
              <a:t> </a:t>
            </a:r>
            <a:r>
              <a:rPr spc="-185" dirty="0"/>
              <a:t>de</a:t>
            </a:r>
            <a:r>
              <a:rPr spc="-265" dirty="0"/>
              <a:t> </a:t>
            </a:r>
            <a:r>
              <a:rPr spc="-150" dirty="0"/>
              <a:t>Programación</a:t>
            </a:r>
            <a:r>
              <a:rPr spc="-265" dirty="0"/>
              <a:t> </a:t>
            </a:r>
            <a:r>
              <a:rPr spc="-25" dirty="0"/>
              <a:t>en </a:t>
            </a:r>
            <a:r>
              <a:rPr spc="-10" dirty="0"/>
              <a:t>Python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3672" y="3779837"/>
            <a:ext cx="114300" cy="1142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315722" y="2590800"/>
            <a:ext cx="7089140" cy="14306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900" b="1" spc="-75" dirty="0">
                <a:solidFill>
                  <a:srgbClr val="455964"/>
                </a:solidFill>
                <a:latin typeface="Tahoma"/>
                <a:cs typeface="Tahoma"/>
              </a:rPr>
              <a:t>¡Los</a:t>
            </a:r>
            <a:r>
              <a:rPr sz="3900" b="1" spc="-180" dirty="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sz="3900" b="1" spc="-110" dirty="0">
                <a:solidFill>
                  <a:srgbClr val="455964"/>
                </a:solidFill>
                <a:latin typeface="Tahoma"/>
                <a:cs typeface="Tahoma"/>
              </a:rPr>
              <a:t>bloques</a:t>
            </a:r>
            <a:r>
              <a:rPr sz="3900" b="1" spc="-180" dirty="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sz="3900" b="1" spc="-140" dirty="0">
                <a:solidFill>
                  <a:srgbClr val="455964"/>
                </a:solidFill>
                <a:latin typeface="Tahoma"/>
                <a:cs typeface="Tahoma"/>
              </a:rPr>
              <a:t>de</a:t>
            </a:r>
            <a:r>
              <a:rPr sz="3900" b="1" spc="-180" dirty="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sz="3900" b="1" spc="-30" dirty="0">
                <a:solidFill>
                  <a:srgbClr val="455964"/>
                </a:solidFill>
                <a:latin typeface="Tahoma"/>
                <a:cs typeface="Tahoma"/>
              </a:rPr>
              <a:t>construcción!</a:t>
            </a:r>
            <a:endParaRPr sz="3900" dirty="0">
              <a:latin typeface="Tahoma"/>
              <a:cs typeface="Tahoma"/>
            </a:endParaRPr>
          </a:p>
          <a:p>
            <a:pPr marL="393065">
              <a:lnSpc>
                <a:spcPct val="100000"/>
              </a:lnSpc>
              <a:spcBef>
                <a:spcPts val="3220"/>
              </a:spcBef>
            </a:pPr>
            <a:r>
              <a:rPr sz="2600" b="1" spc="-10" dirty="0">
                <a:solidFill>
                  <a:srgbClr val="455964"/>
                </a:solidFill>
                <a:latin typeface="Tahoma"/>
                <a:cs typeface="Tahoma"/>
              </a:rPr>
              <a:t>Operadores:</a:t>
            </a:r>
            <a:endParaRPr sz="2600" dirty="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99910" y="4327525"/>
            <a:ext cx="123825" cy="12382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166872" y="4189412"/>
            <a:ext cx="266700" cy="419100"/>
          </a:xfrm>
          <a:prstGeom prst="rect">
            <a:avLst/>
          </a:prstGeom>
          <a:solidFill>
            <a:srgbClr val="6A797D"/>
          </a:solidFill>
        </p:spPr>
        <p:txBody>
          <a:bodyPr vert="horz" wrap="square" lIns="0" tIns="38100" rIns="0" bIns="0" rtlCol="0">
            <a:spAutoFit/>
          </a:bodyPr>
          <a:lstStyle/>
          <a:p>
            <a:pPr marL="50165">
              <a:lnSpc>
                <a:spcPct val="100000"/>
              </a:lnSpc>
              <a:spcBef>
                <a:spcPts val="300"/>
              </a:spcBef>
            </a:pPr>
            <a:r>
              <a:rPr sz="2100" spc="-50" dirty="0">
                <a:solidFill>
                  <a:srgbClr val="FFF7E1"/>
                </a:solidFill>
                <a:latin typeface="Courier New"/>
                <a:cs typeface="Courier New"/>
              </a:rPr>
              <a:t>+</a:t>
            </a:r>
            <a:endParaRPr sz="21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77722" y="4148138"/>
            <a:ext cx="2476500" cy="4254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2392680" algn="l"/>
              </a:tabLst>
            </a:pPr>
            <a:r>
              <a:rPr sz="2600" spc="140" dirty="0">
                <a:solidFill>
                  <a:srgbClr val="455964"/>
                </a:solidFill>
                <a:latin typeface="Tahoma"/>
                <a:cs typeface="Tahoma"/>
              </a:rPr>
              <a:t>Aritméticos</a:t>
            </a:r>
            <a:r>
              <a:rPr sz="2600" spc="-95" dirty="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sz="2600" spc="-50" dirty="0">
                <a:solidFill>
                  <a:srgbClr val="455964"/>
                </a:solidFill>
                <a:latin typeface="Tahoma"/>
                <a:cs typeface="Tahoma"/>
              </a:rPr>
              <a:t>(</a:t>
            </a:r>
            <a:r>
              <a:rPr sz="2600" dirty="0">
                <a:solidFill>
                  <a:srgbClr val="455964"/>
                </a:solidFill>
                <a:latin typeface="Tahoma"/>
                <a:cs typeface="Tahoma"/>
              </a:rPr>
              <a:t>	</a:t>
            </a:r>
            <a:r>
              <a:rPr sz="2600" spc="-185" dirty="0">
                <a:solidFill>
                  <a:srgbClr val="455964"/>
                </a:solidFill>
                <a:latin typeface="Tahoma"/>
                <a:cs typeface="Tahoma"/>
              </a:rPr>
              <a:t>,</a:t>
            </a:r>
            <a:endParaRPr sz="2600" dirty="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71697" y="4189412"/>
            <a:ext cx="266700" cy="419100"/>
          </a:xfrm>
          <a:prstGeom prst="rect">
            <a:avLst/>
          </a:prstGeom>
          <a:solidFill>
            <a:srgbClr val="6A797D"/>
          </a:solidFill>
        </p:spPr>
        <p:txBody>
          <a:bodyPr vert="horz" wrap="square" lIns="0" tIns="381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300"/>
              </a:spcBef>
            </a:pPr>
            <a:r>
              <a:rPr sz="2100" spc="-50" dirty="0">
                <a:solidFill>
                  <a:srgbClr val="FFF7E1"/>
                </a:solidFill>
                <a:latin typeface="Courier New"/>
                <a:cs typeface="Courier New"/>
              </a:rPr>
              <a:t>-</a:t>
            </a:r>
            <a:endParaRPr sz="21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63351" y="4148138"/>
            <a:ext cx="96520" cy="4254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600" spc="-185" dirty="0">
                <a:solidFill>
                  <a:srgbClr val="455964"/>
                </a:solidFill>
                <a:latin typeface="Tahoma"/>
                <a:cs typeface="Tahoma"/>
              </a:rPr>
              <a:t>,</a:t>
            </a:r>
            <a:endParaRPr sz="26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176522" y="4189412"/>
            <a:ext cx="266700" cy="419100"/>
          </a:xfrm>
          <a:prstGeom prst="rect">
            <a:avLst/>
          </a:prstGeom>
          <a:solidFill>
            <a:srgbClr val="6A797D"/>
          </a:solidFill>
        </p:spPr>
        <p:txBody>
          <a:bodyPr vert="horz" wrap="square" lIns="0" tIns="38100" rIns="0" bIns="0" rtlCol="0">
            <a:spAutoFit/>
          </a:bodyPr>
          <a:lstStyle/>
          <a:p>
            <a:pPr marL="51435">
              <a:lnSpc>
                <a:spcPct val="100000"/>
              </a:lnSpc>
              <a:spcBef>
                <a:spcPts val="300"/>
              </a:spcBef>
            </a:pPr>
            <a:r>
              <a:rPr sz="2100" spc="-50" dirty="0">
                <a:solidFill>
                  <a:srgbClr val="FFF7E1"/>
                </a:solidFill>
                <a:latin typeface="Courier New"/>
                <a:cs typeface="Courier New"/>
              </a:rPr>
              <a:t>*</a:t>
            </a:r>
            <a:endParaRPr sz="21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681347" y="4189412"/>
            <a:ext cx="266700" cy="419100"/>
          </a:xfrm>
          <a:prstGeom prst="rect">
            <a:avLst/>
          </a:prstGeom>
          <a:solidFill>
            <a:srgbClr val="6A797D"/>
          </a:solidFill>
        </p:spPr>
        <p:txBody>
          <a:bodyPr vert="horz" wrap="square" lIns="0" tIns="38100" rIns="0" bIns="0" rtlCol="0">
            <a:spAutoFit/>
          </a:bodyPr>
          <a:lstStyle/>
          <a:p>
            <a:pPr marL="52069">
              <a:lnSpc>
                <a:spcPct val="100000"/>
              </a:lnSpc>
              <a:spcBef>
                <a:spcPts val="300"/>
              </a:spcBef>
            </a:pPr>
            <a:r>
              <a:rPr sz="2100" spc="-50" dirty="0">
                <a:solidFill>
                  <a:srgbClr val="FFF7E1"/>
                </a:solidFill>
                <a:latin typeface="Courier New"/>
                <a:cs typeface="Courier New"/>
              </a:rPr>
              <a:t>/</a:t>
            </a:r>
            <a:endParaRPr sz="21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468771" y="4148138"/>
            <a:ext cx="631190" cy="4254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517525" algn="l"/>
              </a:tabLst>
            </a:pPr>
            <a:r>
              <a:rPr sz="2600" spc="-50" dirty="0">
                <a:solidFill>
                  <a:srgbClr val="455964"/>
                </a:solidFill>
                <a:latin typeface="Tahoma"/>
                <a:cs typeface="Tahoma"/>
              </a:rPr>
              <a:t>,</a:t>
            </a:r>
            <a:r>
              <a:rPr sz="2600" dirty="0">
                <a:solidFill>
                  <a:srgbClr val="455964"/>
                </a:solidFill>
                <a:latin typeface="Tahoma"/>
                <a:cs typeface="Tahoma"/>
              </a:rPr>
              <a:t>	</a:t>
            </a:r>
            <a:r>
              <a:rPr sz="2600" spc="-155" dirty="0">
                <a:solidFill>
                  <a:srgbClr val="455964"/>
                </a:solidFill>
                <a:latin typeface="Tahoma"/>
                <a:cs typeface="Tahoma"/>
              </a:rPr>
              <a:t>)</a:t>
            </a:r>
            <a:endParaRPr sz="2600">
              <a:latin typeface="Tahoma"/>
              <a:cs typeface="Tahoma"/>
            </a:endParaRPr>
          </a:p>
        </p:txBody>
      </p:sp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99910" y="4879975"/>
            <a:ext cx="123825" cy="123824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2077722" y="4700588"/>
            <a:ext cx="2282190" cy="4254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600" spc="110" dirty="0">
                <a:solidFill>
                  <a:srgbClr val="455964"/>
                </a:solidFill>
                <a:latin typeface="Tahoma"/>
                <a:cs typeface="Tahoma"/>
              </a:rPr>
              <a:t>Comparación</a:t>
            </a:r>
            <a:r>
              <a:rPr sz="2600" spc="-80" dirty="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sz="2600" spc="-50" dirty="0">
                <a:solidFill>
                  <a:srgbClr val="455964"/>
                </a:solidFill>
                <a:latin typeface="Tahoma"/>
                <a:cs typeface="Tahoma"/>
              </a:rPr>
              <a:t>(</a:t>
            </a:r>
            <a:endParaRPr sz="26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395472" y="4741862"/>
            <a:ext cx="428625" cy="409575"/>
          </a:xfrm>
          <a:prstGeom prst="rect">
            <a:avLst/>
          </a:prstGeom>
          <a:solidFill>
            <a:srgbClr val="6A797D"/>
          </a:solidFill>
        </p:spPr>
        <p:txBody>
          <a:bodyPr vert="horz" wrap="square" lIns="0" tIns="38100" rIns="0" bIns="0" rtlCol="0">
            <a:spAutoFit/>
          </a:bodyPr>
          <a:lstStyle/>
          <a:p>
            <a:pPr marL="56515">
              <a:lnSpc>
                <a:spcPct val="100000"/>
              </a:lnSpc>
              <a:spcBef>
                <a:spcPts val="300"/>
              </a:spcBef>
            </a:pPr>
            <a:r>
              <a:rPr sz="2100" spc="-25" dirty="0">
                <a:solidFill>
                  <a:srgbClr val="FFF7E1"/>
                </a:solidFill>
                <a:latin typeface="Courier New"/>
                <a:cs typeface="Courier New"/>
              </a:rPr>
              <a:t>==</a:t>
            </a:r>
            <a:endParaRPr sz="21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852623" y="4700588"/>
            <a:ext cx="96520" cy="4254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600" spc="-185" dirty="0">
                <a:solidFill>
                  <a:srgbClr val="455964"/>
                </a:solidFill>
                <a:latin typeface="Tahoma"/>
                <a:cs typeface="Tahoma"/>
              </a:rPr>
              <a:t>,</a:t>
            </a:r>
            <a:endParaRPr sz="26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062222" y="4741862"/>
            <a:ext cx="428625" cy="409575"/>
          </a:xfrm>
          <a:prstGeom prst="rect">
            <a:avLst/>
          </a:prstGeom>
          <a:solidFill>
            <a:srgbClr val="6A797D"/>
          </a:solidFill>
        </p:spPr>
        <p:txBody>
          <a:bodyPr vert="horz" wrap="square" lIns="0" tIns="38100" rIns="0" bIns="0" rtlCol="0">
            <a:spAutoFit/>
          </a:bodyPr>
          <a:lstStyle/>
          <a:p>
            <a:pPr marL="54610">
              <a:lnSpc>
                <a:spcPct val="100000"/>
              </a:lnSpc>
              <a:spcBef>
                <a:spcPts val="300"/>
              </a:spcBef>
            </a:pPr>
            <a:r>
              <a:rPr sz="2100" spc="-25" dirty="0">
                <a:solidFill>
                  <a:srgbClr val="FFF7E1"/>
                </a:solidFill>
                <a:latin typeface="Courier New"/>
                <a:cs typeface="Courier New"/>
              </a:rPr>
              <a:t>!=</a:t>
            </a:r>
            <a:endParaRPr sz="21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518033" y="4700588"/>
            <a:ext cx="96520" cy="4254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600" spc="-185" dirty="0">
                <a:solidFill>
                  <a:srgbClr val="455964"/>
                </a:solidFill>
                <a:latin typeface="Tahoma"/>
                <a:cs typeface="Tahoma"/>
              </a:rPr>
              <a:t>,</a:t>
            </a:r>
            <a:endParaRPr sz="26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728972" y="4741862"/>
            <a:ext cx="266700" cy="409575"/>
          </a:xfrm>
          <a:prstGeom prst="rect">
            <a:avLst/>
          </a:prstGeom>
          <a:solidFill>
            <a:srgbClr val="6A797D"/>
          </a:solidFill>
        </p:spPr>
        <p:txBody>
          <a:bodyPr vert="horz" wrap="square" lIns="0" tIns="38100" rIns="0" bIns="0" rtlCol="0">
            <a:spAutoFit/>
          </a:bodyPr>
          <a:lstStyle/>
          <a:p>
            <a:pPr marL="53340">
              <a:lnSpc>
                <a:spcPct val="100000"/>
              </a:lnSpc>
              <a:spcBef>
                <a:spcPts val="300"/>
              </a:spcBef>
            </a:pPr>
            <a:r>
              <a:rPr sz="2100" spc="-50" dirty="0">
                <a:solidFill>
                  <a:srgbClr val="FFF7E1"/>
                </a:solidFill>
                <a:latin typeface="Courier New"/>
                <a:cs typeface="Courier New"/>
              </a:rPr>
              <a:t>&gt;</a:t>
            </a:r>
            <a:endParaRPr sz="210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233797" y="4741862"/>
            <a:ext cx="266700" cy="409575"/>
          </a:xfrm>
          <a:prstGeom prst="rect">
            <a:avLst/>
          </a:prstGeom>
          <a:solidFill>
            <a:srgbClr val="6A797D"/>
          </a:solidFill>
        </p:spPr>
        <p:txBody>
          <a:bodyPr vert="horz" wrap="square" lIns="0" tIns="38100" rIns="0" bIns="0" rtlCol="0">
            <a:spAutoFit/>
          </a:bodyPr>
          <a:lstStyle/>
          <a:p>
            <a:pPr marL="53975">
              <a:lnSpc>
                <a:spcPct val="100000"/>
              </a:lnSpc>
              <a:spcBef>
                <a:spcPts val="300"/>
              </a:spcBef>
            </a:pPr>
            <a:r>
              <a:rPr sz="2100" spc="-50" dirty="0">
                <a:solidFill>
                  <a:srgbClr val="FFF7E1"/>
                </a:solidFill>
                <a:latin typeface="Courier New"/>
                <a:cs typeface="Courier New"/>
              </a:rPr>
              <a:t>&lt;</a:t>
            </a:r>
            <a:endParaRPr sz="210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023453" y="4700588"/>
            <a:ext cx="631190" cy="4254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517525" algn="l"/>
              </a:tabLst>
            </a:pPr>
            <a:r>
              <a:rPr sz="2600" spc="-50" dirty="0">
                <a:solidFill>
                  <a:srgbClr val="455964"/>
                </a:solidFill>
                <a:latin typeface="Tahoma"/>
                <a:cs typeface="Tahoma"/>
              </a:rPr>
              <a:t>,</a:t>
            </a:r>
            <a:r>
              <a:rPr sz="2600" dirty="0">
                <a:solidFill>
                  <a:srgbClr val="455964"/>
                </a:solidFill>
                <a:latin typeface="Tahoma"/>
                <a:cs typeface="Tahoma"/>
              </a:rPr>
              <a:t>	</a:t>
            </a:r>
            <a:r>
              <a:rPr sz="2600" spc="-155" dirty="0">
                <a:solidFill>
                  <a:srgbClr val="455964"/>
                </a:solidFill>
                <a:latin typeface="Tahoma"/>
                <a:cs typeface="Tahoma"/>
              </a:rPr>
              <a:t>)</a:t>
            </a:r>
            <a:endParaRPr sz="2600">
              <a:latin typeface="Tahoma"/>
              <a:cs typeface="Tahoma"/>
            </a:endParaRPr>
          </a:p>
        </p:txBody>
      </p:sp>
      <p:pic>
        <p:nvPicPr>
          <p:cNvPr id="22" name="object 2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799910" y="5422900"/>
            <a:ext cx="123825" cy="123824"/>
          </a:xfrm>
          <a:prstGeom prst="rect">
            <a:avLst/>
          </a:prstGeom>
        </p:spPr>
      </p:pic>
      <p:sp>
        <p:nvSpPr>
          <p:cNvPr id="23" name="object 23"/>
          <p:cNvSpPr txBox="1"/>
          <p:nvPr/>
        </p:nvSpPr>
        <p:spPr>
          <a:xfrm>
            <a:off x="3490597" y="5294312"/>
            <a:ext cx="590550" cy="409575"/>
          </a:xfrm>
          <a:prstGeom prst="rect">
            <a:avLst/>
          </a:prstGeom>
          <a:solidFill>
            <a:srgbClr val="6A797D"/>
          </a:solidFill>
        </p:spPr>
        <p:txBody>
          <a:bodyPr vert="horz" wrap="square" lIns="0" tIns="28575" rIns="0" bIns="0" rtlCol="0">
            <a:spAutoFit/>
          </a:bodyPr>
          <a:lstStyle/>
          <a:p>
            <a:pPr marL="56515">
              <a:lnSpc>
                <a:spcPct val="100000"/>
              </a:lnSpc>
              <a:spcBef>
                <a:spcPts val="225"/>
              </a:spcBef>
            </a:pPr>
            <a:r>
              <a:rPr sz="2100" spc="-25" dirty="0">
                <a:solidFill>
                  <a:srgbClr val="FFF7E1"/>
                </a:solidFill>
                <a:latin typeface="Courier New"/>
                <a:cs typeface="Courier New"/>
              </a:rPr>
              <a:t>and</a:t>
            </a:r>
            <a:endParaRPr sz="2100">
              <a:latin typeface="Courier New"/>
              <a:cs typeface="Courier New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319272" y="5294312"/>
            <a:ext cx="428625" cy="409575"/>
          </a:xfrm>
          <a:prstGeom prst="rect">
            <a:avLst/>
          </a:prstGeom>
          <a:solidFill>
            <a:srgbClr val="6A797D"/>
          </a:solidFill>
        </p:spPr>
        <p:txBody>
          <a:bodyPr vert="horz" wrap="square" lIns="0" tIns="28575" rIns="0" bIns="0" rtlCol="0">
            <a:spAutoFit/>
          </a:bodyPr>
          <a:lstStyle/>
          <a:p>
            <a:pPr marL="53340">
              <a:lnSpc>
                <a:spcPct val="100000"/>
              </a:lnSpc>
              <a:spcBef>
                <a:spcPts val="225"/>
              </a:spcBef>
            </a:pPr>
            <a:r>
              <a:rPr sz="2100" spc="-25" dirty="0">
                <a:solidFill>
                  <a:srgbClr val="FFF7E1"/>
                </a:solidFill>
                <a:latin typeface="Courier New"/>
                <a:cs typeface="Courier New"/>
              </a:rPr>
              <a:t>or</a:t>
            </a:r>
            <a:endParaRPr sz="2100">
              <a:latin typeface="Courier New"/>
              <a:cs typeface="Courier New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077722" y="5243513"/>
            <a:ext cx="2792095" cy="4254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2042795" algn="l"/>
                <a:tab pos="2708275" algn="l"/>
              </a:tabLst>
            </a:pPr>
            <a:r>
              <a:rPr sz="2600" spc="85" dirty="0">
                <a:solidFill>
                  <a:srgbClr val="455964"/>
                </a:solidFill>
                <a:latin typeface="Tahoma"/>
                <a:cs typeface="Tahoma"/>
              </a:rPr>
              <a:t>Lógicos</a:t>
            </a:r>
            <a:r>
              <a:rPr sz="2600" spc="-114" dirty="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sz="2600" spc="-50" dirty="0">
                <a:solidFill>
                  <a:srgbClr val="455964"/>
                </a:solidFill>
                <a:latin typeface="Tahoma"/>
                <a:cs typeface="Tahoma"/>
              </a:rPr>
              <a:t>(</a:t>
            </a:r>
            <a:r>
              <a:rPr sz="2600" dirty="0">
                <a:solidFill>
                  <a:srgbClr val="455964"/>
                </a:solidFill>
                <a:latin typeface="Tahoma"/>
                <a:cs typeface="Tahoma"/>
              </a:rPr>
              <a:t>	</a:t>
            </a:r>
            <a:r>
              <a:rPr sz="2600" spc="-50" dirty="0">
                <a:solidFill>
                  <a:srgbClr val="455964"/>
                </a:solidFill>
                <a:latin typeface="Tahoma"/>
                <a:cs typeface="Tahoma"/>
              </a:rPr>
              <a:t>,</a:t>
            </a:r>
            <a:r>
              <a:rPr sz="2600" dirty="0">
                <a:solidFill>
                  <a:srgbClr val="455964"/>
                </a:solidFill>
                <a:latin typeface="Tahoma"/>
                <a:cs typeface="Tahoma"/>
              </a:rPr>
              <a:t>	</a:t>
            </a:r>
            <a:r>
              <a:rPr sz="2600" spc="-185" dirty="0">
                <a:solidFill>
                  <a:srgbClr val="455964"/>
                </a:solidFill>
                <a:latin typeface="Tahoma"/>
                <a:cs typeface="Tahoma"/>
              </a:rPr>
              <a:t>,</a:t>
            </a:r>
            <a:endParaRPr sz="2600">
              <a:latin typeface="Tahoma"/>
              <a:cs typeface="Tahom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986022" y="5294312"/>
            <a:ext cx="590550" cy="409575"/>
          </a:xfrm>
          <a:prstGeom prst="rect">
            <a:avLst/>
          </a:prstGeom>
          <a:solidFill>
            <a:srgbClr val="6A797D"/>
          </a:solidFill>
        </p:spPr>
        <p:txBody>
          <a:bodyPr vert="horz" wrap="square" lIns="0" tIns="28575" rIns="0" bIns="0" rtlCol="0">
            <a:spAutoFit/>
          </a:bodyPr>
          <a:lstStyle/>
          <a:p>
            <a:pPr marL="52069">
              <a:lnSpc>
                <a:spcPct val="100000"/>
              </a:lnSpc>
              <a:spcBef>
                <a:spcPts val="225"/>
              </a:spcBef>
            </a:pPr>
            <a:r>
              <a:rPr sz="2100" spc="-25" dirty="0">
                <a:solidFill>
                  <a:srgbClr val="FFF7E1"/>
                </a:solidFill>
                <a:latin typeface="Courier New"/>
                <a:cs typeface="Courier New"/>
              </a:rPr>
              <a:t>not</a:t>
            </a:r>
            <a:endParaRPr sz="2100">
              <a:latin typeface="Courier New"/>
              <a:cs typeface="Courier New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598996" y="5243513"/>
            <a:ext cx="125730" cy="4254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600" spc="-160" dirty="0">
                <a:solidFill>
                  <a:srgbClr val="455964"/>
                </a:solidFill>
                <a:latin typeface="Tahoma"/>
                <a:cs typeface="Tahoma"/>
              </a:rPr>
              <a:t>)</a:t>
            </a:r>
            <a:endParaRPr sz="2600">
              <a:latin typeface="Tahoma"/>
              <a:cs typeface="Tahom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3484" y="1396735"/>
            <a:ext cx="9601196" cy="130386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2999"/>
              </a:lnSpc>
              <a:spcBef>
                <a:spcPts val="95"/>
              </a:spcBef>
            </a:pPr>
            <a:r>
              <a:rPr spc="-190" dirty="0"/>
              <a:t>Fundamentos</a:t>
            </a:r>
            <a:r>
              <a:rPr spc="-265" dirty="0"/>
              <a:t> </a:t>
            </a:r>
            <a:r>
              <a:rPr spc="-185" dirty="0"/>
              <a:t>de</a:t>
            </a:r>
            <a:r>
              <a:rPr spc="-265" dirty="0"/>
              <a:t> </a:t>
            </a:r>
            <a:r>
              <a:rPr spc="-150" dirty="0"/>
              <a:t>Programación</a:t>
            </a:r>
            <a:r>
              <a:rPr spc="-265" dirty="0"/>
              <a:t> </a:t>
            </a:r>
            <a:r>
              <a:rPr spc="-25" dirty="0"/>
              <a:t>en </a:t>
            </a:r>
            <a:r>
              <a:rPr spc="-10" dirty="0"/>
              <a:t>Python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55750" y="3627437"/>
            <a:ext cx="114300" cy="1142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447800" y="2438400"/>
            <a:ext cx="7089140" cy="14306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900" b="1" spc="-75" dirty="0">
                <a:solidFill>
                  <a:srgbClr val="455964"/>
                </a:solidFill>
                <a:latin typeface="Tahoma"/>
                <a:cs typeface="Tahoma"/>
              </a:rPr>
              <a:t>¡Los</a:t>
            </a:r>
            <a:r>
              <a:rPr sz="3900" b="1" spc="-180" dirty="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sz="3900" b="1" spc="-110" dirty="0">
                <a:solidFill>
                  <a:srgbClr val="455964"/>
                </a:solidFill>
                <a:latin typeface="Tahoma"/>
                <a:cs typeface="Tahoma"/>
              </a:rPr>
              <a:t>bloques</a:t>
            </a:r>
            <a:r>
              <a:rPr sz="3900" b="1" spc="-180" dirty="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sz="3900" b="1" spc="-140" dirty="0">
                <a:solidFill>
                  <a:srgbClr val="455964"/>
                </a:solidFill>
                <a:latin typeface="Tahoma"/>
                <a:cs typeface="Tahoma"/>
              </a:rPr>
              <a:t>de</a:t>
            </a:r>
            <a:r>
              <a:rPr sz="3900" b="1" spc="-180" dirty="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sz="3900" b="1" spc="-30" dirty="0">
                <a:solidFill>
                  <a:srgbClr val="455964"/>
                </a:solidFill>
                <a:latin typeface="Tahoma"/>
                <a:cs typeface="Tahoma"/>
              </a:rPr>
              <a:t>construcción!</a:t>
            </a:r>
            <a:endParaRPr sz="3900" dirty="0">
              <a:latin typeface="Tahoma"/>
              <a:cs typeface="Tahoma"/>
            </a:endParaRPr>
          </a:p>
          <a:p>
            <a:pPr marL="393065">
              <a:lnSpc>
                <a:spcPct val="100000"/>
              </a:lnSpc>
              <a:spcBef>
                <a:spcPts val="3220"/>
              </a:spcBef>
            </a:pPr>
            <a:r>
              <a:rPr sz="2600" b="1" spc="-30" dirty="0">
                <a:solidFill>
                  <a:srgbClr val="455964"/>
                </a:solidFill>
                <a:latin typeface="Tahoma"/>
                <a:cs typeface="Tahoma"/>
              </a:rPr>
              <a:t>Estructuras</a:t>
            </a:r>
            <a:r>
              <a:rPr sz="2600" b="1" spc="-110" dirty="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sz="2600" b="1" spc="-50" dirty="0">
                <a:solidFill>
                  <a:srgbClr val="455964"/>
                </a:solidFill>
                <a:latin typeface="Tahoma"/>
                <a:cs typeface="Tahoma"/>
              </a:rPr>
              <a:t>de</a:t>
            </a:r>
            <a:r>
              <a:rPr sz="2600" b="1" spc="-105" dirty="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sz="2600" b="1" dirty="0">
                <a:solidFill>
                  <a:srgbClr val="455964"/>
                </a:solidFill>
                <a:latin typeface="Tahoma"/>
                <a:cs typeface="Tahoma"/>
              </a:rPr>
              <a:t>control</a:t>
            </a:r>
            <a:r>
              <a:rPr sz="2600" b="1" spc="-105" dirty="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sz="2600" b="1" spc="-50" dirty="0">
                <a:solidFill>
                  <a:srgbClr val="455964"/>
                </a:solidFill>
                <a:latin typeface="Tahoma"/>
                <a:cs typeface="Tahoma"/>
              </a:rPr>
              <a:t>de</a:t>
            </a:r>
            <a:r>
              <a:rPr sz="2600" b="1" spc="-105" dirty="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sz="2600" b="1" spc="-10" dirty="0">
                <a:solidFill>
                  <a:srgbClr val="455964"/>
                </a:solidFill>
                <a:latin typeface="Tahoma"/>
                <a:cs typeface="Tahoma"/>
              </a:rPr>
              <a:t>flujo:</a:t>
            </a:r>
            <a:endParaRPr sz="2600" dirty="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31988" y="4175125"/>
            <a:ext cx="123825" cy="12382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260600" y="4037012"/>
            <a:ext cx="1228725" cy="419100"/>
          </a:xfrm>
          <a:prstGeom prst="rect">
            <a:avLst/>
          </a:prstGeom>
          <a:solidFill>
            <a:srgbClr val="6A797D"/>
          </a:solidFill>
        </p:spPr>
        <p:txBody>
          <a:bodyPr vert="horz" wrap="square" lIns="0" tIns="38100" rIns="0" bIns="0" rtlCol="0">
            <a:spAutoFit/>
          </a:bodyPr>
          <a:lstStyle/>
          <a:p>
            <a:pPr marL="54610">
              <a:lnSpc>
                <a:spcPct val="100000"/>
              </a:lnSpc>
              <a:spcBef>
                <a:spcPts val="300"/>
              </a:spcBef>
            </a:pPr>
            <a:r>
              <a:rPr sz="2100" spc="-20" dirty="0">
                <a:solidFill>
                  <a:srgbClr val="FFF7E1"/>
                </a:solidFill>
                <a:latin typeface="Courier New"/>
                <a:cs typeface="Courier New"/>
              </a:rPr>
              <a:t>if-else</a:t>
            </a:r>
            <a:endParaRPr sz="21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16511" y="3995738"/>
            <a:ext cx="3717925" cy="4254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600" spc="-270" dirty="0">
                <a:solidFill>
                  <a:srgbClr val="455964"/>
                </a:solidFill>
                <a:latin typeface="Tahoma"/>
                <a:cs typeface="Tahoma"/>
              </a:rPr>
              <a:t>:</a:t>
            </a:r>
            <a:r>
              <a:rPr sz="2600" spc="-120" dirty="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sz="2600" spc="85" dirty="0">
                <a:solidFill>
                  <a:srgbClr val="455964"/>
                </a:solidFill>
                <a:latin typeface="Tahoma"/>
                <a:cs typeface="Tahoma"/>
              </a:rPr>
              <a:t>Para</a:t>
            </a:r>
            <a:r>
              <a:rPr sz="2600" spc="-120" dirty="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sz="2600" spc="105" dirty="0">
                <a:solidFill>
                  <a:srgbClr val="455964"/>
                </a:solidFill>
                <a:latin typeface="Tahoma"/>
                <a:cs typeface="Tahoma"/>
              </a:rPr>
              <a:t>tomar</a:t>
            </a:r>
            <a:r>
              <a:rPr sz="2600" spc="-114" dirty="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sz="2600" spc="65" dirty="0">
                <a:solidFill>
                  <a:srgbClr val="455964"/>
                </a:solidFill>
                <a:latin typeface="Tahoma"/>
                <a:cs typeface="Tahoma"/>
              </a:rPr>
              <a:t>decisiones.</a:t>
            </a:r>
            <a:endParaRPr sz="2600">
              <a:latin typeface="Tahoma"/>
              <a:cs typeface="Tahoma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931988" y="4727575"/>
            <a:ext cx="123825" cy="12382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2260600" y="4589462"/>
            <a:ext cx="590550" cy="409575"/>
          </a:xfrm>
          <a:prstGeom prst="rect">
            <a:avLst/>
          </a:prstGeom>
          <a:solidFill>
            <a:srgbClr val="6A797D"/>
          </a:solidFill>
        </p:spPr>
        <p:txBody>
          <a:bodyPr vert="horz" wrap="square" lIns="0" tIns="38100" rIns="0" bIns="0" rtlCol="0">
            <a:spAutoFit/>
          </a:bodyPr>
          <a:lstStyle/>
          <a:p>
            <a:pPr marL="54610">
              <a:lnSpc>
                <a:spcPct val="100000"/>
              </a:lnSpc>
              <a:spcBef>
                <a:spcPts val="300"/>
              </a:spcBef>
            </a:pPr>
            <a:r>
              <a:rPr sz="2100" spc="-25" dirty="0">
                <a:solidFill>
                  <a:srgbClr val="FFF7E1"/>
                </a:solidFill>
                <a:latin typeface="Courier New"/>
                <a:cs typeface="Courier New"/>
              </a:rPr>
              <a:t>for</a:t>
            </a:r>
            <a:endParaRPr sz="21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89275" y="4589462"/>
            <a:ext cx="904875" cy="409575"/>
          </a:xfrm>
          <a:prstGeom prst="rect">
            <a:avLst/>
          </a:prstGeom>
          <a:solidFill>
            <a:srgbClr val="6A797D"/>
          </a:solidFill>
        </p:spPr>
        <p:txBody>
          <a:bodyPr vert="horz" wrap="square" lIns="0" tIns="38100" rIns="0" bIns="0" rtlCol="0">
            <a:spAutoFit/>
          </a:bodyPr>
          <a:lstStyle/>
          <a:p>
            <a:pPr marL="51435">
              <a:lnSpc>
                <a:spcPct val="100000"/>
              </a:lnSpc>
              <a:spcBef>
                <a:spcPts val="300"/>
              </a:spcBef>
            </a:pPr>
            <a:r>
              <a:rPr sz="2100" spc="-10" dirty="0">
                <a:solidFill>
                  <a:srgbClr val="FFF7E1"/>
                </a:solidFill>
                <a:latin typeface="Courier New"/>
                <a:cs typeface="Courier New"/>
              </a:rPr>
              <a:t>while</a:t>
            </a:r>
            <a:endParaRPr sz="21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876402" y="4548188"/>
            <a:ext cx="4721860" cy="4254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1157605" algn="l"/>
              </a:tabLst>
            </a:pPr>
            <a:r>
              <a:rPr sz="2600" spc="-50" dirty="0">
                <a:solidFill>
                  <a:srgbClr val="455964"/>
                </a:solidFill>
                <a:latin typeface="Tahoma"/>
                <a:cs typeface="Tahoma"/>
              </a:rPr>
              <a:t>,</a:t>
            </a:r>
            <a:r>
              <a:rPr sz="2600" dirty="0">
                <a:solidFill>
                  <a:srgbClr val="455964"/>
                </a:solidFill>
                <a:latin typeface="Tahoma"/>
                <a:cs typeface="Tahoma"/>
              </a:rPr>
              <a:t>	</a:t>
            </a:r>
            <a:r>
              <a:rPr sz="2600" spc="-270" dirty="0">
                <a:solidFill>
                  <a:srgbClr val="455964"/>
                </a:solidFill>
                <a:latin typeface="Tahoma"/>
                <a:cs typeface="Tahoma"/>
              </a:rPr>
              <a:t>:</a:t>
            </a:r>
            <a:r>
              <a:rPr sz="2600" spc="-114" dirty="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sz="2600" spc="85" dirty="0">
                <a:solidFill>
                  <a:srgbClr val="455964"/>
                </a:solidFill>
                <a:latin typeface="Tahoma"/>
                <a:cs typeface="Tahoma"/>
              </a:rPr>
              <a:t>Para</a:t>
            </a:r>
            <a:r>
              <a:rPr sz="2600" spc="-110" dirty="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sz="2600" spc="130" dirty="0">
                <a:solidFill>
                  <a:srgbClr val="455964"/>
                </a:solidFill>
                <a:latin typeface="Tahoma"/>
                <a:cs typeface="Tahoma"/>
              </a:rPr>
              <a:t>repetir</a:t>
            </a:r>
            <a:r>
              <a:rPr sz="2600" spc="-110" dirty="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sz="2600" spc="50" dirty="0">
                <a:solidFill>
                  <a:srgbClr val="455964"/>
                </a:solidFill>
                <a:latin typeface="Tahoma"/>
                <a:cs typeface="Tahoma"/>
              </a:rPr>
              <a:t>acciones.</a:t>
            </a:r>
            <a:endParaRPr sz="2600">
              <a:latin typeface="Tahoma"/>
              <a:cs typeface="Tahoma"/>
            </a:endParaRPr>
          </a:p>
        </p:txBody>
      </p:sp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55750" y="5380037"/>
            <a:ext cx="114300" cy="114299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31988" y="5927725"/>
            <a:ext cx="123825" cy="123824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1828801" y="5043488"/>
            <a:ext cx="5335270" cy="1130300"/>
          </a:xfrm>
          <a:prstGeom prst="rect">
            <a:avLst/>
          </a:prstGeom>
        </p:spPr>
        <p:txBody>
          <a:bodyPr vert="horz" wrap="square" lIns="0" tIns="1682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25"/>
              </a:spcBef>
            </a:pPr>
            <a:r>
              <a:rPr sz="2600" b="1" spc="-10" dirty="0">
                <a:solidFill>
                  <a:srgbClr val="455964"/>
                </a:solidFill>
                <a:latin typeface="Tahoma"/>
                <a:cs typeface="Tahoma"/>
              </a:rPr>
              <a:t>Funciones:</a:t>
            </a:r>
            <a:endParaRPr sz="2600">
              <a:latin typeface="Tahoma"/>
              <a:cs typeface="Tahoma"/>
            </a:endParaRPr>
          </a:p>
          <a:p>
            <a:pPr marL="393065">
              <a:lnSpc>
                <a:spcPct val="100000"/>
              </a:lnSpc>
              <a:spcBef>
                <a:spcPts val="1230"/>
              </a:spcBef>
            </a:pPr>
            <a:r>
              <a:rPr sz="2600" spc="114" dirty="0">
                <a:solidFill>
                  <a:srgbClr val="455964"/>
                </a:solidFill>
                <a:latin typeface="Tahoma"/>
                <a:cs typeface="Tahoma"/>
              </a:rPr>
              <a:t>Bloques</a:t>
            </a:r>
            <a:r>
              <a:rPr sz="2600" spc="-110" dirty="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sz="2600" spc="55" dirty="0">
                <a:solidFill>
                  <a:srgbClr val="455964"/>
                </a:solidFill>
                <a:latin typeface="Tahoma"/>
                <a:cs typeface="Tahoma"/>
              </a:rPr>
              <a:t>de</a:t>
            </a:r>
            <a:r>
              <a:rPr sz="2600" spc="-110" dirty="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sz="2600" spc="90" dirty="0">
                <a:solidFill>
                  <a:srgbClr val="455964"/>
                </a:solidFill>
                <a:latin typeface="Tahoma"/>
                <a:cs typeface="Tahoma"/>
              </a:rPr>
              <a:t>código</a:t>
            </a:r>
            <a:r>
              <a:rPr sz="2600" spc="-105" dirty="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sz="2600" spc="90" dirty="0">
                <a:solidFill>
                  <a:srgbClr val="455964"/>
                </a:solidFill>
                <a:latin typeface="Tahoma"/>
                <a:cs typeface="Tahoma"/>
              </a:rPr>
              <a:t>reutilizables.</a:t>
            </a:r>
            <a:endParaRPr sz="2600">
              <a:latin typeface="Tahoma"/>
              <a:cs typeface="Tahom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2999"/>
              </a:lnSpc>
              <a:spcBef>
                <a:spcPts val="95"/>
              </a:spcBef>
            </a:pPr>
            <a:r>
              <a:rPr spc="-190" dirty="0"/>
              <a:t>Fundamentos</a:t>
            </a:r>
            <a:r>
              <a:rPr spc="-265" dirty="0"/>
              <a:t> </a:t>
            </a:r>
            <a:r>
              <a:rPr spc="-185" dirty="0"/>
              <a:t>de</a:t>
            </a:r>
            <a:r>
              <a:rPr spc="-265" dirty="0"/>
              <a:t> </a:t>
            </a:r>
            <a:r>
              <a:rPr spc="-150" dirty="0"/>
              <a:t>Programación</a:t>
            </a:r>
            <a:r>
              <a:rPr spc="-265" dirty="0"/>
              <a:t> </a:t>
            </a:r>
            <a:r>
              <a:rPr spc="-25" dirty="0"/>
              <a:t>en </a:t>
            </a:r>
            <a:r>
              <a:rPr spc="-10" dirty="0"/>
              <a:t>Python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03352" y="3779837"/>
            <a:ext cx="114300" cy="1142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295402" y="2590800"/>
            <a:ext cx="7089140" cy="14306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900" b="1" spc="-75" dirty="0">
                <a:solidFill>
                  <a:srgbClr val="455964"/>
                </a:solidFill>
                <a:latin typeface="Tahoma"/>
                <a:cs typeface="Tahoma"/>
              </a:rPr>
              <a:t>¡Los</a:t>
            </a:r>
            <a:r>
              <a:rPr sz="3900" b="1" spc="-180" dirty="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sz="3900" b="1" spc="-110" dirty="0">
                <a:solidFill>
                  <a:srgbClr val="455964"/>
                </a:solidFill>
                <a:latin typeface="Tahoma"/>
                <a:cs typeface="Tahoma"/>
              </a:rPr>
              <a:t>bloques</a:t>
            </a:r>
            <a:r>
              <a:rPr sz="3900" b="1" spc="-180" dirty="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sz="3900" b="1" spc="-140" dirty="0">
                <a:solidFill>
                  <a:srgbClr val="455964"/>
                </a:solidFill>
                <a:latin typeface="Tahoma"/>
                <a:cs typeface="Tahoma"/>
              </a:rPr>
              <a:t>de</a:t>
            </a:r>
            <a:r>
              <a:rPr sz="3900" b="1" spc="-180" dirty="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sz="3900" b="1" spc="-30" dirty="0">
                <a:solidFill>
                  <a:srgbClr val="455964"/>
                </a:solidFill>
                <a:latin typeface="Tahoma"/>
                <a:cs typeface="Tahoma"/>
              </a:rPr>
              <a:t>construcción!</a:t>
            </a:r>
            <a:endParaRPr sz="3900">
              <a:latin typeface="Tahoma"/>
              <a:cs typeface="Tahoma"/>
            </a:endParaRPr>
          </a:p>
          <a:p>
            <a:pPr marL="393065">
              <a:lnSpc>
                <a:spcPct val="100000"/>
              </a:lnSpc>
              <a:spcBef>
                <a:spcPts val="3220"/>
              </a:spcBef>
            </a:pPr>
            <a:r>
              <a:rPr sz="2600" b="1" spc="-30" dirty="0">
                <a:solidFill>
                  <a:srgbClr val="455964"/>
                </a:solidFill>
                <a:latin typeface="Tahoma"/>
                <a:cs typeface="Tahoma"/>
              </a:rPr>
              <a:t>Entrada</a:t>
            </a:r>
            <a:r>
              <a:rPr sz="2600" b="1" spc="-140" dirty="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sz="2600" b="1" dirty="0">
                <a:solidFill>
                  <a:srgbClr val="455964"/>
                </a:solidFill>
                <a:latin typeface="Tahoma"/>
                <a:cs typeface="Tahoma"/>
              </a:rPr>
              <a:t>y</a:t>
            </a:r>
            <a:r>
              <a:rPr sz="2600" b="1" spc="-140" dirty="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sz="2600" b="1" spc="-30" dirty="0">
                <a:solidFill>
                  <a:srgbClr val="455964"/>
                </a:solidFill>
                <a:latin typeface="Tahoma"/>
                <a:cs typeface="Tahoma"/>
              </a:rPr>
              <a:t>salida</a:t>
            </a:r>
            <a:r>
              <a:rPr sz="2600" b="1" spc="-140" dirty="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sz="2600" b="1" spc="-50" dirty="0">
                <a:solidFill>
                  <a:srgbClr val="455964"/>
                </a:solidFill>
                <a:latin typeface="Tahoma"/>
                <a:cs typeface="Tahoma"/>
              </a:rPr>
              <a:t>de</a:t>
            </a:r>
            <a:r>
              <a:rPr sz="2600" b="1" spc="-140" dirty="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sz="2600" b="1" spc="-10" dirty="0">
                <a:solidFill>
                  <a:srgbClr val="455964"/>
                </a:solidFill>
                <a:latin typeface="Tahoma"/>
                <a:cs typeface="Tahoma"/>
              </a:rPr>
              <a:t>datos:</a:t>
            </a:r>
            <a:endParaRPr sz="260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79590" y="4327525"/>
            <a:ext cx="123825" cy="12382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108202" y="4189412"/>
            <a:ext cx="1228725" cy="419100"/>
          </a:xfrm>
          <a:prstGeom prst="rect">
            <a:avLst/>
          </a:prstGeom>
          <a:solidFill>
            <a:srgbClr val="6A797D"/>
          </a:solidFill>
        </p:spPr>
        <p:txBody>
          <a:bodyPr vert="horz" wrap="square" lIns="0" tIns="38100" rIns="0" bIns="0" rtlCol="0">
            <a:spAutoFit/>
          </a:bodyPr>
          <a:lstStyle/>
          <a:p>
            <a:pPr marL="54610">
              <a:lnSpc>
                <a:spcPct val="100000"/>
              </a:lnSpc>
              <a:spcBef>
                <a:spcPts val="300"/>
              </a:spcBef>
            </a:pPr>
            <a:r>
              <a:rPr sz="2100" spc="-10" dirty="0">
                <a:solidFill>
                  <a:srgbClr val="FFF7E1"/>
                </a:solidFill>
                <a:latin typeface="Courier New"/>
                <a:cs typeface="Courier New"/>
              </a:rPr>
              <a:t>input()</a:t>
            </a:r>
            <a:endParaRPr sz="2100">
              <a:latin typeface="Courier New"/>
              <a:cs typeface="Courier New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79590" y="4879975"/>
            <a:ext cx="123825" cy="123824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2108202" y="4741862"/>
            <a:ext cx="1228725" cy="409575"/>
          </a:xfrm>
          <a:prstGeom prst="rect">
            <a:avLst/>
          </a:prstGeom>
          <a:solidFill>
            <a:srgbClr val="6A797D"/>
          </a:solidFill>
        </p:spPr>
        <p:txBody>
          <a:bodyPr vert="horz" wrap="square" lIns="0" tIns="38100" rIns="0" bIns="0" rtlCol="0">
            <a:spAutoFit/>
          </a:bodyPr>
          <a:lstStyle/>
          <a:p>
            <a:pPr marL="54610">
              <a:lnSpc>
                <a:spcPct val="100000"/>
              </a:lnSpc>
              <a:spcBef>
                <a:spcPts val="300"/>
              </a:spcBef>
            </a:pPr>
            <a:r>
              <a:rPr sz="2100" spc="-10" dirty="0">
                <a:solidFill>
                  <a:srgbClr val="FFF7E1"/>
                </a:solidFill>
                <a:latin typeface="Courier New"/>
                <a:cs typeface="Courier New"/>
              </a:rPr>
              <a:t>print()</a:t>
            </a:r>
            <a:endParaRPr sz="21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64113" y="3995737"/>
            <a:ext cx="6418580" cy="1130300"/>
          </a:xfrm>
          <a:prstGeom prst="rect">
            <a:avLst/>
          </a:prstGeom>
        </p:spPr>
        <p:txBody>
          <a:bodyPr vert="horz" wrap="square" lIns="0" tIns="1682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25"/>
              </a:spcBef>
            </a:pPr>
            <a:r>
              <a:rPr sz="2600" spc="-270" dirty="0">
                <a:solidFill>
                  <a:srgbClr val="455964"/>
                </a:solidFill>
                <a:latin typeface="Tahoma"/>
                <a:cs typeface="Tahoma"/>
              </a:rPr>
              <a:t>:</a:t>
            </a:r>
            <a:r>
              <a:rPr sz="2600" spc="-114" dirty="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sz="2600" spc="85" dirty="0">
                <a:solidFill>
                  <a:srgbClr val="455964"/>
                </a:solidFill>
                <a:latin typeface="Tahoma"/>
                <a:cs typeface="Tahoma"/>
              </a:rPr>
              <a:t>Para</a:t>
            </a:r>
            <a:r>
              <a:rPr sz="2600" spc="-110" dirty="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sz="2600" spc="114" dirty="0">
                <a:solidFill>
                  <a:srgbClr val="455964"/>
                </a:solidFill>
                <a:latin typeface="Tahoma"/>
                <a:cs typeface="Tahoma"/>
              </a:rPr>
              <a:t>obtener</a:t>
            </a:r>
            <a:r>
              <a:rPr sz="2600" spc="-110" dirty="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sz="2600" spc="90" dirty="0">
                <a:solidFill>
                  <a:srgbClr val="455964"/>
                </a:solidFill>
                <a:latin typeface="Tahoma"/>
                <a:cs typeface="Tahoma"/>
              </a:rPr>
              <a:t>datos</a:t>
            </a:r>
            <a:r>
              <a:rPr sz="2600" spc="-110" dirty="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sz="2600" spc="90" dirty="0">
                <a:solidFill>
                  <a:srgbClr val="455964"/>
                </a:solidFill>
                <a:latin typeface="Tahoma"/>
                <a:cs typeface="Tahoma"/>
              </a:rPr>
              <a:t>del</a:t>
            </a:r>
            <a:r>
              <a:rPr sz="2600" spc="-114" dirty="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sz="2600" spc="55" dirty="0">
                <a:solidFill>
                  <a:srgbClr val="455964"/>
                </a:solidFill>
                <a:latin typeface="Tahoma"/>
                <a:cs typeface="Tahoma"/>
              </a:rPr>
              <a:t>usuario.</a:t>
            </a:r>
            <a:endParaRPr sz="26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230"/>
              </a:spcBef>
            </a:pPr>
            <a:r>
              <a:rPr sz="2600" spc="-270" dirty="0">
                <a:solidFill>
                  <a:srgbClr val="455964"/>
                </a:solidFill>
                <a:latin typeface="Tahoma"/>
                <a:cs typeface="Tahoma"/>
              </a:rPr>
              <a:t>:</a:t>
            </a:r>
            <a:r>
              <a:rPr sz="2600" spc="-100" dirty="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sz="2600" spc="85" dirty="0">
                <a:solidFill>
                  <a:srgbClr val="455964"/>
                </a:solidFill>
                <a:latin typeface="Tahoma"/>
                <a:cs typeface="Tahoma"/>
              </a:rPr>
              <a:t>Para</a:t>
            </a:r>
            <a:r>
              <a:rPr sz="2600" spc="-95" dirty="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sz="2600" spc="105" dirty="0">
                <a:solidFill>
                  <a:srgbClr val="455964"/>
                </a:solidFill>
                <a:latin typeface="Tahoma"/>
                <a:cs typeface="Tahoma"/>
              </a:rPr>
              <a:t>mostrar</a:t>
            </a:r>
            <a:r>
              <a:rPr sz="2600" spc="-100" dirty="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sz="2600" spc="110" dirty="0">
                <a:solidFill>
                  <a:srgbClr val="455964"/>
                </a:solidFill>
                <a:latin typeface="Tahoma"/>
                <a:cs typeface="Tahoma"/>
              </a:rPr>
              <a:t>información</a:t>
            </a:r>
            <a:r>
              <a:rPr sz="2600" spc="-95" dirty="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sz="2600" dirty="0">
                <a:solidFill>
                  <a:srgbClr val="455964"/>
                </a:solidFill>
                <a:latin typeface="Tahoma"/>
                <a:cs typeface="Tahoma"/>
              </a:rPr>
              <a:t>en</a:t>
            </a:r>
            <a:r>
              <a:rPr sz="2600" spc="-100" dirty="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sz="2600" spc="60" dirty="0">
                <a:solidFill>
                  <a:srgbClr val="455964"/>
                </a:solidFill>
                <a:latin typeface="Tahoma"/>
                <a:cs typeface="Tahoma"/>
              </a:rPr>
              <a:t>la</a:t>
            </a:r>
            <a:r>
              <a:rPr sz="2600" spc="-95" dirty="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sz="2600" spc="55" dirty="0">
                <a:solidFill>
                  <a:srgbClr val="455964"/>
                </a:solidFill>
                <a:latin typeface="Tahoma"/>
                <a:cs typeface="Tahoma"/>
              </a:rPr>
              <a:t>pantalla.</a:t>
            </a:r>
            <a:endParaRPr sz="2600">
              <a:latin typeface="Tahoma"/>
              <a:cs typeface="Tahom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2999"/>
              </a:lnSpc>
              <a:spcBef>
                <a:spcPts val="95"/>
              </a:spcBef>
            </a:pPr>
            <a:r>
              <a:rPr spc="-160" dirty="0"/>
              <a:t>Introducción</a:t>
            </a:r>
            <a:r>
              <a:rPr spc="-254" dirty="0"/>
              <a:t> </a:t>
            </a:r>
            <a:r>
              <a:rPr spc="-285" dirty="0"/>
              <a:t>a</a:t>
            </a:r>
            <a:r>
              <a:rPr spc="-254" dirty="0"/>
              <a:t> </a:t>
            </a:r>
            <a:r>
              <a:rPr spc="-140" dirty="0"/>
              <a:t>la</a:t>
            </a:r>
            <a:r>
              <a:rPr spc="-254" dirty="0"/>
              <a:t> </a:t>
            </a:r>
            <a:r>
              <a:rPr spc="-100" dirty="0"/>
              <a:t>Detección</a:t>
            </a:r>
            <a:r>
              <a:rPr spc="-250" dirty="0"/>
              <a:t> </a:t>
            </a:r>
            <a:r>
              <a:rPr spc="-25" dirty="0"/>
              <a:t>de </a:t>
            </a:r>
            <a:r>
              <a:rPr spc="-110" dirty="0"/>
              <a:t>Objetos</a:t>
            </a:r>
            <a:r>
              <a:rPr spc="-270" dirty="0"/>
              <a:t> </a:t>
            </a:r>
            <a:r>
              <a:rPr spc="-170" dirty="0"/>
              <a:t>con</a:t>
            </a:r>
            <a:r>
              <a:rPr spc="-270" dirty="0"/>
              <a:t> </a:t>
            </a:r>
            <a:r>
              <a:rPr spc="-20" dirty="0"/>
              <a:t>YOLO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03352" y="3777934"/>
            <a:ext cx="114300" cy="11429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79590" y="4325622"/>
            <a:ext cx="123825" cy="12382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295402" y="2588897"/>
            <a:ext cx="8792845" cy="198310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900" b="1" spc="215" dirty="0">
                <a:solidFill>
                  <a:srgbClr val="455964"/>
                </a:solidFill>
                <a:latin typeface="Tahoma"/>
                <a:cs typeface="Tahoma"/>
              </a:rPr>
              <a:t>¡A</a:t>
            </a:r>
            <a:r>
              <a:rPr sz="3900" b="1" spc="-180" dirty="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sz="3900" b="1" spc="-70" dirty="0">
                <a:solidFill>
                  <a:srgbClr val="455964"/>
                </a:solidFill>
                <a:latin typeface="Tahoma"/>
                <a:cs typeface="Tahoma"/>
              </a:rPr>
              <a:t>detectar</a:t>
            </a:r>
            <a:r>
              <a:rPr sz="3900" b="1" spc="-170" dirty="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sz="3900" b="1" spc="-10" dirty="0">
                <a:solidFill>
                  <a:srgbClr val="455964"/>
                </a:solidFill>
                <a:latin typeface="Tahoma"/>
                <a:cs typeface="Tahoma"/>
              </a:rPr>
              <a:t>objetos!</a:t>
            </a:r>
            <a:endParaRPr sz="3900">
              <a:latin typeface="Tahoma"/>
              <a:cs typeface="Tahoma"/>
            </a:endParaRPr>
          </a:p>
          <a:p>
            <a:pPr marL="393065">
              <a:lnSpc>
                <a:spcPct val="100000"/>
              </a:lnSpc>
              <a:spcBef>
                <a:spcPts val="3220"/>
              </a:spcBef>
            </a:pPr>
            <a:r>
              <a:rPr sz="2600" b="1" spc="-45" dirty="0">
                <a:solidFill>
                  <a:srgbClr val="455964"/>
                </a:solidFill>
                <a:latin typeface="Tahoma"/>
                <a:cs typeface="Tahoma"/>
              </a:rPr>
              <a:t>¿Qué</a:t>
            </a:r>
            <a:r>
              <a:rPr sz="2600" b="1" spc="-150" dirty="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sz="2600" b="1" spc="-105" dirty="0">
                <a:solidFill>
                  <a:srgbClr val="455964"/>
                </a:solidFill>
                <a:latin typeface="Tahoma"/>
                <a:cs typeface="Tahoma"/>
              </a:rPr>
              <a:t>es</a:t>
            </a:r>
            <a:r>
              <a:rPr sz="2600" b="1" spc="-85" dirty="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sz="2600" b="1" dirty="0">
                <a:solidFill>
                  <a:srgbClr val="455964"/>
                </a:solidFill>
                <a:latin typeface="Tahoma"/>
                <a:cs typeface="Tahoma"/>
              </a:rPr>
              <a:t>la</a:t>
            </a:r>
            <a:r>
              <a:rPr sz="2600" b="1" spc="-170" dirty="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sz="2600" b="1" spc="-10" dirty="0">
                <a:solidFill>
                  <a:srgbClr val="455964"/>
                </a:solidFill>
                <a:latin typeface="Tahoma"/>
                <a:cs typeface="Tahoma"/>
              </a:rPr>
              <a:t>detección</a:t>
            </a:r>
            <a:r>
              <a:rPr sz="2600" b="1" spc="-135" dirty="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sz="2600" b="1" spc="-50" dirty="0">
                <a:solidFill>
                  <a:srgbClr val="455964"/>
                </a:solidFill>
                <a:latin typeface="Tahoma"/>
                <a:cs typeface="Tahoma"/>
              </a:rPr>
              <a:t>de</a:t>
            </a:r>
            <a:r>
              <a:rPr sz="2600" b="1" spc="-135" dirty="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sz="2600" b="1" spc="-10" dirty="0">
                <a:solidFill>
                  <a:srgbClr val="455964"/>
                </a:solidFill>
                <a:latin typeface="Tahoma"/>
                <a:cs typeface="Tahoma"/>
              </a:rPr>
              <a:t>objetos?</a:t>
            </a:r>
            <a:endParaRPr sz="2600">
              <a:latin typeface="Tahoma"/>
              <a:cs typeface="Tahoma"/>
            </a:endParaRPr>
          </a:p>
          <a:p>
            <a:pPr marL="774065">
              <a:lnSpc>
                <a:spcPct val="100000"/>
              </a:lnSpc>
              <a:spcBef>
                <a:spcPts val="1230"/>
              </a:spcBef>
            </a:pPr>
            <a:r>
              <a:rPr sz="2600" spc="100" dirty="0">
                <a:solidFill>
                  <a:srgbClr val="455964"/>
                </a:solidFill>
                <a:latin typeface="Tahoma"/>
                <a:cs typeface="Tahoma"/>
              </a:rPr>
              <a:t>Identificar</a:t>
            </a:r>
            <a:r>
              <a:rPr sz="2600" spc="-85" dirty="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sz="2600" dirty="0">
                <a:solidFill>
                  <a:srgbClr val="455964"/>
                </a:solidFill>
                <a:latin typeface="Tahoma"/>
                <a:cs typeface="Tahoma"/>
              </a:rPr>
              <a:t>y</a:t>
            </a:r>
            <a:r>
              <a:rPr sz="2600" spc="-80" dirty="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sz="2600" spc="120" dirty="0">
                <a:solidFill>
                  <a:srgbClr val="455964"/>
                </a:solidFill>
                <a:latin typeface="Tahoma"/>
                <a:cs typeface="Tahoma"/>
              </a:rPr>
              <a:t>localizar</a:t>
            </a:r>
            <a:r>
              <a:rPr sz="2600" spc="-85" dirty="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sz="2600" spc="90" dirty="0">
                <a:solidFill>
                  <a:srgbClr val="455964"/>
                </a:solidFill>
                <a:latin typeface="Tahoma"/>
                <a:cs typeface="Tahoma"/>
              </a:rPr>
              <a:t>objetos</a:t>
            </a:r>
            <a:r>
              <a:rPr sz="2600" spc="-80" dirty="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sz="2600" dirty="0">
                <a:solidFill>
                  <a:srgbClr val="455964"/>
                </a:solidFill>
                <a:latin typeface="Tahoma"/>
                <a:cs typeface="Tahoma"/>
              </a:rPr>
              <a:t>en</a:t>
            </a:r>
            <a:r>
              <a:rPr sz="2600" spc="-85" dirty="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sz="2600" spc="60" dirty="0">
                <a:solidFill>
                  <a:srgbClr val="455964"/>
                </a:solidFill>
                <a:latin typeface="Tahoma"/>
                <a:cs typeface="Tahoma"/>
              </a:rPr>
              <a:t>imágenes</a:t>
            </a:r>
            <a:r>
              <a:rPr sz="2600" spc="-80" dirty="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sz="2600" dirty="0">
                <a:solidFill>
                  <a:srgbClr val="455964"/>
                </a:solidFill>
                <a:latin typeface="Tahoma"/>
                <a:cs typeface="Tahoma"/>
              </a:rPr>
              <a:t>o</a:t>
            </a:r>
            <a:r>
              <a:rPr sz="2600" spc="-80" dirty="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sz="2600" spc="55" dirty="0">
                <a:solidFill>
                  <a:srgbClr val="455964"/>
                </a:solidFill>
                <a:latin typeface="Tahoma"/>
                <a:cs typeface="Tahoma"/>
              </a:rPr>
              <a:t>videos.</a:t>
            </a:r>
            <a:endParaRPr sz="2600">
              <a:latin typeface="Tahoma"/>
              <a:cs typeface="Tahom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2999"/>
              </a:lnSpc>
              <a:spcBef>
                <a:spcPts val="95"/>
              </a:spcBef>
            </a:pPr>
            <a:r>
              <a:rPr spc="-160" dirty="0"/>
              <a:t>Introducción</a:t>
            </a:r>
            <a:r>
              <a:rPr spc="-254" dirty="0"/>
              <a:t> </a:t>
            </a:r>
            <a:r>
              <a:rPr spc="-285" dirty="0"/>
              <a:t>a</a:t>
            </a:r>
            <a:r>
              <a:rPr spc="-254" dirty="0"/>
              <a:t> </a:t>
            </a:r>
            <a:r>
              <a:rPr spc="-140" dirty="0"/>
              <a:t>la</a:t>
            </a:r>
            <a:r>
              <a:rPr spc="-254" dirty="0"/>
              <a:t> </a:t>
            </a:r>
            <a:r>
              <a:rPr spc="-100" dirty="0"/>
              <a:t>Detección</a:t>
            </a:r>
            <a:r>
              <a:rPr spc="-250" dirty="0"/>
              <a:t> </a:t>
            </a:r>
            <a:r>
              <a:rPr spc="-25" dirty="0"/>
              <a:t>de </a:t>
            </a:r>
            <a:r>
              <a:rPr spc="-110" dirty="0"/>
              <a:t>Objetos</a:t>
            </a:r>
            <a:r>
              <a:rPr spc="-270" dirty="0"/>
              <a:t> </a:t>
            </a:r>
            <a:r>
              <a:rPr spc="-170" dirty="0"/>
              <a:t>con</a:t>
            </a:r>
            <a:r>
              <a:rPr spc="-270" dirty="0"/>
              <a:t> </a:t>
            </a:r>
            <a:r>
              <a:rPr spc="-20" dirty="0"/>
              <a:t>YOLO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88112" y="3626484"/>
            <a:ext cx="114300" cy="11429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64350" y="4174172"/>
            <a:ext cx="123825" cy="12382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280162" y="2437447"/>
            <a:ext cx="8895715" cy="198310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900" b="1" spc="215" dirty="0">
                <a:solidFill>
                  <a:srgbClr val="455964"/>
                </a:solidFill>
                <a:latin typeface="Tahoma"/>
                <a:cs typeface="Tahoma"/>
              </a:rPr>
              <a:t>¡A</a:t>
            </a:r>
            <a:r>
              <a:rPr sz="3900" b="1" spc="-180" dirty="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sz="3900" b="1" spc="-70" dirty="0">
                <a:solidFill>
                  <a:srgbClr val="455964"/>
                </a:solidFill>
                <a:latin typeface="Tahoma"/>
                <a:cs typeface="Tahoma"/>
              </a:rPr>
              <a:t>detectar</a:t>
            </a:r>
            <a:r>
              <a:rPr sz="3900" b="1" spc="-170" dirty="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sz="3900" b="1" spc="-10" dirty="0">
                <a:solidFill>
                  <a:srgbClr val="455964"/>
                </a:solidFill>
                <a:latin typeface="Tahoma"/>
                <a:cs typeface="Tahoma"/>
              </a:rPr>
              <a:t>objetos!</a:t>
            </a:r>
            <a:endParaRPr sz="3900">
              <a:latin typeface="Tahoma"/>
              <a:cs typeface="Tahoma"/>
            </a:endParaRPr>
          </a:p>
          <a:p>
            <a:pPr marL="393065">
              <a:lnSpc>
                <a:spcPct val="100000"/>
              </a:lnSpc>
              <a:spcBef>
                <a:spcPts val="3220"/>
              </a:spcBef>
            </a:pPr>
            <a:r>
              <a:rPr sz="2600" b="1" dirty="0">
                <a:solidFill>
                  <a:srgbClr val="455964"/>
                </a:solidFill>
                <a:latin typeface="Tahoma"/>
                <a:cs typeface="Tahoma"/>
              </a:rPr>
              <a:t>YOLO</a:t>
            </a:r>
            <a:r>
              <a:rPr sz="2600" b="1" spc="-20" dirty="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sz="2600" b="1" spc="-135" dirty="0">
                <a:solidFill>
                  <a:srgbClr val="455964"/>
                </a:solidFill>
                <a:latin typeface="Tahoma"/>
                <a:cs typeface="Tahoma"/>
              </a:rPr>
              <a:t>(You</a:t>
            </a:r>
            <a:r>
              <a:rPr sz="2600" b="1" spc="-20" dirty="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sz="2600" b="1" dirty="0">
                <a:solidFill>
                  <a:srgbClr val="455964"/>
                </a:solidFill>
                <a:latin typeface="Tahoma"/>
                <a:cs typeface="Tahoma"/>
              </a:rPr>
              <a:t>Only</a:t>
            </a:r>
            <a:r>
              <a:rPr sz="2600" b="1" spc="-20" dirty="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sz="2600" b="1" spc="-10" dirty="0">
                <a:solidFill>
                  <a:srgbClr val="455964"/>
                </a:solidFill>
                <a:latin typeface="Tahoma"/>
                <a:cs typeface="Tahoma"/>
              </a:rPr>
              <a:t>Look</a:t>
            </a:r>
            <a:r>
              <a:rPr sz="2600" b="1" spc="-20" dirty="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sz="2600" b="1" spc="-10" dirty="0">
                <a:solidFill>
                  <a:srgbClr val="455964"/>
                </a:solidFill>
                <a:latin typeface="Tahoma"/>
                <a:cs typeface="Tahoma"/>
              </a:rPr>
              <a:t>Once):</a:t>
            </a:r>
            <a:endParaRPr sz="2600">
              <a:latin typeface="Tahoma"/>
              <a:cs typeface="Tahoma"/>
            </a:endParaRPr>
          </a:p>
          <a:p>
            <a:pPr marL="774065">
              <a:lnSpc>
                <a:spcPct val="100000"/>
              </a:lnSpc>
              <a:spcBef>
                <a:spcPts val="1230"/>
              </a:spcBef>
            </a:pPr>
            <a:r>
              <a:rPr sz="2600" spc="145" dirty="0">
                <a:solidFill>
                  <a:srgbClr val="455964"/>
                </a:solidFill>
                <a:latin typeface="Tahoma"/>
                <a:cs typeface="Tahoma"/>
              </a:rPr>
              <a:t>Un</a:t>
            </a:r>
            <a:r>
              <a:rPr sz="2600" spc="-105" dirty="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sz="2600" spc="95" dirty="0">
                <a:solidFill>
                  <a:srgbClr val="455964"/>
                </a:solidFill>
                <a:latin typeface="Tahoma"/>
                <a:cs typeface="Tahoma"/>
              </a:rPr>
              <a:t>modelo</a:t>
            </a:r>
            <a:r>
              <a:rPr sz="2600" spc="-105" dirty="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sz="2600" spc="55" dirty="0">
                <a:solidFill>
                  <a:srgbClr val="455964"/>
                </a:solidFill>
                <a:latin typeface="Tahoma"/>
                <a:cs typeface="Tahoma"/>
              </a:rPr>
              <a:t>de</a:t>
            </a:r>
            <a:r>
              <a:rPr sz="2600" spc="-100" dirty="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sz="2600" spc="110" dirty="0">
                <a:solidFill>
                  <a:srgbClr val="455964"/>
                </a:solidFill>
                <a:latin typeface="Tahoma"/>
                <a:cs typeface="Tahoma"/>
              </a:rPr>
              <a:t>detección</a:t>
            </a:r>
            <a:r>
              <a:rPr sz="2600" spc="-105" dirty="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sz="2600" spc="55" dirty="0">
                <a:solidFill>
                  <a:srgbClr val="455964"/>
                </a:solidFill>
                <a:latin typeface="Tahoma"/>
                <a:cs typeface="Tahoma"/>
              </a:rPr>
              <a:t>de</a:t>
            </a:r>
            <a:r>
              <a:rPr sz="2600" spc="-100" dirty="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sz="2600" spc="90" dirty="0">
                <a:solidFill>
                  <a:srgbClr val="455964"/>
                </a:solidFill>
                <a:latin typeface="Tahoma"/>
                <a:cs typeface="Tahoma"/>
              </a:rPr>
              <a:t>objetos</a:t>
            </a:r>
            <a:r>
              <a:rPr sz="2600" spc="-105" dirty="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sz="2600" spc="100" dirty="0">
                <a:solidFill>
                  <a:srgbClr val="455964"/>
                </a:solidFill>
                <a:latin typeface="Tahoma"/>
                <a:cs typeface="Tahoma"/>
              </a:rPr>
              <a:t>rápido</a:t>
            </a:r>
            <a:r>
              <a:rPr sz="2600" spc="-100" dirty="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sz="2600" dirty="0">
                <a:solidFill>
                  <a:srgbClr val="455964"/>
                </a:solidFill>
                <a:latin typeface="Tahoma"/>
                <a:cs typeface="Tahoma"/>
              </a:rPr>
              <a:t>y</a:t>
            </a:r>
            <a:r>
              <a:rPr sz="2600" spc="-105" dirty="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sz="2600" spc="65" dirty="0">
                <a:solidFill>
                  <a:srgbClr val="455964"/>
                </a:solidFill>
                <a:latin typeface="Tahoma"/>
                <a:cs typeface="Tahoma"/>
              </a:rPr>
              <a:t>preciso.</a:t>
            </a:r>
            <a:endParaRPr sz="2600">
              <a:latin typeface="Tahoma"/>
              <a:cs typeface="Tahoma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88112" y="4826634"/>
            <a:ext cx="114300" cy="11429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3074037" y="4683759"/>
            <a:ext cx="1866900" cy="419100"/>
          </a:xfrm>
          <a:prstGeom prst="rect">
            <a:avLst/>
          </a:prstGeom>
          <a:solidFill>
            <a:srgbClr val="6A797D"/>
          </a:solidFill>
        </p:spPr>
        <p:txBody>
          <a:bodyPr vert="horz" wrap="square" lIns="0" tIns="38100" rIns="0" bIns="0" rtlCol="0">
            <a:spAutoFit/>
          </a:bodyPr>
          <a:lstStyle/>
          <a:p>
            <a:pPr marL="57150">
              <a:lnSpc>
                <a:spcPct val="100000"/>
              </a:lnSpc>
              <a:spcBef>
                <a:spcPts val="300"/>
              </a:spcBef>
            </a:pPr>
            <a:r>
              <a:rPr sz="2100" b="1" spc="-10" dirty="0">
                <a:solidFill>
                  <a:srgbClr val="FFF7E1"/>
                </a:solidFill>
                <a:latin typeface="Courier New"/>
                <a:cs typeface="Courier New"/>
              </a:rPr>
              <a:t>ultralytics</a:t>
            </a:r>
            <a:endParaRPr sz="21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61163" y="4642485"/>
            <a:ext cx="3429000" cy="4254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3323590" algn="l"/>
              </a:tabLst>
            </a:pPr>
            <a:r>
              <a:rPr sz="2600" b="1" spc="-10" dirty="0">
                <a:solidFill>
                  <a:srgbClr val="455964"/>
                </a:solidFill>
                <a:latin typeface="Tahoma"/>
                <a:cs typeface="Tahoma"/>
              </a:rPr>
              <a:t>Librería</a:t>
            </a:r>
            <a:r>
              <a:rPr sz="2600" b="1" dirty="0">
                <a:solidFill>
                  <a:srgbClr val="455964"/>
                </a:solidFill>
                <a:latin typeface="Tahoma"/>
                <a:cs typeface="Tahoma"/>
              </a:rPr>
              <a:t>	</a:t>
            </a:r>
            <a:r>
              <a:rPr sz="2600" b="1" spc="-170" dirty="0">
                <a:solidFill>
                  <a:srgbClr val="455964"/>
                </a:solidFill>
                <a:latin typeface="Tahoma"/>
                <a:cs typeface="Tahoma"/>
              </a:rPr>
              <a:t>:</a:t>
            </a:r>
            <a:endParaRPr sz="2600">
              <a:latin typeface="Tahoma"/>
              <a:cs typeface="Tahoma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64350" y="5374322"/>
            <a:ext cx="123825" cy="123824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2042162" y="5194935"/>
            <a:ext cx="5375910" cy="4254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600" spc="125" dirty="0">
                <a:solidFill>
                  <a:srgbClr val="455964"/>
                </a:solidFill>
                <a:latin typeface="Tahoma"/>
                <a:cs typeface="Tahoma"/>
              </a:rPr>
              <a:t>Facilita</a:t>
            </a:r>
            <a:r>
              <a:rPr sz="2600" spc="-100" dirty="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sz="2600" spc="80" dirty="0">
                <a:solidFill>
                  <a:srgbClr val="455964"/>
                </a:solidFill>
                <a:latin typeface="Tahoma"/>
                <a:cs typeface="Tahoma"/>
              </a:rPr>
              <a:t>el</a:t>
            </a:r>
            <a:r>
              <a:rPr sz="2600" spc="-95" dirty="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sz="2600" spc="65" dirty="0">
                <a:solidFill>
                  <a:srgbClr val="455964"/>
                </a:solidFill>
                <a:latin typeface="Tahoma"/>
                <a:cs typeface="Tahoma"/>
              </a:rPr>
              <a:t>uso</a:t>
            </a:r>
            <a:r>
              <a:rPr sz="2600" spc="-95" dirty="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sz="2600" spc="55" dirty="0">
                <a:solidFill>
                  <a:srgbClr val="455964"/>
                </a:solidFill>
                <a:latin typeface="Tahoma"/>
                <a:cs typeface="Tahoma"/>
              </a:rPr>
              <a:t>de</a:t>
            </a:r>
            <a:r>
              <a:rPr sz="2600" spc="-100" dirty="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sz="2600" spc="190" dirty="0">
                <a:solidFill>
                  <a:srgbClr val="455964"/>
                </a:solidFill>
                <a:latin typeface="Tahoma"/>
                <a:cs typeface="Tahoma"/>
              </a:rPr>
              <a:t>YOLO</a:t>
            </a:r>
            <a:r>
              <a:rPr sz="2600" spc="-95" dirty="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sz="2600" dirty="0">
                <a:solidFill>
                  <a:srgbClr val="455964"/>
                </a:solidFill>
                <a:latin typeface="Tahoma"/>
                <a:cs typeface="Tahoma"/>
              </a:rPr>
              <a:t>en</a:t>
            </a:r>
            <a:r>
              <a:rPr sz="2600" spc="-95" dirty="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sz="2600" spc="80" dirty="0">
                <a:solidFill>
                  <a:srgbClr val="455964"/>
                </a:solidFill>
                <a:latin typeface="Tahoma"/>
                <a:cs typeface="Tahoma"/>
              </a:rPr>
              <a:t>Python.</a:t>
            </a:r>
            <a:endParaRPr sz="2600">
              <a:latin typeface="Tahoma"/>
              <a:cs typeface="Tahom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2999"/>
              </a:lnSpc>
              <a:spcBef>
                <a:spcPts val="95"/>
              </a:spcBef>
            </a:pPr>
            <a:r>
              <a:rPr spc="-160" dirty="0"/>
              <a:t>Introducción</a:t>
            </a:r>
            <a:r>
              <a:rPr spc="-254" dirty="0"/>
              <a:t> </a:t>
            </a:r>
            <a:r>
              <a:rPr spc="-285" dirty="0"/>
              <a:t>a</a:t>
            </a:r>
            <a:r>
              <a:rPr spc="-254" dirty="0"/>
              <a:t> </a:t>
            </a:r>
            <a:r>
              <a:rPr spc="-140" dirty="0"/>
              <a:t>la</a:t>
            </a:r>
            <a:r>
              <a:rPr spc="-254" dirty="0"/>
              <a:t> </a:t>
            </a:r>
            <a:r>
              <a:rPr spc="-100" dirty="0"/>
              <a:t>Detección</a:t>
            </a:r>
            <a:r>
              <a:rPr spc="-250" dirty="0"/>
              <a:t> </a:t>
            </a:r>
            <a:r>
              <a:rPr spc="-25" dirty="0"/>
              <a:t>de </a:t>
            </a:r>
            <a:r>
              <a:rPr spc="-110" dirty="0"/>
              <a:t>Objetos</a:t>
            </a:r>
            <a:r>
              <a:rPr spc="-270" dirty="0"/>
              <a:t> </a:t>
            </a:r>
            <a:r>
              <a:rPr spc="-170" dirty="0"/>
              <a:t>con</a:t>
            </a:r>
            <a:r>
              <a:rPr spc="-270" dirty="0"/>
              <a:t> </a:t>
            </a:r>
            <a:r>
              <a:rPr spc="-20" dirty="0"/>
              <a:t>YOLO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79550" y="3779837"/>
            <a:ext cx="114300" cy="11429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55788" y="4327525"/>
            <a:ext cx="123825" cy="12382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855788" y="4879975"/>
            <a:ext cx="123825" cy="12382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855788" y="5422900"/>
            <a:ext cx="123825" cy="123824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371600" y="2590800"/>
            <a:ext cx="5893435" cy="307848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900" b="1" spc="215" dirty="0">
                <a:solidFill>
                  <a:srgbClr val="455964"/>
                </a:solidFill>
                <a:latin typeface="Tahoma"/>
                <a:cs typeface="Tahoma"/>
              </a:rPr>
              <a:t>¡A</a:t>
            </a:r>
            <a:r>
              <a:rPr sz="3900" b="1" spc="-180" dirty="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sz="3900" b="1" spc="-70" dirty="0">
                <a:solidFill>
                  <a:srgbClr val="455964"/>
                </a:solidFill>
                <a:latin typeface="Tahoma"/>
                <a:cs typeface="Tahoma"/>
              </a:rPr>
              <a:t>detectar</a:t>
            </a:r>
            <a:r>
              <a:rPr sz="3900" b="1" spc="-170" dirty="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sz="3900" b="1" spc="-10" dirty="0">
                <a:solidFill>
                  <a:srgbClr val="455964"/>
                </a:solidFill>
                <a:latin typeface="Tahoma"/>
                <a:cs typeface="Tahoma"/>
              </a:rPr>
              <a:t>objetos!</a:t>
            </a:r>
            <a:endParaRPr sz="3900">
              <a:latin typeface="Tahoma"/>
              <a:cs typeface="Tahoma"/>
            </a:endParaRPr>
          </a:p>
          <a:p>
            <a:pPr marL="393065">
              <a:lnSpc>
                <a:spcPct val="100000"/>
              </a:lnSpc>
              <a:spcBef>
                <a:spcPts val="3220"/>
              </a:spcBef>
            </a:pPr>
            <a:r>
              <a:rPr sz="2600" b="1" spc="-60" dirty="0">
                <a:solidFill>
                  <a:srgbClr val="455964"/>
                </a:solidFill>
                <a:latin typeface="Tahoma"/>
                <a:cs typeface="Tahoma"/>
              </a:rPr>
              <a:t>Implementación</a:t>
            </a:r>
            <a:r>
              <a:rPr sz="2600" b="1" spc="-105" dirty="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sz="2600" b="1" spc="-50" dirty="0">
                <a:solidFill>
                  <a:srgbClr val="455964"/>
                </a:solidFill>
                <a:latin typeface="Tahoma"/>
                <a:cs typeface="Tahoma"/>
              </a:rPr>
              <a:t>de</a:t>
            </a:r>
            <a:r>
              <a:rPr sz="2600" b="1" spc="-105" dirty="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sz="2600" b="1" spc="-10" dirty="0">
                <a:solidFill>
                  <a:srgbClr val="455964"/>
                </a:solidFill>
                <a:latin typeface="Tahoma"/>
                <a:cs typeface="Tahoma"/>
              </a:rPr>
              <a:t>YOLO:</a:t>
            </a:r>
            <a:endParaRPr sz="2600">
              <a:latin typeface="Tahoma"/>
              <a:cs typeface="Tahoma"/>
            </a:endParaRPr>
          </a:p>
          <a:p>
            <a:pPr marL="774065" marR="5080">
              <a:lnSpc>
                <a:spcPct val="139400"/>
              </a:lnSpc>
            </a:pPr>
            <a:r>
              <a:rPr sz="2600" spc="120" dirty="0">
                <a:solidFill>
                  <a:srgbClr val="455964"/>
                </a:solidFill>
                <a:latin typeface="Tahoma"/>
                <a:cs typeface="Tahoma"/>
              </a:rPr>
              <a:t>Cargar</a:t>
            </a:r>
            <a:r>
              <a:rPr sz="2600" spc="-110" dirty="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sz="2600" spc="80" dirty="0">
                <a:solidFill>
                  <a:srgbClr val="455964"/>
                </a:solidFill>
                <a:latin typeface="Tahoma"/>
                <a:cs typeface="Tahoma"/>
              </a:rPr>
              <a:t>el</a:t>
            </a:r>
            <a:r>
              <a:rPr sz="2600" spc="-110" dirty="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sz="2600" spc="95" dirty="0">
                <a:solidFill>
                  <a:srgbClr val="455964"/>
                </a:solidFill>
                <a:latin typeface="Tahoma"/>
                <a:cs typeface="Tahoma"/>
              </a:rPr>
              <a:t>modelo</a:t>
            </a:r>
            <a:r>
              <a:rPr sz="2600" spc="-105" dirty="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sz="2600" spc="105" dirty="0">
                <a:solidFill>
                  <a:srgbClr val="455964"/>
                </a:solidFill>
                <a:latin typeface="Tahoma"/>
                <a:cs typeface="Tahoma"/>
              </a:rPr>
              <a:t>pre-</a:t>
            </a:r>
            <a:r>
              <a:rPr sz="2600" spc="70" dirty="0">
                <a:solidFill>
                  <a:srgbClr val="455964"/>
                </a:solidFill>
                <a:latin typeface="Tahoma"/>
                <a:cs typeface="Tahoma"/>
              </a:rPr>
              <a:t>entrenado. </a:t>
            </a:r>
            <a:r>
              <a:rPr sz="2600" spc="140" dirty="0">
                <a:solidFill>
                  <a:srgbClr val="455964"/>
                </a:solidFill>
                <a:latin typeface="Tahoma"/>
                <a:cs typeface="Tahoma"/>
              </a:rPr>
              <a:t>Detectar</a:t>
            </a:r>
            <a:r>
              <a:rPr sz="2600" spc="-80" dirty="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sz="2600" spc="90" dirty="0">
                <a:solidFill>
                  <a:srgbClr val="455964"/>
                </a:solidFill>
                <a:latin typeface="Tahoma"/>
                <a:cs typeface="Tahoma"/>
              </a:rPr>
              <a:t>objetos</a:t>
            </a:r>
            <a:r>
              <a:rPr sz="2600" spc="-80" dirty="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sz="2600" dirty="0">
                <a:solidFill>
                  <a:srgbClr val="455964"/>
                </a:solidFill>
                <a:latin typeface="Tahoma"/>
                <a:cs typeface="Tahoma"/>
              </a:rPr>
              <a:t>en</a:t>
            </a:r>
            <a:r>
              <a:rPr sz="2600" spc="-80" dirty="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sz="2600" spc="-10" dirty="0">
                <a:solidFill>
                  <a:srgbClr val="455964"/>
                </a:solidFill>
                <a:latin typeface="Tahoma"/>
                <a:cs typeface="Tahoma"/>
              </a:rPr>
              <a:t>imágenes.</a:t>
            </a:r>
            <a:endParaRPr sz="2600">
              <a:latin typeface="Tahoma"/>
              <a:cs typeface="Tahoma"/>
            </a:endParaRPr>
          </a:p>
          <a:p>
            <a:pPr marL="774065">
              <a:lnSpc>
                <a:spcPct val="100000"/>
              </a:lnSpc>
              <a:spcBef>
                <a:spcPts val="1155"/>
              </a:spcBef>
            </a:pPr>
            <a:r>
              <a:rPr sz="2600" spc="140" dirty="0">
                <a:solidFill>
                  <a:srgbClr val="455964"/>
                </a:solidFill>
                <a:latin typeface="Tahoma"/>
                <a:cs typeface="Tahoma"/>
              </a:rPr>
              <a:t>Detectar</a:t>
            </a:r>
            <a:r>
              <a:rPr sz="2600" spc="-80" dirty="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sz="2600" spc="90" dirty="0">
                <a:solidFill>
                  <a:srgbClr val="455964"/>
                </a:solidFill>
                <a:latin typeface="Tahoma"/>
                <a:cs typeface="Tahoma"/>
              </a:rPr>
              <a:t>objetos</a:t>
            </a:r>
            <a:r>
              <a:rPr sz="2600" spc="-80" dirty="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sz="2600" dirty="0">
                <a:solidFill>
                  <a:srgbClr val="455964"/>
                </a:solidFill>
                <a:latin typeface="Tahoma"/>
                <a:cs typeface="Tahoma"/>
              </a:rPr>
              <a:t>en</a:t>
            </a:r>
            <a:r>
              <a:rPr sz="2600" spc="-80" dirty="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sz="2600" spc="55" dirty="0">
                <a:solidFill>
                  <a:srgbClr val="455964"/>
                </a:solidFill>
                <a:latin typeface="Tahoma"/>
                <a:cs typeface="Tahoma"/>
              </a:rPr>
              <a:t>videos.</a:t>
            </a:r>
            <a:endParaRPr sz="2600">
              <a:latin typeface="Tahoma"/>
              <a:cs typeface="Tahom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575D7A7-3C36-4508-9BC6-70A93BD3C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C964A0D-06B7-4C16-AC9F-20ADDA8059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5703F5C-55DF-45CD-BC3F-3BE8F1033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PA"/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8C7134F-70F9-4826-A97E-9B39AEA08F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39351E73-B6DD-4B56-8EE9-C16B5711C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E446D0E-6531-40B7-A182-FB86024397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59C2C63-D709-4949-9465-29A52CBED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FD2038-15D6-4003-8350-AFEC394EE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920" y="1399880"/>
            <a:ext cx="7808159" cy="410396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tx2">
                <a:lumMod val="75000"/>
                <a:lumOff val="2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CF519C2-F6BE-41BE-A50E-54B98359C9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28332" y="1540931"/>
            <a:ext cx="7543802" cy="3835401"/>
          </a:xfrm>
          <a:prstGeom prst="rect">
            <a:avLst/>
          </a:prstGeom>
          <a:noFill/>
          <a:ln w="15875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PA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767AD93-AD3E-4C62-97D5-E54E14B2EA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23631"/>
            <a:ext cx="12231160" cy="659658"/>
            <a:chOff x="-16934" y="3123631"/>
            <a:chExt cx="12231160" cy="659658"/>
          </a:xfrm>
        </p:grpSpPr>
        <p:sp>
          <p:nvSpPr>
            <p:cNvPr id="23" name="Rounded Rectangle 17">
              <a:extLst>
                <a:ext uri="{FF2B5EF4-FFF2-40B4-BE49-F238E27FC236}">
                  <a16:creationId xmlns:a16="http://schemas.microsoft.com/office/drawing/2014/main" id="{AA443E8D-EC07-4B8F-B370-2A1153F350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30976" y="3123631"/>
              <a:ext cx="45720" cy="658368"/>
            </a:xfrm>
            <a:prstGeom prst="roundRect">
              <a:avLst>
                <a:gd name="adj" fmla="val 50000"/>
              </a:avLst>
            </a:prstGeom>
            <a:solidFill>
              <a:schemeClr val="tx2">
                <a:alpha val="55000"/>
              </a:schemeClr>
            </a:solidFill>
            <a:ln w="9525">
              <a:noFill/>
            </a:ln>
            <a:effectLst>
              <a:innerShdw blurRad="114300">
                <a:prstClr val="black">
                  <a:alpha val="4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841F0AA1-D12D-4FDB-BF66-D9398ED93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5536"/>
              <a:ext cx="2478024" cy="612648"/>
            </a:xfrm>
            <a:prstGeom prst="rect">
              <a:avLst/>
            </a:prstGeom>
          </p:spPr>
        </p:pic>
        <p:sp>
          <p:nvSpPr>
            <p:cNvPr id="25" name="Rounded Rectangle 20">
              <a:extLst>
                <a:ext uri="{FF2B5EF4-FFF2-40B4-BE49-F238E27FC236}">
                  <a16:creationId xmlns:a16="http://schemas.microsoft.com/office/drawing/2014/main" id="{E2B949DE-0178-4942-80DE-811C1AA4F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17803" y="3124921"/>
              <a:ext cx="45720" cy="658368"/>
            </a:xfrm>
            <a:prstGeom prst="roundRect">
              <a:avLst>
                <a:gd name="adj" fmla="val 50000"/>
              </a:avLst>
            </a:prstGeom>
            <a:solidFill>
              <a:schemeClr val="tx2">
                <a:alpha val="55000"/>
              </a:schemeClr>
            </a:solidFill>
            <a:ln w="9525">
              <a:noFill/>
            </a:ln>
            <a:effectLst>
              <a:innerShdw blurRad="114300">
                <a:prstClr val="black">
                  <a:alpha val="4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284AA86D-EAE1-4E3F-A54C-7F1E390B6D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5536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object 2"/>
          <p:cNvSpPr txBox="1"/>
          <p:nvPr/>
        </p:nvSpPr>
        <p:spPr>
          <a:xfrm>
            <a:off x="2692398" y="1871131"/>
            <a:ext cx="6815669" cy="15155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12700" algn="ctr">
              <a:spcBef>
                <a:spcPct val="0"/>
              </a:spcBef>
              <a:spcAft>
                <a:spcPts val="600"/>
              </a:spcAft>
            </a:pPr>
            <a:r>
              <a:rPr lang="en-US" sz="5400" b="1">
                <a:ln w="3175" cmpd="sng">
                  <a:noFill/>
                </a:ln>
                <a:solidFill>
                  <a:schemeClr val="bg1"/>
                </a:solidFill>
                <a:latin typeface="+mj-lt"/>
                <a:ea typeface="+mj-ea"/>
                <a:cs typeface="+mj-cs"/>
              </a:rPr>
              <a:t>YOLO</a:t>
            </a:r>
            <a:r>
              <a:rPr lang="en-US" sz="5400" b="1" spc="-295">
                <a:ln w="3175" cmpd="sng">
                  <a:noFill/>
                </a:ln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400" b="1" spc="-225">
                <a:ln w="3175" cmpd="sng">
                  <a:noFill/>
                </a:ln>
                <a:solidFill>
                  <a:schemeClr val="bg1"/>
                </a:solidFill>
                <a:latin typeface="+mj-lt"/>
                <a:ea typeface="+mj-ea"/>
                <a:cs typeface="+mj-cs"/>
              </a:rPr>
              <a:t>en</a:t>
            </a:r>
            <a:r>
              <a:rPr lang="en-US" sz="5400" b="1" spc="-280">
                <a:ln w="3175" cmpd="sng">
                  <a:noFill/>
                </a:ln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400" b="1" spc="-90">
                <a:ln w="3175" cmpd="sng">
                  <a:noFill/>
                </a:ln>
                <a:solidFill>
                  <a:schemeClr val="bg1"/>
                </a:solidFill>
                <a:latin typeface="+mj-lt"/>
                <a:ea typeface="+mj-ea"/>
                <a:cs typeface="+mj-cs"/>
              </a:rPr>
              <a:t>acción</a:t>
            </a:r>
            <a:endParaRPr lang="en-US" sz="5400">
              <a:ln w="3175" cmpd="sng">
                <a:noFill/>
              </a:ln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92398" y="3657597"/>
            <a:ext cx="6815669" cy="13208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</a:pPr>
            <a:r>
              <a:rPr lang="en-US" sz="2100" i="1" spc="80">
                <a:solidFill>
                  <a:schemeClr val="bg1"/>
                </a:solidFill>
              </a:rPr>
              <a:t>Observa</a:t>
            </a:r>
            <a:r>
              <a:rPr lang="en-US" sz="2100" i="1" spc="-114">
                <a:solidFill>
                  <a:schemeClr val="bg1"/>
                </a:solidFill>
              </a:rPr>
              <a:t> </a:t>
            </a:r>
            <a:r>
              <a:rPr lang="en-US" sz="2100" i="1">
                <a:solidFill>
                  <a:schemeClr val="bg1"/>
                </a:solidFill>
              </a:rPr>
              <a:t>cómo</a:t>
            </a:r>
            <a:r>
              <a:rPr lang="en-US" sz="2100" i="1" spc="-110">
                <a:solidFill>
                  <a:schemeClr val="bg1"/>
                </a:solidFill>
              </a:rPr>
              <a:t> </a:t>
            </a:r>
            <a:r>
              <a:rPr lang="en-US" sz="2100" i="1" spc="165">
                <a:solidFill>
                  <a:schemeClr val="bg1"/>
                </a:solidFill>
              </a:rPr>
              <a:t>YOLO</a:t>
            </a:r>
            <a:r>
              <a:rPr lang="en-US" sz="2100" i="1" spc="-114">
                <a:solidFill>
                  <a:schemeClr val="bg1"/>
                </a:solidFill>
              </a:rPr>
              <a:t> </a:t>
            </a:r>
            <a:r>
              <a:rPr lang="en-US" sz="2100" i="1" spc="-10">
                <a:solidFill>
                  <a:schemeClr val="bg1"/>
                </a:solidFill>
              </a:rPr>
              <a:t>detecta</a:t>
            </a:r>
            <a:r>
              <a:rPr lang="en-US" sz="2100" i="1" spc="-110">
                <a:solidFill>
                  <a:schemeClr val="bg1"/>
                </a:solidFill>
              </a:rPr>
              <a:t> </a:t>
            </a:r>
            <a:r>
              <a:rPr lang="en-US" sz="2100" i="1">
                <a:solidFill>
                  <a:schemeClr val="bg1"/>
                </a:solidFill>
              </a:rPr>
              <a:t>objetos</a:t>
            </a:r>
            <a:r>
              <a:rPr lang="en-US" sz="2100" i="1" spc="-114">
                <a:solidFill>
                  <a:schemeClr val="bg1"/>
                </a:solidFill>
              </a:rPr>
              <a:t> </a:t>
            </a:r>
            <a:r>
              <a:rPr lang="en-US" sz="2100" i="1">
                <a:solidFill>
                  <a:schemeClr val="bg1"/>
                </a:solidFill>
              </a:rPr>
              <a:t>en</a:t>
            </a:r>
            <a:r>
              <a:rPr lang="en-US" sz="2100" i="1" spc="-110">
                <a:solidFill>
                  <a:schemeClr val="bg1"/>
                </a:solidFill>
              </a:rPr>
              <a:t> </a:t>
            </a:r>
            <a:r>
              <a:rPr lang="en-US" sz="2100" i="1" spc="-10">
                <a:solidFill>
                  <a:schemeClr val="bg1"/>
                </a:solidFill>
              </a:rPr>
              <a:t>tiempo</a:t>
            </a:r>
            <a:r>
              <a:rPr lang="en-US" sz="2100" i="1" spc="-114">
                <a:solidFill>
                  <a:schemeClr val="bg1"/>
                </a:solidFill>
              </a:rPr>
              <a:t> </a:t>
            </a:r>
            <a:r>
              <a:rPr lang="en-US" sz="2100" i="1" spc="-10">
                <a:solidFill>
                  <a:schemeClr val="bg1"/>
                </a:solidFill>
              </a:rPr>
              <a:t>real.</a:t>
            </a:r>
            <a:endParaRPr lang="en-US" sz="2100">
              <a:solidFill>
                <a:schemeClr val="bg1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772CE55-4C36-44F1-A9BD-379BEB8431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1600200"/>
            <a:ext cx="4940935" cy="7454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55" dirty="0"/>
              <a:t>¡Manos</a:t>
            </a:r>
            <a:r>
              <a:rPr spc="-265" dirty="0"/>
              <a:t> </a:t>
            </a:r>
            <a:r>
              <a:rPr spc="-285" dirty="0"/>
              <a:t>a</a:t>
            </a:r>
            <a:r>
              <a:rPr spc="-260" dirty="0"/>
              <a:t> </a:t>
            </a:r>
            <a:r>
              <a:rPr spc="-140" dirty="0"/>
              <a:t>la</a:t>
            </a:r>
            <a:r>
              <a:rPr spc="-265" dirty="0"/>
              <a:t> </a:t>
            </a:r>
            <a:r>
              <a:rPr spc="-10" dirty="0"/>
              <a:t>obra!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03349" y="2927349"/>
            <a:ext cx="114300" cy="11429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03349" y="3479799"/>
            <a:ext cx="114300" cy="11429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676400" y="2590800"/>
            <a:ext cx="5788660" cy="1130300"/>
          </a:xfrm>
          <a:prstGeom prst="rect">
            <a:avLst/>
          </a:prstGeom>
        </p:spPr>
        <p:txBody>
          <a:bodyPr vert="horz" wrap="square" lIns="0" tIns="1682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25"/>
              </a:spcBef>
            </a:pPr>
            <a:r>
              <a:rPr sz="2600" spc="80" dirty="0">
                <a:solidFill>
                  <a:srgbClr val="455964"/>
                </a:solidFill>
                <a:latin typeface="Tahoma"/>
                <a:cs typeface="Tahoma"/>
              </a:rPr>
              <a:t>¡Es</a:t>
            </a:r>
            <a:r>
              <a:rPr sz="2600" spc="-110" dirty="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sz="2600" spc="80" dirty="0">
                <a:solidFill>
                  <a:srgbClr val="455964"/>
                </a:solidFill>
                <a:latin typeface="Tahoma"/>
                <a:cs typeface="Tahoma"/>
              </a:rPr>
              <a:t>hora</a:t>
            </a:r>
            <a:r>
              <a:rPr sz="2600" spc="-110" dirty="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sz="2600" spc="55" dirty="0">
                <a:solidFill>
                  <a:srgbClr val="455964"/>
                </a:solidFill>
                <a:latin typeface="Tahoma"/>
                <a:cs typeface="Tahoma"/>
              </a:rPr>
              <a:t>de</a:t>
            </a:r>
            <a:r>
              <a:rPr sz="2600" spc="-110" dirty="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sz="2600" spc="105" dirty="0">
                <a:solidFill>
                  <a:srgbClr val="455964"/>
                </a:solidFill>
                <a:latin typeface="Tahoma"/>
                <a:cs typeface="Tahoma"/>
              </a:rPr>
              <a:t>practicar!</a:t>
            </a:r>
            <a:endParaRPr sz="26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230"/>
              </a:spcBef>
            </a:pPr>
            <a:r>
              <a:rPr sz="2600" spc="105" dirty="0">
                <a:solidFill>
                  <a:srgbClr val="455964"/>
                </a:solidFill>
                <a:latin typeface="Tahoma"/>
                <a:cs typeface="Tahoma"/>
              </a:rPr>
              <a:t>Experimenta</a:t>
            </a:r>
            <a:r>
              <a:rPr sz="2600" spc="-110" dirty="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sz="2600" spc="80" dirty="0">
                <a:solidFill>
                  <a:srgbClr val="455964"/>
                </a:solidFill>
                <a:latin typeface="Tahoma"/>
                <a:cs typeface="Tahoma"/>
              </a:rPr>
              <a:t>con</a:t>
            </a:r>
            <a:r>
              <a:rPr sz="2600" spc="-110" dirty="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sz="2600" spc="75" dirty="0">
                <a:solidFill>
                  <a:srgbClr val="455964"/>
                </a:solidFill>
                <a:latin typeface="Tahoma"/>
                <a:cs typeface="Tahoma"/>
              </a:rPr>
              <a:t>ejemplos</a:t>
            </a:r>
            <a:r>
              <a:rPr sz="2600" spc="-110" dirty="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sz="2600" spc="55" dirty="0">
                <a:solidFill>
                  <a:srgbClr val="455964"/>
                </a:solidFill>
                <a:latin typeface="Tahoma"/>
                <a:cs typeface="Tahoma"/>
              </a:rPr>
              <a:t>de</a:t>
            </a:r>
            <a:r>
              <a:rPr sz="2600" spc="-110" dirty="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sz="2600" spc="45" dirty="0">
                <a:solidFill>
                  <a:srgbClr val="455964"/>
                </a:solidFill>
                <a:latin typeface="Tahoma"/>
                <a:cs typeface="Tahoma"/>
              </a:rPr>
              <a:t>código.</a:t>
            </a:r>
            <a:endParaRPr sz="2600">
              <a:latin typeface="Tahoma"/>
              <a:cs typeface="Tahom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1600200"/>
            <a:ext cx="4940935" cy="7454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55" dirty="0"/>
              <a:t>¡Manos</a:t>
            </a:r>
            <a:r>
              <a:rPr spc="-265" dirty="0"/>
              <a:t> </a:t>
            </a:r>
            <a:r>
              <a:rPr spc="-285" dirty="0"/>
              <a:t>a</a:t>
            </a:r>
            <a:r>
              <a:rPr spc="-260" dirty="0"/>
              <a:t> </a:t>
            </a:r>
            <a:r>
              <a:rPr spc="-140" dirty="0"/>
              <a:t>la</a:t>
            </a:r>
            <a:r>
              <a:rPr spc="-265" dirty="0"/>
              <a:t> </a:t>
            </a:r>
            <a:r>
              <a:rPr spc="-10" dirty="0"/>
              <a:t>obra!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79549" y="2927349"/>
            <a:ext cx="114300" cy="1142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752600" y="2743200"/>
            <a:ext cx="4508500" cy="4254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600" spc="105" dirty="0">
                <a:solidFill>
                  <a:srgbClr val="455964"/>
                </a:solidFill>
                <a:latin typeface="Tahoma"/>
                <a:cs typeface="Tahoma"/>
              </a:rPr>
              <a:t>Explora</a:t>
            </a:r>
            <a:r>
              <a:rPr sz="2600" spc="-105" dirty="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sz="2600" spc="60" dirty="0">
                <a:solidFill>
                  <a:srgbClr val="455964"/>
                </a:solidFill>
                <a:latin typeface="Tahoma"/>
                <a:cs typeface="Tahoma"/>
              </a:rPr>
              <a:t>la</a:t>
            </a:r>
            <a:r>
              <a:rPr sz="2600" spc="-105" dirty="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sz="2600" spc="100" dirty="0">
                <a:solidFill>
                  <a:srgbClr val="455964"/>
                </a:solidFill>
                <a:latin typeface="Tahoma"/>
                <a:cs typeface="Tahoma"/>
              </a:rPr>
              <a:t>documentación</a:t>
            </a:r>
            <a:r>
              <a:rPr sz="2600" spc="-100" dirty="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sz="2600" spc="30" dirty="0">
                <a:solidFill>
                  <a:srgbClr val="455964"/>
                </a:solidFill>
                <a:latin typeface="Tahoma"/>
                <a:cs typeface="Tahoma"/>
              </a:rPr>
              <a:t>de</a:t>
            </a:r>
            <a:endParaRPr sz="26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75399" y="2784474"/>
            <a:ext cx="1866900" cy="419100"/>
          </a:xfrm>
          <a:prstGeom prst="rect">
            <a:avLst/>
          </a:prstGeom>
          <a:solidFill>
            <a:srgbClr val="6A797D"/>
          </a:solidFill>
        </p:spPr>
        <p:txBody>
          <a:bodyPr vert="horz" wrap="square" lIns="0" tIns="38100" rIns="0" bIns="0" rtlCol="0">
            <a:spAutoFit/>
          </a:bodyPr>
          <a:lstStyle/>
          <a:p>
            <a:pPr marL="53975">
              <a:lnSpc>
                <a:spcPct val="100000"/>
              </a:lnSpc>
              <a:spcBef>
                <a:spcPts val="300"/>
              </a:spcBef>
            </a:pPr>
            <a:r>
              <a:rPr sz="2100" spc="-10" dirty="0">
                <a:solidFill>
                  <a:srgbClr val="FFF7E1"/>
                </a:solidFill>
                <a:latin typeface="Courier New"/>
                <a:cs typeface="Courier New"/>
              </a:rPr>
              <a:t>ultralytics</a:t>
            </a:r>
            <a:endParaRPr sz="21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270825" y="2743200"/>
            <a:ext cx="96520" cy="4254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600" spc="-185" dirty="0">
                <a:solidFill>
                  <a:srgbClr val="455964"/>
                </a:solidFill>
                <a:latin typeface="Tahoma"/>
                <a:cs typeface="Tahoma"/>
              </a:rPr>
              <a:t>.</a:t>
            </a:r>
            <a:endParaRPr sz="26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79549" y="3479799"/>
            <a:ext cx="114300" cy="11429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752600" y="3295650"/>
            <a:ext cx="5673725" cy="4254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600" spc="140" dirty="0">
                <a:solidFill>
                  <a:srgbClr val="455964"/>
                </a:solidFill>
                <a:latin typeface="Tahoma"/>
                <a:cs typeface="Tahoma"/>
              </a:rPr>
              <a:t>¡Crea</a:t>
            </a:r>
            <a:r>
              <a:rPr sz="2600" spc="-105" dirty="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sz="2600" spc="90" dirty="0">
                <a:solidFill>
                  <a:srgbClr val="455964"/>
                </a:solidFill>
                <a:latin typeface="Tahoma"/>
                <a:cs typeface="Tahoma"/>
              </a:rPr>
              <a:t>tu</a:t>
            </a:r>
            <a:r>
              <a:rPr sz="2600" spc="-105" dirty="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sz="2600" spc="114" dirty="0">
                <a:solidFill>
                  <a:srgbClr val="455964"/>
                </a:solidFill>
                <a:latin typeface="Tahoma"/>
                <a:cs typeface="Tahoma"/>
              </a:rPr>
              <a:t>propio</a:t>
            </a:r>
            <a:r>
              <a:rPr sz="2600" spc="-110" dirty="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sz="2600" spc="125" dirty="0">
                <a:solidFill>
                  <a:srgbClr val="455964"/>
                </a:solidFill>
                <a:latin typeface="Tahoma"/>
                <a:cs typeface="Tahoma"/>
              </a:rPr>
              <a:t>detector</a:t>
            </a:r>
            <a:r>
              <a:rPr sz="2600" spc="-105" dirty="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sz="2600" spc="55" dirty="0">
                <a:solidFill>
                  <a:srgbClr val="455964"/>
                </a:solidFill>
                <a:latin typeface="Tahoma"/>
                <a:cs typeface="Tahoma"/>
              </a:rPr>
              <a:t>de</a:t>
            </a:r>
            <a:r>
              <a:rPr sz="2600" spc="-105" dirty="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sz="2600" spc="85" dirty="0">
                <a:solidFill>
                  <a:srgbClr val="455964"/>
                </a:solidFill>
                <a:latin typeface="Tahoma"/>
                <a:cs typeface="Tahoma"/>
              </a:rPr>
              <a:t>objetos!</a:t>
            </a:r>
            <a:endParaRPr sz="2600">
              <a:latin typeface="Tahoma"/>
              <a:cs typeface="Tahom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3657600" y="2362200"/>
            <a:ext cx="4697095" cy="7454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210" dirty="0"/>
              <a:t>¿Preguntas?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55949" y="3665219"/>
            <a:ext cx="114300" cy="1142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429000" y="3481070"/>
            <a:ext cx="5761990" cy="4254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600" spc="95" dirty="0">
                <a:solidFill>
                  <a:srgbClr val="455964"/>
                </a:solidFill>
                <a:latin typeface="Tahoma"/>
                <a:cs typeface="Tahoma"/>
              </a:rPr>
              <a:t>Espacio</a:t>
            </a:r>
            <a:r>
              <a:rPr sz="2600" spc="-95" dirty="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sz="2600" spc="60" dirty="0">
                <a:solidFill>
                  <a:srgbClr val="455964"/>
                </a:solidFill>
                <a:latin typeface="Tahoma"/>
                <a:cs typeface="Tahoma"/>
              </a:rPr>
              <a:t>para</a:t>
            </a:r>
            <a:r>
              <a:rPr sz="2600" spc="-95" dirty="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sz="2600" spc="80" dirty="0">
                <a:solidFill>
                  <a:srgbClr val="455964"/>
                </a:solidFill>
                <a:latin typeface="Tahoma"/>
                <a:cs typeface="Tahoma"/>
              </a:rPr>
              <a:t>preguntas</a:t>
            </a:r>
            <a:r>
              <a:rPr sz="2600" spc="-95" dirty="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sz="2600" dirty="0">
                <a:solidFill>
                  <a:srgbClr val="455964"/>
                </a:solidFill>
                <a:latin typeface="Tahoma"/>
                <a:cs typeface="Tahoma"/>
              </a:rPr>
              <a:t>y</a:t>
            </a:r>
            <a:r>
              <a:rPr sz="2600" spc="-95" dirty="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sz="2600" spc="55" dirty="0">
                <a:solidFill>
                  <a:srgbClr val="455964"/>
                </a:solidFill>
                <a:latin typeface="Tahoma"/>
                <a:cs typeface="Tahoma"/>
              </a:rPr>
              <a:t>respuestas.</a:t>
            </a:r>
            <a:endParaRPr sz="2600">
              <a:latin typeface="Tahoma"/>
              <a:cs typeface="Tahom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C878D9A-77BE-4701-AE3D-EEFC53CD5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43BE08-0ED1-4B73-AC6D-B7E26A59C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3" y="469900"/>
            <a:ext cx="3695002" cy="59182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56B2094-7FC0-45FC-BFED-3CB88CEE6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668" y="635508"/>
            <a:ext cx="3364992" cy="558698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PA"/>
          </a:p>
        </p:txBody>
      </p:sp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952108" y="954756"/>
            <a:ext cx="2730414" cy="49460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/>
            <a:r>
              <a:rPr lang="en-US" sz="4400" spc="-180">
                <a:solidFill>
                  <a:srgbClr val="FFFFFF"/>
                </a:solidFill>
                <a:latin typeface="+mj-lt"/>
                <a:cs typeface="+mj-cs"/>
              </a:rPr>
              <a:t>¿Qué</a:t>
            </a:r>
            <a:r>
              <a:rPr lang="en-US" sz="4400" spc="-265">
                <a:solidFill>
                  <a:srgbClr val="FFFFFF"/>
                </a:solidFill>
                <a:latin typeface="+mj-lt"/>
                <a:cs typeface="+mj-cs"/>
              </a:rPr>
              <a:t> </a:t>
            </a:r>
            <a:r>
              <a:rPr lang="en-US" sz="4400" spc="-254">
                <a:solidFill>
                  <a:srgbClr val="FFFFFF"/>
                </a:solidFill>
                <a:latin typeface="+mj-lt"/>
                <a:cs typeface="+mj-cs"/>
              </a:rPr>
              <a:t>es</a:t>
            </a:r>
            <a:r>
              <a:rPr lang="en-US" sz="4400" spc="-260">
                <a:solidFill>
                  <a:srgbClr val="FFFFFF"/>
                </a:solidFill>
                <a:latin typeface="+mj-lt"/>
                <a:cs typeface="+mj-cs"/>
              </a:rPr>
              <a:t> </a:t>
            </a:r>
            <a:r>
              <a:rPr lang="en-US" sz="4400" spc="-120">
                <a:solidFill>
                  <a:srgbClr val="FFFFFF"/>
                </a:solidFill>
                <a:latin typeface="+mj-lt"/>
                <a:cs typeface="+mj-cs"/>
              </a:rPr>
              <a:t>Python?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7A4B640-BB7F-4272-A710-068DBA9F9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08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bject 5"/>
          <p:cNvSpPr txBox="1"/>
          <p:nvPr/>
        </p:nvSpPr>
        <p:spPr>
          <a:xfrm>
            <a:off x="5140934" y="469900"/>
            <a:ext cx="5953630" cy="5405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98450" marR="5080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</a:pPr>
            <a:r>
              <a:rPr lang="en-US" sz="4000" spc="145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Un</a:t>
            </a:r>
            <a:r>
              <a:rPr lang="en-US" sz="4000" spc="-105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4000" spc="6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lenguaje</a:t>
            </a:r>
            <a:r>
              <a:rPr lang="en-US" sz="4000" spc="-105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4000" spc="55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</a:t>
            </a:r>
            <a:r>
              <a:rPr lang="en-US" sz="4000" spc="-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4000" spc="9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programación</a:t>
            </a:r>
            <a:r>
              <a:rPr lang="en-US" sz="4000" spc="-105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4000" spc="114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versátil</a:t>
            </a:r>
            <a:r>
              <a:rPr lang="en-US" sz="4000" spc="-105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y</a:t>
            </a:r>
            <a:r>
              <a:rPr lang="en-US" sz="4000" spc="-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4000" spc="4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popular. </a:t>
            </a:r>
          </a:p>
          <a:p>
            <a:pPr marL="298450" marR="5080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</a:pPr>
            <a:r>
              <a:rPr lang="en-US" sz="4000" spc="12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Fácil</a:t>
            </a:r>
            <a:r>
              <a:rPr lang="en-US" sz="4000" spc="-9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4000" spc="55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</a:t>
            </a:r>
            <a:r>
              <a:rPr lang="en-US" sz="4000" spc="-85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4000" spc="55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aprender</a:t>
            </a:r>
            <a:r>
              <a:rPr lang="en-US" sz="4000" spc="55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</a:t>
            </a:r>
            <a:r>
              <a:rPr lang="en-US" sz="4000" spc="-85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4000" spc="8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</a:t>
            </a:r>
            <a:r>
              <a:rPr lang="en-US" sz="4000" spc="-9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una</a:t>
            </a:r>
            <a:r>
              <a:rPr lang="en-US" sz="4000" spc="-85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4000" spc="1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sintaxis</a:t>
            </a:r>
            <a:r>
              <a:rPr lang="en-US" sz="4000" spc="-85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4000" spc="85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clara</a:t>
            </a:r>
            <a:r>
              <a:rPr lang="en-US" sz="4000" spc="-9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y</a:t>
            </a:r>
            <a:r>
              <a:rPr lang="en-US" sz="4000" spc="-85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4000" spc="55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legible.</a:t>
            </a:r>
            <a:endParaRPr lang="en-US" sz="4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1600" y="1626376"/>
            <a:ext cx="9448800" cy="693138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180" dirty="0"/>
              <a:t>¿Qué</a:t>
            </a:r>
            <a:r>
              <a:rPr spc="-265" dirty="0"/>
              <a:t> </a:t>
            </a:r>
            <a:r>
              <a:rPr spc="-254" dirty="0"/>
              <a:t>es</a:t>
            </a:r>
            <a:r>
              <a:rPr spc="-260" dirty="0"/>
              <a:t> </a:t>
            </a:r>
            <a:r>
              <a:rPr spc="-120" dirty="0"/>
              <a:t>Python?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idx="1"/>
          </p:nvPr>
        </p:nvSpPr>
        <p:spPr>
          <a:xfrm>
            <a:off x="1371600" y="2550538"/>
            <a:ext cx="9448800" cy="194745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5100" marR="5080" indent="0" algn="ctr">
              <a:lnSpc>
                <a:spcPct val="112999"/>
              </a:lnSpc>
              <a:spcBef>
                <a:spcPts val="95"/>
              </a:spcBef>
              <a:buNone/>
            </a:pPr>
            <a:r>
              <a:rPr sz="2600" b="0" spc="110" dirty="0">
                <a:latin typeface="Tahoma"/>
                <a:cs typeface="Tahoma"/>
              </a:rPr>
              <a:t>Ampliamente</a:t>
            </a:r>
            <a:r>
              <a:rPr sz="2600" b="0" spc="-85" dirty="0">
                <a:latin typeface="Tahoma"/>
                <a:cs typeface="Tahoma"/>
              </a:rPr>
              <a:t> </a:t>
            </a:r>
            <a:r>
              <a:rPr sz="2600" b="0" spc="120" dirty="0">
                <a:latin typeface="Tahoma"/>
                <a:cs typeface="Tahoma"/>
              </a:rPr>
              <a:t>utilizado</a:t>
            </a:r>
            <a:r>
              <a:rPr sz="2600" b="0" spc="-85" dirty="0">
                <a:latin typeface="Tahoma"/>
                <a:cs typeface="Tahoma"/>
              </a:rPr>
              <a:t> </a:t>
            </a:r>
            <a:r>
              <a:rPr sz="2600" b="0" dirty="0">
                <a:latin typeface="Tahoma"/>
                <a:cs typeface="Tahoma"/>
              </a:rPr>
              <a:t>en</a:t>
            </a:r>
            <a:r>
              <a:rPr sz="2600" b="0" spc="-80" dirty="0">
                <a:latin typeface="Tahoma"/>
                <a:cs typeface="Tahoma"/>
              </a:rPr>
              <a:t> </a:t>
            </a:r>
            <a:r>
              <a:rPr sz="2600" b="0" spc="95" dirty="0">
                <a:latin typeface="Tahoma"/>
                <a:cs typeface="Tahoma"/>
              </a:rPr>
              <a:t>ciencia</a:t>
            </a:r>
            <a:r>
              <a:rPr sz="2600" b="0" spc="-85" dirty="0">
                <a:latin typeface="Tahoma"/>
                <a:cs typeface="Tahoma"/>
              </a:rPr>
              <a:t> </a:t>
            </a:r>
            <a:r>
              <a:rPr sz="2600" b="0" spc="55" dirty="0">
                <a:latin typeface="Tahoma"/>
                <a:cs typeface="Tahoma"/>
              </a:rPr>
              <a:t>de</a:t>
            </a:r>
            <a:r>
              <a:rPr sz="2600" b="0" spc="-80" dirty="0">
                <a:latin typeface="Tahoma"/>
                <a:cs typeface="Tahoma"/>
              </a:rPr>
              <a:t> </a:t>
            </a:r>
            <a:r>
              <a:rPr sz="2600" b="0" spc="50" dirty="0">
                <a:latin typeface="Tahoma"/>
                <a:cs typeface="Tahoma"/>
              </a:rPr>
              <a:t>datos,</a:t>
            </a:r>
            <a:r>
              <a:rPr sz="2600" b="0" spc="-85" dirty="0">
                <a:latin typeface="Tahoma"/>
                <a:cs typeface="Tahoma"/>
              </a:rPr>
              <a:t> </a:t>
            </a:r>
            <a:r>
              <a:rPr sz="2600" b="0" spc="100" dirty="0">
                <a:latin typeface="Tahoma"/>
                <a:cs typeface="Tahoma"/>
              </a:rPr>
              <a:t>inteligencia</a:t>
            </a:r>
            <a:r>
              <a:rPr sz="2600" b="0" spc="-85" dirty="0">
                <a:latin typeface="Tahoma"/>
                <a:cs typeface="Tahoma"/>
              </a:rPr>
              <a:t> </a:t>
            </a:r>
            <a:r>
              <a:rPr sz="2600" b="0" spc="95" dirty="0">
                <a:latin typeface="Tahoma"/>
                <a:cs typeface="Tahoma"/>
              </a:rPr>
              <a:t>artificial, </a:t>
            </a:r>
            <a:r>
              <a:rPr sz="2600" b="0" spc="120" dirty="0">
                <a:latin typeface="Tahoma"/>
                <a:cs typeface="Tahoma"/>
              </a:rPr>
              <a:t>desarrollo</a:t>
            </a:r>
            <a:r>
              <a:rPr sz="2600" b="0" spc="-105" dirty="0">
                <a:latin typeface="Tahoma"/>
                <a:cs typeface="Tahoma"/>
              </a:rPr>
              <a:t> </a:t>
            </a:r>
            <a:r>
              <a:rPr sz="2600" b="0" spc="95" dirty="0">
                <a:latin typeface="Tahoma"/>
                <a:cs typeface="Tahoma"/>
              </a:rPr>
              <a:t>web</a:t>
            </a:r>
            <a:r>
              <a:rPr sz="2600" b="0" spc="-100" dirty="0">
                <a:latin typeface="Tahoma"/>
                <a:cs typeface="Tahoma"/>
              </a:rPr>
              <a:t> </a:t>
            </a:r>
            <a:r>
              <a:rPr sz="2600" b="0" dirty="0">
                <a:latin typeface="Tahoma"/>
                <a:cs typeface="Tahoma"/>
              </a:rPr>
              <a:t>y</a:t>
            </a:r>
            <a:r>
              <a:rPr sz="2600" b="0" spc="-100" dirty="0">
                <a:latin typeface="Tahoma"/>
                <a:cs typeface="Tahoma"/>
              </a:rPr>
              <a:t> </a:t>
            </a:r>
            <a:r>
              <a:rPr sz="2600" b="0" spc="60" dirty="0">
                <a:latin typeface="Tahoma"/>
                <a:cs typeface="Tahoma"/>
              </a:rPr>
              <a:t>muchas</a:t>
            </a:r>
            <a:r>
              <a:rPr sz="2600" b="0" spc="-105" dirty="0">
                <a:latin typeface="Tahoma"/>
                <a:cs typeface="Tahoma"/>
              </a:rPr>
              <a:t> </a:t>
            </a:r>
            <a:r>
              <a:rPr sz="2600" b="0" spc="70" dirty="0">
                <a:latin typeface="Tahoma"/>
                <a:cs typeface="Tahoma"/>
              </a:rPr>
              <a:t>áreas</a:t>
            </a:r>
            <a:r>
              <a:rPr sz="2600" b="0" spc="-100" dirty="0">
                <a:latin typeface="Tahoma"/>
                <a:cs typeface="Tahoma"/>
              </a:rPr>
              <a:t> </a:t>
            </a:r>
            <a:r>
              <a:rPr sz="2600" b="0" spc="-20" dirty="0">
                <a:latin typeface="Tahoma"/>
                <a:cs typeface="Tahoma"/>
              </a:rPr>
              <a:t>más.</a:t>
            </a:r>
            <a:endParaRPr sz="2600" dirty="0">
              <a:latin typeface="Tahoma"/>
              <a:cs typeface="Tahoma"/>
            </a:endParaRPr>
          </a:p>
          <a:p>
            <a:pPr marL="165100" indent="0" algn="ctr">
              <a:lnSpc>
                <a:spcPct val="100000"/>
              </a:lnSpc>
              <a:spcBef>
                <a:spcPts val="1230"/>
              </a:spcBef>
              <a:buNone/>
            </a:pPr>
            <a:r>
              <a:rPr sz="2600" b="0" spc="135" dirty="0">
                <a:latin typeface="Tahoma"/>
                <a:cs typeface="Tahoma"/>
              </a:rPr>
              <a:t>¡Un</a:t>
            </a:r>
            <a:r>
              <a:rPr sz="2600" b="0" spc="-65" dirty="0">
                <a:latin typeface="Tahoma"/>
                <a:cs typeface="Tahoma"/>
              </a:rPr>
              <a:t> </a:t>
            </a:r>
            <a:r>
              <a:rPr sz="2600" b="0" spc="60" dirty="0">
                <a:latin typeface="Tahoma"/>
                <a:cs typeface="Tahoma"/>
              </a:rPr>
              <a:t>lenguaje</a:t>
            </a:r>
            <a:r>
              <a:rPr sz="2600" b="0" spc="-65" dirty="0">
                <a:latin typeface="Tahoma"/>
                <a:cs typeface="Tahoma"/>
              </a:rPr>
              <a:t> </a:t>
            </a:r>
            <a:r>
              <a:rPr sz="2600" b="0" spc="80" dirty="0">
                <a:latin typeface="Tahoma"/>
                <a:cs typeface="Tahoma"/>
              </a:rPr>
              <a:t>con</a:t>
            </a:r>
            <a:r>
              <a:rPr sz="2600" b="0" spc="-65" dirty="0">
                <a:latin typeface="Tahoma"/>
                <a:cs typeface="Tahoma"/>
              </a:rPr>
              <a:t> </a:t>
            </a:r>
            <a:r>
              <a:rPr sz="2600" b="0" dirty="0">
                <a:latin typeface="Tahoma"/>
                <a:cs typeface="Tahoma"/>
              </a:rPr>
              <a:t>una</a:t>
            </a:r>
            <a:r>
              <a:rPr sz="2600" b="0" spc="-60" dirty="0">
                <a:latin typeface="Tahoma"/>
                <a:cs typeface="Tahoma"/>
              </a:rPr>
              <a:t> </a:t>
            </a:r>
            <a:r>
              <a:rPr sz="2600" b="0" dirty="0">
                <a:latin typeface="Tahoma"/>
                <a:cs typeface="Tahoma"/>
              </a:rPr>
              <a:t>gran</a:t>
            </a:r>
            <a:r>
              <a:rPr sz="2600" b="0" spc="-65" dirty="0">
                <a:latin typeface="Tahoma"/>
                <a:cs typeface="Tahoma"/>
              </a:rPr>
              <a:t> </a:t>
            </a:r>
            <a:r>
              <a:rPr sz="2600" b="0" spc="90" dirty="0">
                <a:latin typeface="Tahoma"/>
                <a:cs typeface="Tahoma"/>
              </a:rPr>
              <a:t>comunidad</a:t>
            </a:r>
            <a:r>
              <a:rPr sz="2600" b="0" spc="-65" dirty="0">
                <a:latin typeface="Tahoma"/>
                <a:cs typeface="Tahoma"/>
              </a:rPr>
              <a:t> </a:t>
            </a:r>
            <a:r>
              <a:rPr sz="2600" b="0" dirty="0">
                <a:latin typeface="Tahoma"/>
                <a:cs typeface="Tahoma"/>
              </a:rPr>
              <a:t>y</a:t>
            </a:r>
            <a:r>
              <a:rPr sz="2600" b="0" spc="-60" dirty="0">
                <a:latin typeface="Tahoma"/>
                <a:cs typeface="Tahoma"/>
              </a:rPr>
              <a:t> </a:t>
            </a:r>
            <a:r>
              <a:rPr sz="2600" b="0" spc="110" dirty="0">
                <a:latin typeface="Tahoma"/>
                <a:cs typeface="Tahoma"/>
              </a:rPr>
              <a:t>infinitas</a:t>
            </a:r>
            <a:r>
              <a:rPr sz="2600" b="0" spc="-65" dirty="0">
                <a:latin typeface="Tahoma"/>
                <a:cs typeface="Tahoma"/>
              </a:rPr>
              <a:t> </a:t>
            </a:r>
            <a:r>
              <a:rPr sz="2600" b="0" spc="95" dirty="0">
                <a:latin typeface="Tahoma"/>
                <a:cs typeface="Tahoma"/>
              </a:rPr>
              <a:t>posibilidades!</a:t>
            </a:r>
            <a:endParaRPr sz="2600" dirty="0">
              <a:latin typeface="Tahoma"/>
              <a:cs typeface="Tahom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2723366-C73B-4ED6-ADEF-29911C6BC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7A4152-8E41-4D1C-B88C-57C5C430A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631" y="484632"/>
            <a:ext cx="11222737" cy="147963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4421" y="796374"/>
            <a:ext cx="10583158" cy="880027"/>
          </a:xfrm>
          <a:prstGeom prst="rect">
            <a:avLst/>
          </a:prstGeom>
        </p:spPr>
        <p:txBody>
          <a:bodyPr vert="horz" lIns="0" tIns="15875" rIns="0" bIns="0" rtlCol="0">
            <a:normAutofit/>
          </a:bodyPr>
          <a:lstStyle/>
          <a:p>
            <a:pPr marL="12700">
              <a:spcBef>
                <a:spcPts val="125"/>
              </a:spcBef>
            </a:pPr>
            <a:r>
              <a:rPr lang="es-ES" spc="-185">
                <a:solidFill>
                  <a:srgbClr val="FFFFFF"/>
                </a:solidFill>
              </a:rPr>
              <a:t>Instalación</a:t>
            </a:r>
            <a:r>
              <a:rPr lang="es-ES" spc="-254">
                <a:solidFill>
                  <a:srgbClr val="FFFFFF"/>
                </a:solidFill>
              </a:rPr>
              <a:t> </a:t>
            </a:r>
            <a:r>
              <a:rPr lang="es-ES" spc="-185">
                <a:solidFill>
                  <a:srgbClr val="FFFFFF"/>
                </a:solidFill>
              </a:rPr>
              <a:t>de</a:t>
            </a:r>
            <a:r>
              <a:rPr lang="es-ES" spc="-254">
                <a:solidFill>
                  <a:srgbClr val="FFFFFF"/>
                </a:solidFill>
              </a:rPr>
              <a:t> </a:t>
            </a:r>
            <a:r>
              <a:rPr lang="es-ES" spc="-110">
                <a:solidFill>
                  <a:srgbClr val="FFFFFF"/>
                </a:solidFill>
              </a:rPr>
              <a:t>Python</a:t>
            </a:r>
            <a:r>
              <a:rPr lang="es-ES" spc="-254">
                <a:solidFill>
                  <a:srgbClr val="FFFFFF"/>
                </a:solidFill>
              </a:rPr>
              <a:t> </a:t>
            </a:r>
            <a:r>
              <a:rPr lang="es-ES" spc="-114">
                <a:solidFill>
                  <a:srgbClr val="FFFFFF"/>
                </a:solidFill>
              </a:rPr>
              <a:t>y</a:t>
            </a:r>
            <a:r>
              <a:rPr lang="es-ES" spc="-254">
                <a:solidFill>
                  <a:srgbClr val="FFFFFF"/>
                </a:solidFill>
              </a:rPr>
              <a:t> </a:t>
            </a:r>
            <a:r>
              <a:rPr lang="es-ES" spc="-35">
                <a:solidFill>
                  <a:srgbClr val="FFFFFF"/>
                </a:solidFill>
              </a:rPr>
              <a:t>Anaconda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99F76F5-72D4-4814-9169-8F535AEEB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747" y="648377"/>
            <a:ext cx="10890504" cy="115214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PA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6202988-4466-42C5-B33A-AFABF051B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6000"/>
            <a:ext cx="12192000" cy="4572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62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bject 5"/>
          <p:cNvSpPr txBox="1">
            <a:spLocks noGrp="1"/>
          </p:cNvSpPr>
          <p:nvPr>
            <p:ph idx="1"/>
          </p:nvPr>
        </p:nvSpPr>
        <p:spPr>
          <a:xfrm>
            <a:off x="650748" y="2612256"/>
            <a:ext cx="10890504" cy="3263612"/>
          </a:xfrm>
          <a:prstGeom prst="rect">
            <a:avLst/>
          </a:prstGeom>
        </p:spPr>
        <p:txBody>
          <a:bodyPr vert="horz" lIns="0" tIns="17145" rIns="0" bIns="0" rtlCol="0">
            <a:noAutofit/>
          </a:bodyPr>
          <a:lstStyle/>
          <a:p>
            <a:pPr marL="0" indent="0" algn="ctr">
              <a:spcBef>
                <a:spcPts val="135"/>
              </a:spcBef>
              <a:buFont typeface="Arial"/>
              <a:buNone/>
            </a:pPr>
            <a:r>
              <a:rPr lang="es-ES" sz="4000" spc="-65" dirty="0">
                <a:latin typeface="+mj-lt"/>
              </a:rPr>
              <a:t>¡Preparemos</a:t>
            </a:r>
            <a:r>
              <a:rPr lang="es-ES" sz="4000" spc="-175" dirty="0">
                <a:latin typeface="+mj-lt"/>
              </a:rPr>
              <a:t> </a:t>
            </a:r>
            <a:r>
              <a:rPr lang="es-ES" sz="4000" spc="-100" dirty="0">
                <a:latin typeface="+mj-lt"/>
              </a:rPr>
              <a:t>nuestro</a:t>
            </a:r>
            <a:r>
              <a:rPr lang="es-ES" sz="4000" spc="-175" dirty="0">
                <a:latin typeface="+mj-lt"/>
              </a:rPr>
              <a:t> </a:t>
            </a:r>
            <a:r>
              <a:rPr lang="es-ES" sz="4000" spc="-80" dirty="0">
                <a:latin typeface="+mj-lt"/>
              </a:rPr>
              <a:t>entorno</a:t>
            </a:r>
            <a:r>
              <a:rPr lang="es-ES" sz="4000" spc="-175" dirty="0">
                <a:latin typeface="+mj-lt"/>
              </a:rPr>
              <a:t> </a:t>
            </a:r>
            <a:r>
              <a:rPr lang="es-ES" sz="4000" spc="-140" dirty="0">
                <a:latin typeface="+mj-lt"/>
              </a:rPr>
              <a:t>de</a:t>
            </a:r>
            <a:r>
              <a:rPr lang="es-ES" sz="4000" spc="-175" dirty="0">
                <a:latin typeface="+mj-lt"/>
              </a:rPr>
              <a:t> </a:t>
            </a:r>
            <a:r>
              <a:rPr lang="es-ES" sz="4000" spc="-10" dirty="0">
                <a:latin typeface="+mj-lt"/>
              </a:rPr>
              <a:t>trabajo!</a:t>
            </a:r>
          </a:p>
          <a:p>
            <a:pPr marL="0" indent="0">
              <a:spcBef>
                <a:spcPts val="135"/>
              </a:spcBef>
              <a:buFont typeface="Arial"/>
              <a:buNone/>
            </a:pPr>
            <a:r>
              <a:rPr lang="es-ES" sz="4000" b="1" spc="-10" dirty="0">
                <a:latin typeface="+mj-lt"/>
              </a:rPr>
              <a:t>Python:</a:t>
            </a:r>
          </a:p>
          <a:p>
            <a:pPr marL="0" indent="0" algn="ctr">
              <a:spcBef>
                <a:spcPts val="135"/>
              </a:spcBef>
              <a:buNone/>
            </a:pPr>
            <a:r>
              <a:rPr lang="es-ES" sz="4000" b="0" spc="95" dirty="0">
                <a:latin typeface="+mj-lt"/>
                <a:cs typeface="Arial" panose="020B0604020202020204" pitchFamily="34" charset="0"/>
              </a:rPr>
              <a:t>Descarga</a:t>
            </a:r>
            <a:r>
              <a:rPr lang="es-ES" sz="4000" b="0" spc="-114" dirty="0">
                <a:latin typeface="+mj-lt"/>
                <a:cs typeface="Arial" panose="020B0604020202020204" pitchFamily="34" charset="0"/>
              </a:rPr>
              <a:t> </a:t>
            </a:r>
            <a:r>
              <a:rPr lang="es-ES" sz="4000" b="0" dirty="0">
                <a:latin typeface="+mj-lt"/>
                <a:cs typeface="Arial" panose="020B0604020202020204" pitchFamily="34" charset="0"/>
              </a:rPr>
              <a:t>e</a:t>
            </a:r>
            <a:r>
              <a:rPr lang="es-ES" sz="4000" b="0" spc="-110" dirty="0">
                <a:latin typeface="+mj-lt"/>
                <a:cs typeface="Arial" panose="020B0604020202020204" pitchFamily="34" charset="0"/>
              </a:rPr>
              <a:t> </a:t>
            </a:r>
            <a:r>
              <a:rPr lang="es-ES" sz="4000" b="0" spc="95" dirty="0">
                <a:latin typeface="+mj-lt"/>
                <a:cs typeface="Arial" panose="020B0604020202020204" pitchFamily="34" charset="0"/>
              </a:rPr>
              <a:t>instala</a:t>
            </a:r>
            <a:r>
              <a:rPr lang="es-ES" sz="4000" b="0" spc="-110" dirty="0">
                <a:latin typeface="+mj-lt"/>
                <a:cs typeface="Arial" panose="020B0604020202020204" pitchFamily="34" charset="0"/>
              </a:rPr>
              <a:t> </a:t>
            </a:r>
            <a:r>
              <a:rPr lang="es-ES" sz="4000" b="0" spc="60" dirty="0">
                <a:latin typeface="+mj-lt"/>
                <a:cs typeface="Arial" panose="020B0604020202020204" pitchFamily="34" charset="0"/>
              </a:rPr>
              <a:t>la</a:t>
            </a:r>
            <a:r>
              <a:rPr lang="es-ES" sz="4000" b="0" spc="-114" dirty="0">
                <a:latin typeface="+mj-lt"/>
                <a:cs typeface="Arial" panose="020B0604020202020204" pitchFamily="34" charset="0"/>
              </a:rPr>
              <a:t> </a:t>
            </a:r>
            <a:r>
              <a:rPr lang="es-ES" sz="4000" b="0" spc="100" dirty="0">
                <a:latin typeface="+mj-lt"/>
                <a:cs typeface="Arial" panose="020B0604020202020204" pitchFamily="34" charset="0"/>
              </a:rPr>
              <a:t>última</a:t>
            </a:r>
            <a:r>
              <a:rPr lang="es-ES" sz="4000" b="0" spc="-110" dirty="0">
                <a:latin typeface="+mj-lt"/>
                <a:cs typeface="Arial" panose="020B0604020202020204" pitchFamily="34" charset="0"/>
              </a:rPr>
              <a:t> </a:t>
            </a:r>
            <a:r>
              <a:rPr lang="es-ES" sz="4000" b="0" spc="105" dirty="0">
                <a:latin typeface="+mj-lt"/>
                <a:cs typeface="Arial" panose="020B0604020202020204" pitchFamily="34" charset="0"/>
              </a:rPr>
              <a:t>versión</a:t>
            </a:r>
            <a:r>
              <a:rPr lang="es-ES" sz="4000" b="0" spc="-110" dirty="0">
                <a:latin typeface="+mj-lt"/>
                <a:cs typeface="Arial" panose="020B0604020202020204" pitchFamily="34" charset="0"/>
              </a:rPr>
              <a:t> </a:t>
            </a:r>
            <a:r>
              <a:rPr lang="es-ES" sz="4000" b="0" spc="55" dirty="0">
                <a:latin typeface="+mj-lt"/>
                <a:cs typeface="Arial" panose="020B0604020202020204" pitchFamily="34" charset="0"/>
              </a:rPr>
              <a:t>de</a:t>
            </a:r>
            <a:r>
              <a:rPr lang="es-ES" sz="4000" b="0" spc="-114" dirty="0">
                <a:latin typeface="+mj-lt"/>
                <a:cs typeface="Arial" panose="020B0604020202020204" pitchFamily="34" charset="0"/>
              </a:rPr>
              <a:t> </a:t>
            </a:r>
            <a:r>
              <a:rPr lang="es-ES" sz="4000" b="0" spc="130" dirty="0">
                <a:latin typeface="+mj-lt"/>
                <a:cs typeface="Arial" panose="020B0604020202020204" pitchFamily="34" charset="0"/>
              </a:rPr>
              <a:t>Python</a:t>
            </a:r>
            <a:r>
              <a:rPr lang="es-ES" sz="4000" b="0" spc="-110" dirty="0">
                <a:latin typeface="+mj-lt"/>
                <a:cs typeface="Arial" panose="020B0604020202020204" pitchFamily="34" charset="0"/>
              </a:rPr>
              <a:t> </a:t>
            </a:r>
            <a:r>
              <a:rPr lang="es-ES" sz="4000" b="0" spc="75" dirty="0">
                <a:latin typeface="+mj-lt"/>
                <a:cs typeface="Arial" panose="020B0604020202020204" pitchFamily="34" charset="0"/>
              </a:rPr>
              <a:t>desde</a:t>
            </a:r>
            <a:r>
              <a:rPr lang="es-ES" sz="4000" b="0" spc="-110" dirty="0">
                <a:latin typeface="+mj-lt"/>
                <a:cs typeface="Arial" panose="020B0604020202020204" pitchFamily="34" charset="0"/>
              </a:rPr>
              <a:t> </a:t>
            </a:r>
            <a:r>
              <a:rPr lang="es-ES" sz="4000" b="0" spc="65" dirty="0">
                <a:latin typeface="+mj-lt"/>
                <a:cs typeface="Arial" panose="020B0604020202020204" pitchFamily="34" charset="0"/>
              </a:rPr>
              <a:t>python.org</a:t>
            </a:r>
            <a:endParaRPr lang="es-ES" sz="4000" dirty="0">
              <a:latin typeface="+mj-lt"/>
              <a:cs typeface="Arial" panose="020B0604020202020204" pitchFamily="34" charset="0"/>
            </a:endParaRPr>
          </a:p>
          <a:p>
            <a:pPr marL="0" indent="0">
              <a:spcBef>
                <a:spcPts val="135"/>
              </a:spcBef>
              <a:buFont typeface="Arial"/>
              <a:buNone/>
            </a:pPr>
            <a:endParaRPr lang="es-ES" sz="4000" b="1" spc="-10" dirty="0"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5224A92-B71D-4244-9CEE-E80F9BD118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069A319-3937-4297-B7D8-6745097B90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5385" y="487353"/>
            <a:ext cx="11218182" cy="5883295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3FDFE78-2422-40CD-BC53-9E0C459C9D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76" y="609600"/>
            <a:ext cx="10972800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PA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35825" y="982132"/>
            <a:ext cx="3360772" cy="4625172"/>
          </a:xfrm>
          <a:prstGeom prst="rect">
            <a:avLst/>
          </a:prstGeom>
        </p:spPr>
        <p:txBody>
          <a:bodyPr vert="horz" lIns="0" tIns="15875" rIns="0" bIns="0" rtlCol="0">
            <a:normAutofit/>
          </a:bodyPr>
          <a:lstStyle/>
          <a:p>
            <a:pPr marL="12700">
              <a:spcBef>
                <a:spcPts val="125"/>
              </a:spcBef>
            </a:pPr>
            <a:r>
              <a:rPr lang="es-ES" spc="-185">
                <a:solidFill>
                  <a:srgbClr val="262626"/>
                </a:solidFill>
              </a:rPr>
              <a:t>Instalación</a:t>
            </a:r>
            <a:r>
              <a:rPr lang="es-ES" spc="-254">
                <a:solidFill>
                  <a:srgbClr val="262626"/>
                </a:solidFill>
              </a:rPr>
              <a:t> </a:t>
            </a:r>
            <a:r>
              <a:rPr lang="es-ES" spc="-185">
                <a:solidFill>
                  <a:srgbClr val="262626"/>
                </a:solidFill>
              </a:rPr>
              <a:t>de</a:t>
            </a:r>
            <a:r>
              <a:rPr lang="es-ES" spc="-254">
                <a:solidFill>
                  <a:srgbClr val="262626"/>
                </a:solidFill>
              </a:rPr>
              <a:t> </a:t>
            </a:r>
            <a:r>
              <a:rPr lang="es-ES" spc="-110">
                <a:solidFill>
                  <a:srgbClr val="262626"/>
                </a:solidFill>
              </a:rPr>
              <a:t>Python</a:t>
            </a:r>
            <a:r>
              <a:rPr lang="es-ES" spc="-254">
                <a:solidFill>
                  <a:srgbClr val="262626"/>
                </a:solidFill>
              </a:rPr>
              <a:t> </a:t>
            </a:r>
            <a:r>
              <a:rPr lang="es-ES" spc="-114">
                <a:solidFill>
                  <a:srgbClr val="262626"/>
                </a:solidFill>
              </a:rPr>
              <a:t>y</a:t>
            </a:r>
            <a:r>
              <a:rPr lang="es-ES" spc="-254">
                <a:solidFill>
                  <a:srgbClr val="262626"/>
                </a:solidFill>
              </a:rPr>
              <a:t> </a:t>
            </a:r>
            <a:r>
              <a:rPr lang="es-ES" spc="-35">
                <a:solidFill>
                  <a:srgbClr val="262626"/>
                </a:solidFill>
              </a:rPr>
              <a:t>Anaconda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97E302E-4D34-42E4-94A8-4FC0AF572F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3" y="1092200"/>
            <a:ext cx="5942687" cy="4515104"/>
          </a:xfrm>
          <a:prstGeom prst="rect">
            <a:avLst/>
          </a:prstGeom>
          <a:noFill/>
          <a:ln w="57150" cmpd="thickThin">
            <a:solidFill>
              <a:srgbClr val="7F7F7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object 6">
            <a:extLst>
              <a:ext uri="{FF2B5EF4-FFF2-40B4-BE49-F238E27FC236}">
                <a16:creationId xmlns:a16="http://schemas.microsoft.com/office/drawing/2014/main" id="{F22C3C69-D164-7B5A-546D-C59FFF92D8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2448919"/>
              </p:ext>
            </p:extLst>
          </p:nvPr>
        </p:nvGraphicFramePr>
        <p:xfrm>
          <a:off x="1391056" y="1391055"/>
          <a:ext cx="5272392" cy="39591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3000" y="1676400"/>
            <a:ext cx="9657080" cy="7454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185" dirty="0"/>
              <a:t>Instalación</a:t>
            </a:r>
            <a:r>
              <a:rPr spc="-254" dirty="0"/>
              <a:t> </a:t>
            </a:r>
            <a:r>
              <a:rPr spc="-185" dirty="0"/>
              <a:t>de</a:t>
            </a:r>
            <a:r>
              <a:rPr spc="-254" dirty="0"/>
              <a:t> </a:t>
            </a:r>
            <a:r>
              <a:rPr spc="-110" dirty="0"/>
              <a:t>Python</a:t>
            </a:r>
            <a:r>
              <a:rPr spc="-254" dirty="0"/>
              <a:t> </a:t>
            </a:r>
            <a:r>
              <a:rPr spc="-114" dirty="0"/>
              <a:t>y</a:t>
            </a:r>
            <a:r>
              <a:rPr spc="-254" dirty="0"/>
              <a:t> </a:t>
            </a:r>
            <a:r>
              <a:rPr spc="-35" dirty="0"/>
              <a:t>Anaconda</a:t>
            </a:r>
          </a:p>
        </p:txBody>
      </p:sp>
      <p:graphicFrame>
        <p:nvGraphicFramePr>
          <p:cNvPr id="9" name="object 7">
            <a:extLst>
              <a:ext uri="{FF2B5EF4-FFF2-40B4-BE49-F238E27FC236}">
                <a16:creationId xmlns:a16="http://schemas.microsoft.com/office/drawing/2014/main" id="{F1944600-8106-3EFD-CBC5-FABB39D127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4478768"/>
              </p:ext>
            </p:extLst>
          </p:nvPr>
        </p:nvGraphicFramePr>
        <p:xfrm>
          <a:off x="1295401" y="2556932"/>
          <a:ext cx="9601196" cy="33189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2199" y="1646872"/>
            <a:ext cx="9657080" cy="7454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185" dirty="0"/>
              <a:t>Instalación</a:t>
            </a:r>
            <a:r>
              <a:rPr spc="-254" dirty="0"/>
              <a:t> </a:t>
            </a:r>
            <a:r>
              <a:rPr spc="-185" dirty="0"/>
              <a:t>de</a:t>
            </a:r>
            <a:r>
              <a:rPr spc="-254" dirty="0"/>
              <a:t> </a:t>
            </a:r>
            <a:r>
              <a:rPr spc="-110" dirty="0"/>
              <a:t>Python</a:t>
            </a:r>
            <a:r>
              <a:rPr spc="-254" dirty="0"/>
              <a:t> </a:t>
            </a:r>
            <a:r>
              <a:rPr spc="-114" dirty="0"/>
              <a:t>y</a:t>
            </a:r>
            <a:r>
              <a:rPr spc="-254" dirty="0"/>
              <a:t> </a:t>
            </a:r>
            <a:r>
              <a:rPr spc="-35" dirty="0"/>
              <a:t>Anaconda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9649" y="3315040"/>
            <a:ext cx="114300" cy="1142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38200" y="3163479"/>
            <a:ext cx="10210802" cy="417422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93065">
              <a:lnSpc>
                <a:spcPct val="100000"/>
              </a:lnSpc>
              <a:spcBef>
                <a:spcPts val="3220"/>
              </a:spcBef>
            </a:pPr>
            <a:r>
              <a:rPr lang="en-US" sz="2600" b="1" spc="-10" dirty="0" err="1">
                <a:solidFill>
                  <a:srgbClr val="455964"/>
                </a:solidFill>
                <a:latin typeface="Tahoma"/>
                <a:cs typeface="Tahoma"/>
              </a:rPr>
              <a:t>Librerías</a:t>
            </a:r>
            <a:r>
              <a:rPr lang="en-US" sz="2600" b="1" spc="-165" dirty="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lang="en-US" sz="2600" b="1" spc="-10" dirty="0" err="1">
                <a:solidFill>
                  <a:srgbClr val="455964"/>
                </a:solidFill>
                <a:latin typeface="Tahoma"/>
                <a:cs typeface="Tahoma"/>
              </a:rPr>
              <a:t>esenciales</a:t>
            </a:r>
            <a:r>
              <a:rPr lang="en-US" sz="2600" b="1" spc="-10" dirty="0">
                <a:solidFill>
                  <a:srgbClr val="455964"/>
                </a:solidFill>
                <a:latin typeface="Tahoma"/>
                <a:cs typeface="Tahoma"/>
              </a:rPr>
              <a:t>:</a:t>
            </a:r>
            <a:endParaRPr lang="en-US" sz="2600" dirty="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38237" y="4080962"/>
            <a:ext cx="123825" cy="12382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466849" y="3942849"/>
            <a:ext cx="1866900" cy="419100"/>
          </a:xfrm>
          <a:prstGeom prst="rect">
            <a:avLst/>
          </a:prstGeom>
          <a:solidFill>
            <a:srgbClr val="6A797D"/>
          </a:solidFill>
        </p:spPr>
        <p:txBody>
          <a:bodyPr vert="horz" wrap="square" lIns="0" tIns="38100" rIns="0" bIns="0" rtlCol="0">
            <a:spAutoFit/>
          </a:bodyPr>
          <a:lstStyle/>
          <a:p>
            <a:pPr marL="54610">
              <a:lnSpc>
                <a:spcPct val="100000"/>
              </a:lnSpc>
              <a:spcBef>
                <a:spcPts val="300"/>
              </a:spcBef>
            </a:pPr>
            <a:r>
              <a:rPr sz="2100" spc="-10" dirty="0">
                <a:solidFill>
                  <a:srgbClr val="FFF7E1"/>
                </a:solidFill>
                <a:latin typeface="Courier New"/>
                <a:cs typeface="Courier New"/>
              </a:rPr>
              <a:t>ultralytics</a:t>
            </a:r>
            <a:endParaRPr sz="2100" dirty="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63019" y="3901575"/>
            <a:ext cx="6288405" cy="4254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600" spc="-270" dirty="0">
                <a:solidFill>
                  <a:srgbClr val="455964"/>
                </a:solidFill>
                <a:latin typeface="Tahoma"/>
                <a:cs typeface="Tahoma"/>
              </a:rPr>
              <a:t>:</a:t>
            </a:r>
            <a:r>
              <a:rPr sz="2600" spc="-114" dirty="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sz="2600" spc="85" dirty="0">
                <a:solidFill>
                  <a:srgbClr val="455964"/>
                </a:solidFill>
                <a:latin typeface="Tahoma"/>
                <a:cs typeface="Tahoma"/>
              </a:rPr>
              <a:t>Para</a:t>
            </a:r>
            <a:r>
              <a:rPr sz="2600" spc="-110" dirty="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sz="2600" spc="60" dirty="0">
                <a:solidFill>
                  <a:srgbClr val="455964"/>
                </a:solidFill>
                <a:latin typeface="Tahoma"/>
                <a:cs typeface="Tahoma"/>
              </a:rPr>
              <a:t>la</a:t>
            </a:r>
            <a:r>
              <a:rPr sz="2600" spc="-110" dirty="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sz="2600" spc="110" dirty="0">
                <a:solidFill>
                  <a:srgbClr val="455964"/>
                </a:solidFill>
                <a:latin typeface="Tahoma"/>
                <a:cs typeface="Tahoma"/>
              </a:rPr>
              <a:t>detección</a:t>
            </a:r>
            <a:r>
              <a:rPr sz="2600" spc="-110" dirty="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sz="2600" spc="55" dirty="0">
                <a:solidFill>
                  <a:srgbClr val="455964"/>
                </a:solidFill>
                <a:latin typeface="Tahoma"/>
                <a:cs typeface="Tahoma"/>
              </a:rPr>
              <a:t>de</a:t>
            </a:r>
            <a:r>
              <a:rPr sz="2600" spc="-114" dirty="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sz="2600" spc="90" dirty="0">
                <a:solidFill>
                  <a:srgbClr val="455964"/>
                </a:solidFill>
                <a:latin typeface="Tahoma"/>
                <a:cs typeface="Tahoma"/>
              </a:rPr>
              <a:t>objetos</a:t>
            </a:r>
            <a:r>
              <a:rPr sz="2600" spc="-110" dirty="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sz="2600" spc="80" dirty="0">
                <a:solidFill>
                  <a:srgbClr val="455964"/>
                </a:solidFill>
                <a:latin typeface="Tahoma"/>
                <a:cs typeface="Tahoma"/>
              </a:rPr>
              <a:t>con</a:t>
            </a:r>
            <a:r>
              <a:rPr sz="2600" spc="-110" dirty="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sz="2600" spc="100" dirty="0">
                <a:solidFill>
                  <a:srgbClr val="455964"/>
                </a:solidFill>
                <a:latin typeface="Tahoma"/>
                <a:cs typeface="Tahoma"/>
              </a:rPr>
              <a:t>YOLO.</a:t>
            </a:r>
            <a:endParaRPr sz="2600">
              <a:latin typeface="Tahoma"/>
              <a:cs typeface="Tahoma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38237" y="4633412"/>
            <a:ext cx="123825" cy="12382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466849" y="4495299"/>
            <a:ext cx="1066800" cy="409575"/>
          </a:xfrm>
          <a:prstGeom prst="rect">
            <a:avLst/>
          </a:prstGeom>
          <a:solidFill>
            <a:srgbClr val="6A797D"/>
          </a:solidFill>
        </p:spPr>
        <p:txBody>
          <a:bodyPr vert="horz" wrap="square" lIns="0" tIns="38100" rIns="0" bIns="0" rtlCol="0">
            <a:spAutoFit/>
          </a:bodyPr>
          <a:lstStyle/>
          <a:p>
            <a:pPr marL="54610">
              <a:lnSpc>
                <a:spcPct val="100000"/>
              </a:lnSpc>
              <a:spcBef>
                <a:spcPts val="300"/>
              </a:spcBef>
            </a:pPr>
            <a:r>
              <a:rPr sz="2100" spc="-10" dirty="0">
                <a:solidFill>
                  <a:srgbClr val="FFF7E1"/>
                </a:solidFill>
                <a:latin typeface="Courier New"/>
                <a:cs typeface="Courier New"/>
              </a:rPr>
              <a:t>opencv</a:t>
            </a:r>
            <a:endParaRPr sz="21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62770" y="4454025"/>
            <a:ext cx="5755640" cy="4254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600" spc="-270" dirty="0">
                <a:solidFill>
                  <a:srgbClr val="455964"/>
                </a:solidFill>
                <a:latin typeface="Tahoma"/>
                <a:cs typeface="Tahoma"/>
              </a:rPr>
              <a:t>:</a:t>
            </a:r>
            <a:r>
              <a:rPr sz="2600" spc="-105" dirty="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sz="2600" spc="85" dirty="0">
                <a:solidFill>
                  <a:srgbClr val="455964"/>
                </a:solidFill>
                <a:latin typeface="Tahoma"/>
                <a:cs typeface="Tahoma"/>
              </a:rPr>
              <a:t>Para</a:t>
            </a:r>
            <a:r>
              <a:rPr sz="2600" spc="-105" dirty="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sz="2600" spc="80" dirty="0">
                <a:solidFill>
                  <a:srgbClr val="455964"/>
                </a:solidFill>
                <a:latin typeface="Tahoma"/>
                <a:cs typeface="Tahoma"/>
              </a:rPr>
              <a:t>el</a:t>
            </a:r>
            <a:r>
              <a:rPr sz="2600" spc="-105" dirty="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sz="2600" spc="100" dirty="0">
                <a:solidFill>
                  <a:srgbClr val="455964"/>
                </a:solidFill>
                <a:latin typeface="Tahoma"/>
                <a:cs typeface="Tahoma"/>
              </a:rPr>
              <a:t>procesamiento</a:t>
            </a:r>
            <a:r>
              <a:rPr sz="2600" spc="-105" dirty="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sz="2600" spc="55" dirty="0">
                <a:solidFill>
                  <a:srgbClr val="455964"/>
                </a:solidFill>
                <a:latin typeface="Tahoma"/>
                <a:cs typeface="Tahoma"/>
              </a:rPr>
              <a:t>de</a:t>
            </a:r>
            <a:r>
              <a:rPr sz="2600" spc="-105" dirty="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sz="2600" spc="-10" dirty="0">
                <a:solidFill>
                  <a:srgbClr val="455964"/>
                </a:solidFill>
                <a:latin typeface="Tahoma"/>
                <a:cs typeface="Tahoma"/>
              </a:rPr>
              <a:t>imágenes.</a:t>
            </a:r>
            <a:endParaRPr sz="2600">
              <a:latin typeface="Tahoma"/>
              <a:cs typeface="Tahoma"/>
            </a:endParaRPr>
          </a:p>
        </p:txBody>
      </p:sp>
      <p:sp>
        <p:nvSpPr>
          <p:cNvPr id="13" name="object 4">
            <a:extLst>
              <a:ext uri="{FF2B5EF4-FFF2-40B4-BE49-F238E27FC236}">
                <a16:creationId xmlns:a16="http://schemas.microsoft.com/office/drawing/2014/main" id="{EB283767-22A0-4FEB-8A0D-B20E7D284C61}"/>
              </a:ext>
            </a:extLst>
          </p:cNvPr>
          <p:cNvSpPr txBox="1"/>
          <p:nvPr/>
        </p:nvSpPr>
        <p:spPr>
          <a:xfrm>
            <a:off x="1066799" y="2438400"/>
            <a:ext cx="10058402" cy="617477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900" b="1" spc="-65" dirty="0">
                <a:solidFill>
                  <a:srgbClr val="455964"/>
                </a:solidFill>
                <a:latin typeface="Tahoma"/>
                <a:cs typeface="Tahoma"/>
              </a:rPr>
              <a:t>¡Preparemos</a:t>
            </a:r>
            <a:r>
              <a:rPr sz="3900" b="1" spc="-175" dirty="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sz="3900" b="1" spc="-100" dirty="0">
                <a:solidFill>
                  <a:srgbClr val="455964"/>
                </a:solidFill>
                <a:latin typeface="Tahoma"/>
                <a:cs typeface="Tahoma"/>
              </a:rPr>
              <a:t>nuestro</a:t>
            </a:r>
            <a:r>
              <a:rPr sz="3900" b="1" spc="-175" dirty="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sz="3900" b="1" spc="-80" dirty="0">
                <a:solidFill>
                  <a:srgbClr val="455964"/>
                </a:solidFill>
                <a:latin typeface="Tahoma"/>
                <a:cs typeface="Tahoma"/>
              </a:rPr>
              <a:t>entorno</a:t>
            </a:r>
            <a:r>
              <a:rPr sz="3900" b="1" spc="-175" dirty="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sz="3900" b="1" spc="-140" dirty="0">
                <a:solidFill>
                  <a:srgbClr val="455964"/>
                </a:solidFill>
                <a:latin typeface="Tahoma"/>
                <a:cs typeface="Tahoma"/>
              </a:rPr>
              <a:t>de</a:t>
            </a:r>
            <a:r>
              <a:rPr sz="3900" b="1" spc="-175" dirty="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sz="3900" b="1" spc="-10" dirty="0" err="1">
                <a:solidFill>
                  <a:srgbClr val="455964"/>
                </a:solidFill>
                <a:latin typeface="Tahoma"/>
                <a:cs typeface="Tahoma"/>
              </a:rPr>
              <a:t>trabajo</a:t>
            </a:r>
            <a:r>
              <a:rPr sz="3900" b="1" spc="-10" dirty="0">
                <a:solidFill>
                  <a:srgbClr val="455964"/>
                </a:solidFill>
                <a:latin typeface="Tahoma"/>
                <a:cs typeface="Tahoma"/>
              </a:rPr>
              <a:t>!</a:t>
            </a:r>
            <a:endParaRPr lang="en-US" sz="3900" dirty="0">
              <a:latin typeface="Tahoma"/>
              <a:cs typeface="Tahom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5402" y="1379009"/>
            <a:ext cx="9601196" cy="130386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2999"/>
              </a:lnSpc>
              <a:spcBef>
                <a:spcPts val="95"/>
              </a:spcBef>
            </a:pPr>
            <a:r>
              <a:rPr spc="-190" dirty="0"/>
              <a:t>Fundamentos</a:t>
            </a:r>
            <a:r>
              <a:rPr spc="-265" dirty="0"/>
              <a:t> </a:t>
            </a:r>
            <a:r>
              <a:rPr spc="-185" dirty="0"/>
              <a:t>de</a:t>
            </a:r>
            <a:r>
              <a:rPr spc="-265" dirty="0"/>
              <a:t> </a:t>
            </a:r>
            <a:r>
              <a:rPr spc="-150" dirty="0"/>
              <a:t>Programación</a:t>
            </a:r>
            <a:r>
              <a:rPr spc="-265" dirty="0"/>
              <a:t> </a:t>
            </a:r>
            <a:r>
              <a:rPr spc="-25" dirty="0"/>
              <a:t>en </a:t>
            </a:r>
            <a:r>
              <a:rPr spc="-10" dirty="0"/>
              <a:t>Python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79550" y="3703637"/>
            <a:ext cx="114300" cy="1142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371600" y="2514600"/>
            <a:ext cx="7089140" cy="14306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900" b="1" spc="-75" dirty="0">
                <a:solidFill>
                  <a:srgbClr val="455964"/>
                </a:solidFill>
                <a:latin typeface="Tahoma"/>
                <a:cs typeface="Tahoma"/>
              </a:rPr>
              <a:t>¡Los</a:t>
            </a:r>
            <a:r>
              <a:rPr sz="3900" b="1" spc="-180" dirty="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sz="3900" b="1" spc="-110" dirty="0">
                <a:solidFill>
                  <a:srgbClr val="455964"/>
                </a:solidFill>
                <a:latin typeface="Tahoma"/>
                <a:cs typeface="Tahoma"/>
              </a:rPr>
              <a:t>bloques</a:t>
            </a:r>
            <a:r>
              <a:rPr sz="3900" b="1" spc="-180" dirty="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sz="3900" b="1" spc="-140" dirty="0">
                <a:solidFill>
                  <a:srgbClr val="455964"/>
                </a:solidFill>
                <a:latin typeface="Tahoma"/>
                <a:cs typeface="Tahoma"/>
              </a:rPr>
              <a:t>de</a:t>
            </a:r>
            <a:r>
              <a:rPr sz="3900" b="1" spc="-180" dirty="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sz="3900" b="1" spc="-30" dirty="0">
                <a:solidFill>
                  <a:srgbClr val="455964"/>
                </a:solidFill>
                <a:latin typeface="Tahoma"/>
                <a:cs typeface="Tahoma"/>
              </a:rPr>
              <a:t>construcción!</a:t>
            </a:r>
            <a:endParaRPr sz="3900">
              <a:latin typeface="Tahoma"/>
              <a:cs typeface="Tahoma"/>
            </a:endParaRPr>
          </a:p>
          <a:p>
            <a:pPr marL="393065">
              <a:lnSpc>
                <a:spcPct val="100000"/>
              </a:lnSpc>
              <a:spcBef>
                <a:spcPts val="3220"/>
              </a:spcBef>
            </a:pPr>
            <a:r>
              <a:rPr sz="2600" b="1" dirty="0">
                <a:solidFill>
                  <a:srgbClr val="455964"/>
                </a:solidFill>
                <a:latin typeface="Tahoma"/>
                <a:cs typeface="Tahoma"/>
              </a:rPr>
              <a:t>Tipos</a:t>
            </a:r>
            <a:r>
              <a:rPr sz="2600" b="1" spc="-160" dirty="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sz="2600" b="1" spc="-50" dirty="0">
                <a:solidFill>
                  <a:srgbClr val="455964"/>
                </a:solidFill>
                <a:latin typeface="Tahoma"/>
                <a:cs typeface="Tahoma"/>
              </a:rPr>
              <a:t>de</a:t>
            </a:r>
            <a:r>
              <a:rPr sz="2600" b="1" spc="-140" dirty="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sz="2600" b="1" spc="-10" dirty="0">
                <a:solidFill>
                  <a:srgbClr val="455964"/>
                </a:solidFill>
                <a:latin typeface="Tahoma"/>
                <a:cs typeface="Tahoma"/>
              </a:rPr>
              <a:t>datos:</a:t>
            </a:r>
            <a:endParaRPr sz="260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55788" y="4251325"/>
            <a:ext cx="123825" cy="12382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3603625" y="4113212"/>
            <a:ext cx="581025" cy="419100"/>
          </a:xfrm>
          <a:prstGeom prst="rect">
            <a:avLst/>
          </a:prstGeom>
          <a:solidFill>
            <a:srgbClr val="6A797D"/>
          </a:solidFill>
        </p:spPr>
        <p:txBody>
          <a:bodyPr vert="horz" wrap="square" lIns="0" tIns="38100" rIns="0" bIns="0" rtlCol="0">
            <a:spAutoFit/>
          </a:bodyPr>
          <a:lstStyle/>
          <a:p>
            <a:pPr marL="49530">
              <a:lnSpc>
                <a:spcPct val="100000"/>
              </a:lnSpc>
              <a:spcBef>
                <a:spcPts val="300"/>
              </a:spcBef>
            </a:pPr>
            <a:r>
              <a:rPr sz="2100" spc="-25" dirty="0">
                <a:solidFill>
                  <a:srgbClr val="FFF7E1"/>
                </a:solidFill>
                <a:latin typeface="Courier New"/>
                <a:cs typeface="Courier New"/>
              </a:rPr>
              <a:t>int</a:t>
            </a:r>
            <a:endParaRPr sz="21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33600" y="4071938"/>
            <a:ext cx="2206625" cy="4254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2092960" algn="l"/>
              </a:tabLst>
            </a:pPr>
            <a:r>
              <a:rPr sz="2600" spc="114" dirty="0">
                <a:solidFill>
                  <a:srgbClr val="455964"/>
                </a:solidFill>
                <a:latin typeface="Tahoma"/>
                <a:cs typeface="Tahoma"/>
              </a:rPr>
              <a:t>Enteros</a:t>
            </a:r>
            <a:r>
              <a:rPr sz="2600" spc="-100" dirty="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sz="2600" spc="-50" dirty="0">
                <a:solidFill>
                  <a:srgbClr val="455964"/>
                </a:solidFill>
                <a:latin typeface="Tahoma"/>
                <a:cs typeface="Tahoma"/>
              </a:rPr>
              <a:t>(</a:t>
            </a:r>
            <a:r>
              <a:rPr sz="2600" dirty="0">
                <a:solidFill>
                  <a:srgbClr val="455964"/>
                </a:solidFill>
                <a:latin typeface="Tahoma"/>
                <a:cs typeface="Tahoma"/>
              </a:rPr>
              <a:t>	</a:t>
            </a:r>
            <a:r>
              <a:rPr sz="2600" spc="-155" dirty="0">
                <a:solidFill>
                  <a:srgbClr val="455964"/>
                </a:solidFill>
                <a:latin typeface="Tahoma"/>
                <a:cs typeface="Tahoma"/>
              </a:rPr>
              <a:t>)</a:t>
            </a:r>
            <a:endParaRPr sz="2600">
              <a:latin typeface="Tahoma"/>
              <a:cs typeface="Tahoma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855788" y="4803775"/>
            <a:ext cx="123825" cy="12382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3860800" y="4665662"/>
            <a:ext cx="904875" cy="409575"/>
          </a:xfrm>
          <a:prstGeom prst="rect">
            <a:avLst/>
          </a:prstGeom>
          <a:solidFill>
            <a:srgbClr val="6A797D"/>
          </a:solidFill>
        </p:spPr>
        <p:txBody>
          <a:bodyPr vert="horz" wrap="square" lIns="0" tIns="38100" rIns="0" bIns="0" rtlCol="0">
            <a:spAutoFit/>
          </a:bodyPr>
          <a:lstStyle/>
          <a:p>
            <a:pPr marL="55880">
              <a:lnSpc>
                <a:spcPct val="100000"/>
              </a:lnSpc>
              <a:spcBef>
                <a:spcPts val="300"/>
              </a:spcBef>
            </a:pPr>
            <a:r>
              <a:rPr sz="2100" spc="-10" dirty="0">
                <a:solidFill>
                  <a:srgbClr val="FFF7E1"/>
                </a:solidFill>
                <a:latin typeface="Courier New"/>
                <a:cs typeface="Courier New"/>
              </a:rPr>
              <a:t>float</a:t>
            </a:r>
            <a:endParaRPr sz="21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33600" y="4624388"/>
            <a:ext cx="2789555" cy="4254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2675890" algn="l"/>
              </a:tabLst>
            </a:pPr>
            <a:r>
              <a:rPr sz="2600" spc="120" dirty="0">
                <a:solidFill>
                  <a:srgbClr val="455964"/>
                </a:solidFill>
                <a:latin typeface="Tahoma"/>
                <a:cs typeface="Tahoma"/>
              </a:rPr>
              <a:t>Flotantes</a:t>
            </a:r>
            <a:r>
              <a:rPr sz="2600" spc="-105" dirty="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sz="2600" spc="-50" dirty="0">
                <a:solidFill>
                  <a:srgbClr val="455964"/>
                </a:solidFill>
                <a:latin typeface="Tahoma"/>
                <a:cs typeface="Tahoma"/>
              </a:rPr>
              <a:t>(</a:t>
            </a:r>
            <a:r>
              <a:rPr sz="2600" dirty="0">
                <a:solidFill>
                  <a:srgbClr val="455964"/>
                </a:solidFill>
                <a:latin typeface="Tahoma"/>
                <a:cs typeface="Tahoma"/>
              </a:rPr>
              <a:t>	</a:t>
            </a:r>
            <a:r>
              <a:rPr sz="2600" spc="-155" dirty="0">
                <a:solidFill>
                  <a:srgbClr val="455964"/>
                </a:solidFill>
                <a:latin typeface="Tahoma"/>
                <a:cs typeface="Tahoma"/>
              </a:rPr>
              <a:t>)</a:t>
            </a:r>
            <a:endParaRPr sz="2600">
              <a:latin typeface="Tahoma"/>
              <a:cs typeface="Tahoma"/>
            </a:endParaRPr>
          </a:p>
        </p:txBody>
      </p: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855788" y="5346700"/>
            <a:ext cx="123825" cy="123824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5080000" y="5218112"/>
            <a:ext cx="590550" cy="409575"/>
          </a:xfrm>
          <a:prstGeom prst="rect">
            <a:avLst/>
          </a:prstGeom>
          <a:solidFill>
            <a:srgbClr val="6A797D"/>
          </a:solidFill>
        </p:spPr>
        <p:txBody>
          <a:bodyPr vert="horz" wrap="square" lIns="0" tIns="28575" rIns="0" bIns="0" rtlCol="0">
            <a:spAutoFit/>
          </a:bodyPr>
          <a:lstStyle/>
          <a:p>
            <a:pPr marL="52069">
              <a:lnSpc>
                <a:spcPct val="100000"/>
              </a:lnSpc>
              <a:spcBef>
                <a:spcPts val="225"/>
              </a:spcBef>
            </a:pPr>
            <a:r>
              <a:rPr sz="2100" spc="-25" dirty="0">
                <a:solidFill>
                  <a:srgbClr val="FFF7E1"/>
                </a:solidFill>
                <a:latin typeface="Courier New"/>
                <a:cs typeface="Courier New"/>
              </a:rPr>
              <a:t>str</a:t>
            </a:r>
            <a:endParaRPr sz="21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133600" y="5167313"/>
            <a:ext cx="3684904" cy="4254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3571875" algn="l"/>
              </a:tabLst>
            </a:pPr>
            <a:r>
              <a:rPr sz="2600" spc="95" dirty="0">
                <a:solidFill>
                  <a:srgbClr val="455964"/>
                </a:solidFill>
                <a:latin typeface="Tahoma"/>
                <a:cs typeface="Tahoma"/>
              </a:rPr>
              <a:t>Cadenas</a:t>
            </a:r>
            <a:r>
              <a:rPr sz="2600" spc="-100" dirty="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sz="2600" spc="55" dirty="0">
                <a:solidFill>
                  <a:srgbClr val="455964"/>
                </a:solidFill>
                <a:latin typeface="Tahoma"/>
                <a:cs typeface="Tahoma"/>
              </a:rPr>
              <a:t>de</a:t>
            </a:r>
            <a:r>
              <a:rPr sz="2600" spc="-100" dirty="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sz="2600" spc="105" dirty="0">
                <a:solidFill>
                  <a:srgbClr val="455964"/>
                </a:solidFill>
                <a:latin typeface="Tahoma"/>
                <a:cs typeface="Tahoma"/>
              </a:rPr>
              <a:t>texto</a:t>
            </a:r>
            <a:r>
              <a:rPr sz="2600" spc="-100" dirty="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sz="2600" spc="-50" dirty="0">
                <a:solidFill>
                  <a:srgbClr val="455964"/>
                </a:solidFill>
                <a:latin typeface="Tahoma"/>
                <a:cs typeface="Tahoma"/>
              </a:rPr>
              <a:t>(</a:t>
            </a:r>
            <a:r>
              <a:rPr sz="2600" dirty="0">
                <a:solidFill>
                  <a:srgbClr val="455964"/>
                </a:solidFill>
                <a:latin typeface="Tahoma"/>
                <a:cs typeface="Tahoma"/>
              </a:rPr>
              <a:t>	</a:t>
            </a:r>
            <a:r>
              <a:rPr sz="2600" spc="-160" dirty="0">
                <a:solidFill>
                  <a:srgbClr val="455964"/>
                </a:solidFill>
                <a:latin typeface="Tahoma"/>
                <a:cs typeface="Tahoma"/>
              </a:rPr>
              <a:t>)</a:t>
            </a:r>
            <a:endParaRPr sz="2600">
              <a:latin typeface="Tahoma"/>
              <a:cs typeface="Tahoma"/>
            </a:endParaRPr>
          </a:p>
        </p:txBody>
      </p:sp>
      <p:pic>
        <p:nvPicPr>
          <p:cNvPr id="14" name="object 1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855788" y="5899150"/>
            <a:ext cx="123825" cy="123824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4013200" y="5761037"/>
            <a:ext cx="742950" cy="419100"/>
          </a:xfrm>
          <a:prstGeom prst="rect">
            <a:avLst/>
          </a:prstGeom>
          <a:solidFill>
            <a:srgbClr val="6A797D"/>
          </a:solidFill>
        </p:spPr>
        <p:txBody>
          <a:bodyPr vert="horz" wrap="square" lIns="0" tIns="38100" rIns="0" bIns="0" rtlCol="0">
            <a:spAutoFit/>
          </a:bodyPr>
          <a:lstStyle/>
          <a:p>
            <a:pPr marL="52069">
              <a:lnSpc>
                <a:spcPct val="100000"/>
              </a:lnSpc>
              <a:spcBef>
                <a:spcPts val="300"/>
              </a:spcBef>
            </a:pPr>
            <a:r>
              <a:rPr sz="2100" spc="-20" dirty="0">
                <a:solidFill>
                  <a:srgbClr val="FFF7E1"/>
                </a:solidFill>
                <a:latin typeface="Courier New"/>
                <a:cs typeface="Courier New"/>
              </a:rPr>
              <a:t>bool</a:t>
            </a:r>
            <a:endParaRPr sz="21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133600" y="5719762"/>
            <a:ext cx="2778760" cy="4254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2665095" algn="l"/>
              </a:tabLst>
            </a:pPr>
            <a:r>
              <a:rPr sz="2600" spc="110" dirty="0">
                <a:solidFill>
                  <a:srgbClr val="455964"/>
                </a:solidFill>
                <a:latin typeface="Tahoma"/>
                <a:cs typeface="Tahoma"/>
              </a:rPr>
              <a:t>Booleanos</a:t>
            </a:r>
            <a:r>
              <a:rPr sz="2600" spc="-105" dirty="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sz="2600" spc="-50" dirty="0">
                <a:solidFill>
                  <a:srgbClr val="455964"/>
                </a:solidFill>
                <a:latin typeface="Tahoma"/>
                <a:cs typeface="Tahoma"/>
              </a:rPr>
              <a:t>(</a:t>
            </a:r>
            <a:r>
              <a:rPr sz="2600" dirty="0">
                <a:solidFill>
                  <a:srgbClr val="455964"/>
                </a:solidFill>
                <a:latin typeface="Tahoma"/>
                <a:cs typeface="Tahoma"/>
              </a:rPr>
              <a:t>	</a:t>
            </a:r>
            <a:r>
              <a:rPr sz="2600" spc="-155" dirty="0">
                <a:solidFill>
                  <a:srgbClr val="455964"/>
                </a:solidFill>
                <a:latin typeface="Tahoma"/>
                <a:cs typeface="Tahoma"/>
              </a:rPr>
              <a:t>)</a:t>
            </a:r>
            <a:endParaRPr sz="2600">
              <a:latin typeface="Tahoma"/>
              <a:cs typeface="Tahom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870" y="1450181"/>
            <a:ext cx="9601196" cy="130386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2999"/>
              </a:lnSpc>
              <a:spcBef>
                <a:spcPts val="95"/>
              </a:spcBef>
            </a:pPr>
            <a:r>
              <a:rPr spc="-190" dirty="0"/>
              <a:t>Fundamentos</a:t>
            </a:r>
            <a:r>
              <a:rPr spc="-265" dirty="0"/>
              <a:t> </a:t>
            </a:r>
            <a:r>
              <a:rPr spc="-185" dirty="0"/>
              <a:t>de</a:t>
            </a:r>
            <a:r>
              <a:rPr spc="-265" dirty="0"/>
              <a:t> </a:t>
            </a:r>
            <a:r>
              <a:rPr spc="-150" dirty="0"/>
              <a:t>Programación</a:t>
            </a:r>
            <a:r>
              <a:rPr spc="-265" dirty="0"/>
              <a:t> </a:t>
            </a:r>
            <a:r>
              <a:rPr spc="-25" dirty="0"/>
              <a:t>en </a:t>
            </a:r>
            <a:r>
              <a:rPr spc="-10" dirty="0"/>
              <a:t>Python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33501" y="3733800"/>
            <a:ext cx="114300" cy="11429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52600" y="4267200"/>
            <a:ext cx="123825" cy="12382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295402" y="2544762"/>
            <a:ext cx="9448797" cy="198310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900" b="1" spc="-75" dirty="0">
                <a:solidFill>
                  <a:srgbClr val="455964"/>
                </a:solidFill>
                <a:latin typeface="Tahoma"/>
                <a:cs typeface="Tahoma"/>
              </a:rPr>
              <a:t>¡Los</a:t>
            </a:r>
            <a:r>
              <a:rPr sz="3900" b="1" spc="-180" dirty="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sz="3900" b="1" spc="-110" dirty="0">
                <a:solidFill>
                  <a:srgbClr val="455964"/>
                </a:solidFill>
                <a:latin typeface="Tahoma"/>
                <a:cs typeface="Tahoma"/>
              </a:rPr>
              <a:t>bloques</a:t>
            </a:r>
            <a:r>
              <a:rPr sz="3900" b="1" spc="-180" dirty="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sz="3900" b="1" spc="-140" dirty="0">
                <a:solidFill>
                  <a:srgbClr val="455964"/>
                </a:solidFill>
                <a:latin typeface="Tahoma"/>
                <a:cs typeface="Tahoma"/>
              </a:rPr>
              <a:t>de</a:t>
            </a:r>
            <a:r>
              <a:rPr sz="3900" b="1" spc="-180" dirty="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sz="3900" b="1" spc="-30" dirty="0">
                <a:solidFill>
                  <a:srgbClr val="455964"/>
                </a:solidFill>
                <a:latin typeface="Tahoma"/>
                <a:cs typeface="Tahoma"/>
              </a:rPr>
              <a:t>construcción!</a:t>
            </a:r>
            <a:endParaRPr sz="3900" dirty="0">
              <a:latin typeface="Tahoma"/>
              <a:cs typeface="Tahoma"/>
            </a:endParaRPr>
          </a:p>
          <a:p>
            <a:pPr marL="393065">
              <a:lnSpc>
                <a:spcPct val="100000"/>
              </a:lnSpc>
              <a:spcBef>
                <a:spcPts val="3220"/>
              </a:spcBef>
            </a:pPr>
            <a:r>
              <a:rPr sz="2600" b="1" spc="-10" dirty="0">
                <a:solidFill>
                  <a:srgbClr val="455964"/>
                </a:solidFill>
                <a:latin typeface="Tahoma"/>
                <a:cs typeface="Tahoma"/>
              </a:rPr>
              <a:t>Variables:</a:t>
            </a:r>
            <a:endParaRPr sz="2600" dirty="0">
              <a:latin typeface="Tahoma"/>
              <a:cs typeface="Tahoma"/>
            </a:endParaRPr>
          </a:p>
          <a:p>
            <a:pPr marL="774065">
              <a:lnSpc>
                <a:spcPct val="100000"/>
              </a:lnSpc>
              <a:spcBef>
                <a:spcPts val="1230"/>
              </a:spcBef>
            </a:pPr>
            <a:r>
              <a:rPr sz="2600" spc="125" dirty="0">
                <a:solidFill>
                  <a:srgbClr val="455964"/>
                </a:solidFill>
                <a:latin typeface="Tahoma"/>
                <a:cs typeface="Tahoma"/>
              </a:rPr>
              <a:t>Contenedores</a:t>
            </a:r>
            <a:r>
              <a:rPr sz="2600" spc="-95" dirty="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sz="2600" spc="60" dirty="0">
                <a:solidFill>
                  <a:srgbClr val="455964"/>
                </a:solidFill>
                <a:latin typeface="Tahoma"/>
                <a:cs typeface="Tahoma"/>
              </a:rPr>
              <a:t>para</a:t>
            </a:r>
            <a:r>
              <a:rPr sz="2600" spc="-95" dirty="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sz="2600" spc="80" dirty="0">
                <a:solidFill>
                  <a:srgbClr val="455964"/>
                </a:solidFill>
                <a:latin typeface="Tahoma"/>
                <a:cs typeface="Tahoma"/>
              </a:rPr>
              <a:t>almacenar</a:t>
            </a:r>
            <a:r>
              <a:rPr sz="2600" spc="-95" dirty="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sz="2600" spc="40" dirty="0">
                <a:solidFill>
                  <a:srgbClr val="455964"/>
                </a:solidFill>
                <a:latin typeface="Tahoma"/>
                <a:cs typeface="Tahoma"/>
              </a:rPr>
              <a:t>datos.</a:t>
            </a:r>
            <a:endParaRPr sz="2600" dirty="0">
              <a:latin typeface="Tahoma"/>
              <a:cs typeface="Tahom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16</TotalTime>
  <Words>566</Words>
  <Application>Microsoft Office PowerPoint</Application>
  <PresentationFormat>Widescreen</PresentationFormat>
  <Paragraphs>111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Courier New</vt:lpstr>
      <vt:lpstr>Garamond</vt:lpstr>
      <vt:lpstr>Tahoma</vt:lpstr>
      <vt:lpstr>Trebuchet MS</vt:lpstr>
      <vt:lpstr>Organic</vt:lpstr>
      <vt:lpstr>Módulo 1: Introducción a Python y la IA</vt:lpstr>
      <vt:lpstr>¿Qué es Python?</vt:lpstr>
      <vt:lpstr>¿Qué es Python?</vt:lpstr>
      <vt:lpstr>Instalación de Python y Anaconda</vt:lpstr>
      <vt:lpstr>Instalación de Python y Anaconda</vt:lpstr>
      <vt:lpstr>Instalación de Python y Anaconda</vt:lpstr>
      <vt:lpstr>Instalación de Python y Anaconda</vt:lpstr>
      <vt:lpstr>Fundamentos de Programación en Python</vt:lpstr>
      <vt:lpstr>Fundamentos de Programación en Python</vt:lpstr>
      <vt:lpstr>Fundamentos de Programación en Python</vt:lpstr>
      <vt:lpstr>Fundamentos de Programación en Python</vt:lpstr>
      <vt:lpstr>Fundamentos de Programación en Python</vt:lpstr>
      <vt:lpstr>Introducción a la Detección de Objetos con YOLO</vt:lpstr>
      <vt:lpstr>Introducción a la Detección de Objetos con YOLO</vt:lpstr>
      <vt:lpstr>Introducción a la Detección de Objetos con YOLO</vt:lpstr>
      <vt:lpstr>PowerPoint Presentation</vt:lpstr>
      <vt:lpstr>¡Manos a la obra!</vt:lpstr>
      <vt:lpstr>¡Manos a la obra!</vt:lpstr>
      <vt:lpstr>¿Preguntas?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tmp-21736-ePLwAOSqJpvj-.html</dc:title>
  <cp:lastModifiedBy>Porfirio Rios</cp:lastModifiedBy>
  <cp:revision>1</cp:revision>
  <dcterms:created xsi:type="dcterms:W3CDTF">2024-11-06T01:56:26Z</dcterms:created>
  <dcterms:modified xsi:type="dcterms:W3CDTF">2024-11-06T02:13:17Z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2024-11-06T00:00:00Z</vt:filetime>
  </property>
  <property fmtid="{D5CDD505-2E9C-101B-9397-08002B2CF9AE}" pid="3" name="Creator">
    <vt:lpwstr>Created by Marp</vt:lpwstr>
  </property>
  <property fmtid="{D5CDD505-2E9C-101B-9397-08002B2CF9AE}" pid="4" name="LastSaved">
    <vt:filetime>2024-11-06T00:00:00Z</vt:filetime>
  </property>
  <property fmtid="{D5CDD505-2E9C-101B-9397-08002B2CF9AE}" pid="5" name="Producer">
    <vt:lpwstr>Created by Marp</vt:lpwstr>
  </property>
</Properties>
</file>