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tel Heavy" charset="1" panose="00000A00000000000000"/>
      <p:regular r:id="rId14"/>
    </p:embeddedFont>
    <p:embeddedFont>
      <p:font typeface="Assistant Semi-Bold" charset="1" panose="00000700000000000000"/>
      <p:regular r:id="rId15"/>
    </p:embeddedFont>
    <p:embeddedFont>
      <p:font typeface="Assistan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1569" y="2862486"/>
            <a:ext cx="16041562" cy="358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b="true" sz="5220">
                <a:solidFill>
                  <a:srgbClr val="F6F6E9"/>
                </a:solidFill>
                <a:latin typeface="Martel Heavy"/>
                <a:ea typeface="Martel Heavy"/>
                <a:cs typeface="Martel Heavy"/>
                <a:sym typeface="Martel Heavy"/>
              </a:rPr>
              <a:t>Módulo 2: Conexión con el Mundo Físico: El Internet de las Cosas</a:t>
            </a:r>
          </a:p>
          <a:p>
            <a:pPr algn="l">
              <a:lnSpc>
                <a:spcPts val="5937"/>
              </a:lnSpc>
            </a:pPr>
            <a:r>
              <a:rPr lang="en-US" b="true" sz="4241" spc="212">
                <a:solidFill>
                  <a:srgbClr val="F6F6E9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¡ADENTRÁNDONOS EN EL IOT!</a:t>
            </a:r>
          </a:p>
          <a:p>
            <a:pPr algn="l">
              <a:lnSpc>
                <a:spcPts val="4838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En este módulo, exploraremos el fascinante mundo del Internet de las Cosas y aprenderemos a conectar Python con dispositivos físicos.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057650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400675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757988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1569" y="2576736"/>
            <a:ext cx="11563388" cy="76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b="true" sz="4480" spc="224">
                <a:solidFill>
                  <a:srgbClr val="DC661F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¿QUÉ ES EL INTERNET DE LAS COSAS (IOT)?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0244" y="3816167"/>
            <a:ext cx="15282367" cy="386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Una red de objetos físicos ("cosas") que se conectan e intercambian datos a través de Internet.</a:t>
            </a:r>
          </a:p>
          <a:p>
            <a:pPr algn="l">
              <a:lnSpc>
                <a:spcPts val="6299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Estos objetos pueden ser desde electrodomésticos hasta maquinaria industrial,</a:t>
            </a:r>
          </a:p>
          <a:p>
            <a:pPr algn="l">
              <a:lnSpc>
                <a:spcPts val="3598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vehículos y ciudades inteligentes.</a:t>
            </a:r>
          </a:p>
          <a:p>
            <a:pPr algn="l">
              <a:lnSpc>
                <a:spcPts val="7875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El IoT permite la automatización, el monitoreo remoto y la toma de decisiones</a:t>
            </a:r>
          </a:p>
          <a:p>
            <a:pPr algn="l">
              <a:lnSpc>
                <a:spcPts val="1800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inteligente.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314825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043488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5772150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1625" y="7115175"/>
            <a:ext cx="142875" cy="142875"/>
            <a:chOff x="0" y="0"/>
            <a:chExt cx="95250" cy="95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377" cy="95250"/>
            </a:xfrm>
            <a:custGeom>
              <a:avLst/>
              <a:gdLst/>
              <a:ahLst/>
              <a:cxnLst/>
              <a:rect r="r" b="b" t="t" l="l"/>
              <a:pathLst>
                <a:path h="95250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786"/>
                  </a:cubicBezTo>
                  <a:cubicBezTo>
                    <a:pt x="89154" y="71501"/>
                    <a:pt x="85725" y="76708"/>
                    <a:pt x="81280" y="81280"/>
                  </a:cubicBezTo>
                  <a:cubicBezTo>
                    <a:pt x="76835" y="85852"/>
                    <a:pt x="71628" y="89154"/>
                    <a:pt x="65786" y="91567"/>
                  </a:cubicBezTo>
                  <a:cubicBezTo>
                    <a:pt x="59944" y="93980"/>
                    <a:pt x="53848" y="95250"/>
                    <a:pt x="47498" y="95250"/>
                  </a:cubicBezTo>
                  <a:cubicBezTo>
                    <a:pt x="41148" y="95250"/>
                    <a:pt x="35052" y="93980"/>
                    <a:pt x="29210" y="91567"/>
                  </a:cubicBezTo>
                  <a:cubicBezTo>
                    <a:pt x="23368" y="89154"/>
                    <a:pt x="18288" y="85725"/>
                    <a:pt x="13716" y="81280"/>
                  </a:cubicBezTo>
                  <a:cubicBezTo>
                    <a:pt x="9144" y="76835"/>
                    <a:pt x="6096" y="71628"/>
                    <a:pt x="3683" y="65786"/>
                  </a:cubicBezTo>
                  <a:cubicBezTo>
                    <a:pt x="1270" y="59944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1569" y="2833911"/>
            <a:ext cx="6123765" cy="77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b="true" sz="4552">
                <a:solidFill>
                  <a:srgbClr val="DC661F"/>
                </a:solidFill>
                <a:latin typeface="Martel Heavy"/>
                <a:ea typeface="Martel Heavy"/>
                <a:cs typeface="Martel Heavy"/>
                <a:sym typeface="Martel Heavy"/>
              </a:rPr>
              <a:t>Arquitectura del IoT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0244" y="3997142"/>
            <a:ext cx="15109374" cy="344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Dispositivos: Sensores, actuadores, dispositivos inteligentes. Conectividad: Redes como Wi-Fi, Bluetooth, Ethernet, redes móviles. Plataforma IoT: Plataformas en la nube para el procesamiento y almacenamiento</a:t>
            </a:r>
          </a:p>
          <a:p>
            <a:pPr algn="l">
              <a:lnSpc>
                <a:spcPts val="3937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de datos.</a:t>
            </a:r>
          </a:p>
          <a:p>
            <a:pPr algn="l">
              <a:lnSpc>
                <a:spcPts val="7536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Aplicaciones: Aplicaciones que utilizan los datos para brindar servicios al usuario.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5043488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393156" y="6379369"/>
            <a:ext cx="157162" cy="157162"/>
            <a:chOff x="0" y="0"/>
            <a:chExt cx="104775" cy="1047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93156" y="5664994"/>
            <a:ext cx="157162" cy="157162"/>
            <a:chOff x="0" y="0"/>
            <a:chExt cx="104775" cy="10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6106" y="86106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8796" y="86106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cubicBezTo>
                    <a:pt x="14986" y="73914"/>
                    <a:pt x="18034" y="78613"/>
                    <a:pt x="22098" y="82550"/>
                  </a:cubicBezTo>
                  <a:lnTo>
                    <a:pt x="22098" y="82550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cubicBezTo>
                    <a:pt x="86487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1569" y="3553049"/>
            <a:ext cx="10232465" cy="78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4"/>
              </a:lnSpc>
            </a:pPr>
            <a:r>
              <a:rPr lang="en-US" b="true" sz="4589">
                <a:solidFill>
                  <a:srgbClr val="F6F6E9"/>
                </a:solidFill>
                <a:latin typeface="Martel Heavy"/>
                <a:ea typeface="Martel Heavy"/>
                <a:cs typeface="Martel Heavy"/>
                <a:sym typeface="Martel Heavy"/>
              </a:rPr>
              <a:t>Conexión entre Python y Arduino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0244" y="4818002"/>
            <a:ext cx="1649020" cy="5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b="true" sz="2777" spc="138">
                <a:solidFill>
                  <a:srgbClr val="F6F6E9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ARDUINO: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8919" y="5430655"/>
            <a:ext cx="11210887" cy="128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Una plataforma de hardware libre, fácil de usar y programar.</a:t>
            </a:r>
          </a:p>
          <a:p>
            <a:pPr algn="l">
              <a:lnSpc>
                <a:spcPts val="6299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Ideal para proyectos de electrónica y robótica.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672012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6029325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250"/>
            </a:xfrm>
            <a:custGeom>
              <a:avLst/>
              <a:gdLst/>
              <a:ahLst/>
              <a:cxnLst/>
              <a:rect r="r" b="b" t="t" l="l"/>
              <a:pathLst>
                <a:path h="95250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786"/>
                  </a:cubicBezTo>
                  <a:cubicBezTo>
                    <a:pt x="89154" y="71501"/>
                    <a:pt x="85725" y="76708"/>
                    <a:pt x="81280" y="81280"/>
                  </a:cubicBezTo>
                  <a:cubicBezTo>
                    <a:pt x="76835" y="85852"/>
                    <a:pt x="71628" y="89154"/>
                    <a:pt x="65786" y="91567"/>
                  </a:cubicBezTo>
                  <a:cubicBezTo>
                    <a:pt x="59944" y="93980"/>
                    <a:pt x="53848" y="95250"/>
                    <a:pt x="47498" y="95250"/>
                  </a:cubicBezTo>
                  <a:cubicBezTo>
                    <a:pt x="41148" y="95250"/>
                    <a:pt x="35052" y="93980"/>
                    <a:pt x="29210" y="91567"/>
                  </a:cubicBezTo>
                  <a:cubicBezTo>
                    <a:pt x="23368" y="89154"/>
                    <a:pt x="18288" y="85725"/>
                    <a:pt x="13716" y="81280"/>
                  </a:cubicBezTo>
                  <a:cubicBezTo>
                    <a:pt x="9144" y="76835"/>
                    <a:pt x="6096" y="71628"/>
                    <a:pt x="3683" y="65786"/>
                  </a:cubicBezTo>
                  <a:cubicBezTo>
                    <a:pt x="1270" y="59944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743700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250"/>
            </a:xfrm>
            <a:custGeom>
              <a:avLst/>
              <a:gdLst/>
              <a:ahLst/>
              <a:cxnLst/>
              <a:rect r="r" b="b" t="t" l="l"/>
              <a:pathLst>
                <a:path h="95250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786"/>
                  </a:cubicBezTo>
                  <a:cubicBezTo>
                    <a:pt x="89154" y="71501"/>
                    <a:pt x="85725" y="76708"/>
                    <a:pt x="81280" y="81280"/>
                  </a:cubicBezTo>
                  <a:cubicBezTo>
                    <a:pt x="76835" y="85852"/>
                    <a:pt x="71628" y="89154"/>
                    <a:pt x="65786" y="91567"/>
                  </a:cubicBezTo>
                  <a:cubicBezTo>
                    <a:pt x="59944" y="93980"/>
                    <a:pt x="53848" y="95250"/>
                    <a:pt x="47498" y="95250"/>
                  </a:cubicBezTo>
                  <a:cubicBezTo>
                    <a:pt x="41148" y="95250"/>
                    <a:pt x="35052" y="93980"/>
                    <a:pt x="29210" y="91567"/>
                  </a:cubicBezTo>
                  <a:cubicBezTo>
                    <a:pt x="23368" y="89154"/>
                    <a:pt x="18288" y="85725"/>
                    <a:pt x="13716" y="81280"/>
                  </a:cubicBezTo>
                  <a:cubicBezTo>
                    <a:pt x="9144" y="76835"/>
                    <a:pt x="6096" y="71628"/>
                    <a:pt x="3683" y="65786"/>
                  </a:cubicBezTo>
                  <a:cubicBezTo>
                    <a:pt x="1270" y="59944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843338" y="6572250"/>
            <a:ext cx="1828800" cy="542925"/>
            <a:chOff x="0" y="0"/>
            <a:chExt cx="1219200" cy="361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327" cy="362077"/>
            </a:xfrm>
            <a:custGeom>
              <a:avLst/>
              <a:gdLst/>
              <a:ahLst/>
              <a:cxnLst/>
              <a:rect r="r" b="b" t="t" l="l"/>
              <a:pathLst>
                <a:path h="362077" w="1219327">
                  <a:moveTo>
                    <a:pt x="0" y="304800"/>
                  </a:moveTo>
                  <a:lnTo>
                    <a:pt x="0" y="57150"/>
                  </a:ln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lnTo>
                    <a:pt x="1162050" y="0"/>
                  </a:lnTo>
                  <a:cubicBezTo>
                    <a:pt x="1165860" y="0"/>
                    <a:pt x="1169543" y="381"/>
                    <a:pt x="1173226" y="1143"/>
                  </a:cubicBezTo>
                  <a:cubicBezTo>
                    <a:pt x="1176909" y="1905"/>
                    <a:pt x="1180465" y="2921"/>
                    <a:pt x="1183894" y="4445"/>
                  </a:cubicBezTo>
                  <a:cubicBezTo>
                    <a:pt x="1187323" y="5969"/>
                    <a:pt x="1190625" y="7620"/>
                    <a:pt x="1193800" y="9779"/>
                  </a:cubicBezTo>
                  <a:cubicBezTo>
                    <a:pt x="1196975" y="11938"/>
                    <a:pt x="1199769" y="14224"/>
                    <a:pt x="1202436" y="16891"/>
                  </a:cubicBezTo>
                  <a:cubicBezTo>
                    <a:pt x="1205103" y="19558"/>
                    <a:pt x="1207516" y="22479"/>
                    <a:pt x="1209548" y="25527"/>
                  </a:cubicBezTo>
                  <a:cubicBezTo>
                    <a:pt x="1211580" y="28575"/>
                    <a:pt x="1213358" y="32004"/>
                    <a:pt x="1214882" y="35433"/>
                  </a:cubicBezTo>
                  <a:cubicBezTo>
                    <a:pt x="1216406" y="38862"/>
                    <a:pt x="1217422" y="42418"/>
                    <a:pt x="1218184" y="46101"/>
                  </a:cubicBezTo>
                  <a:cubicBezTo>
                    <a:pt x="1218946" y="49784"/>
                    <a:pt x="1219327" y="53467"/>
                    <a:pt x="1219327" y="57277"/>
                  </a:cubicBezTo>
                  <a:lnTo>
                    <a:pt x="1219327" y="304800"/>
                  </a:lnTo>
                  <a:cubicBezTo>
                    <a:pt x="1219327" y="308610"/>
                    <a:pt x="1218946" y="312293"/>
                    <a:pt x="1218184" y="315976"/>
                  </a:cubicBezTo>
                  <a:cubicBezTo>
                    <a:pt x="1217422" y="319659"/>
                    <a:pt x="1216406" y="323215"/>
                    <a:pt x="1214882" y="326644"/>
                  </a:cubicBezTo>
                  <a:cubicBezTo>
                    <a:pt x="1213358" y="330073"/>
                    <a:pt x="1211707" y="333375"/>
                    <a:pt x="1209548" y="336550"/>
                  </a:cubicBezTo>
                  <a:cubicBezTo>
                    <a:pt x="1207389" y="339725"/>
                    <a:pt x="1205103" y="342519"/>
                    <a:pt x="1202436" y="345186"/>
                  </a:cubicBezTo>
                  <a:cubicBezTo>
                    <a:pt x="1199769" y="347853"/>
                    <a:pt x="1196848" y="350266"/>
                    <a:pt x="1193800" y="352298"/>
                  </a:cubicBezTo>
                  <a:cubicBezTo>
                    <a:pt x="1190752" y="354330"/>
                    <a:pt x="1187323" y="356108"/>
                    <a:pt x="1183894" y="357632"/>
                  </a:cubicBezTo>
                  <a:cubicBezTo>
                    <a:pt x="1180465" y="359156"/>
                    <a:pt x="1176909" y="360172"/>
                    <a:pt x="1173226" y="360934"/>
                  </a:cubicBezTo>
                  <a:cubicBezTo>
                    <a:pt x="1169543" y="361696"/>
                    <a:pt x="1165860" y="362077"/>
                    <a:pt x="1162050" y="362077"/>
                  </a:cubicBezTo>
                  <a:lnTo>
                    <a:pt x="57150" y="362077"/>
                  </a:lnTo>
                  <a:cubicBezTo>
                    <a:pt x="53340" y="362077"/>
                    <a:pt x="49657" y="361696"/>
                    <a:pt x="45974" y="360934"/>
                  </a:cubicBezTo>
                  <a:cubicBezTo>
                    <a:pt x="42291" y="360172"/>
                    <a:pt x="38735" y="359156"/>
                    <a:pt x="35306" y="357632"/>
                  </a:cubicBezTo>
                  <a:cubicBezTo>
                    <a:pt x="31877" y="356108"/>
                    <a:pt x="28575" y="354457"/>
                    <a:pt x="25400" y="352298"/>
                  </a:cubicBezTo>
                  <a:cubicBezTo>
                    <a:pt x="22225" y="350139"/>
                    <a:pt x="19431" y="347853"/>
                    <a:pt x="16764" y="345186"/>
                  </a:cubicBezTo>
                  <a:cubicBezTo>
                    <a:pt x="14097" y="342519"/>
                    <a:pt x="11684" y="339598"/>
                    <a:pt x="9652" y="336550"/>
                  </a:cubicBezTo>
                  <a:cubicBezTo>
                    <a:pt x="7620" y="333502"/>
                    <a:pt x="5842" y="330073"/>
                    <a:pt x="4318" y="326644"/>
                  </a:cubicBezTo>
                  <a:cubicBezTo>
                    <a:pt x="2794" y="323215"/>
                    <a:pt x="1778" y="319659"/>
                    <a:pt x="1016" y="315976"/>
                  </a:cubicBezTo>
                  <a:cubicBezTo>
                    <a:pt x="254" y="312293"/>
                    <a:pt x="0" y="308610"/>
                    <a:pt x="0" y="304800"/>
                  </a:cubicBezTo>
                  <a:close/>
                </a:path>
              </a:pathLst>
            </a:custGeom>
            <a:solidFill>
              <a:srgbClr val="7B3911">
                <a:alpha val="2000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1569" y="3205386"/>
            <a:ext cx="6222149" cy="753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1"/>
              </a:lnSpc>
            </a:pPr>
            <a:r>
              <a:rPr lang="en-US" b="true" sz="4443" spc="222">
                <a:solidFill>
                  <a:srgbClr val="F6F6E9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COMUNICACIÓN SERIAL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0244" y="4430530"/>
            <a:ext cx="13673180" cy="265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Un protocolo de comunicación que permite la transmisión de datos entre dispositivos.</a:t>
            </a:r>
          </a:p>
          <a:p>
            <a:pPr algn="l">
              <a:lnSpc>
                <a:spcPts val="6525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Se utiliza para conectar Python con Arduino.</a:t>
            </a:r>
          </a:p>
          <a:p>
            <a:pPr algn="l">
              <a:lnSpc>
                <a:spcPts val="4932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La librería pyserial en Python facilita la comunicación serial.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686300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6029325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250"/>
            </a:xfrm>
            <a:custGeom>
              <a:avLst/>
              <a:gdLst/>
              <a:ahLst/>
              <a:cxnLst/>
              <a:rect r="r" b="b" t="t" l="l"/>
              <a:pathLst>
                <a:path h="95250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786"/>
                  </a:cubicBezTo>
                  <a:cubicBezTo>
                    <a:pt x="89154" y="71501"/>
                    <a:pt x="85725" y="76708"/>
                    <a:pt x="81280" y="81280"/>
                  </a:cubicBezTo>
                  <a:cubicBezTo>
                    <a:pt x="76835" y="85852"/>
                    <a:pt x="71628" y="89154"/>
                    <a:pt x="65786" y="91567"/>
                  </a:cubicBezTo>
                  <a:cubicBezTo>
                    <a:pt x="59944" y="93980"/>
                    <a:pt x="53848" y="95250"/>
                    <a:pt x="47498" y="95250"/>
                  </a:cubicBezTo>
                  <a:cubicBezTo>
                    <a:pt x="41148" y="95250"/>
                    <a:pt x="35052" y="93980"/>
                    <a:pt x="29210" y="91567"/>
                  </a:cubicBezTo>
                  <a:cubicBezTo>
                    <a:pt x="23368" y="89154"/>
                    <a:pt x="18288" y="85725"/>
                    <a:pt x="13716" y="81280"/>
                  </a:cubicBezTo>
                  <a:cubicBezTo>
                    <a:pt x="9144" y="76835"/>
                    <a:pt x="6096" y="71628"/>
                    <a:pt x="3683" y="65786"/>
                  </a:cubicBezTo>
                  <a:cubicBezTo>
                    <a:pt x="1270" y="59944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757988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1569" y="3205386"/>
            <a:ext cx="5543307" cy="753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1"/>
              </a:lnSpc>
            </a:pPr>
            <a:r>
              <a:rPr lang="en-US" b="true" sz="4443" spc="222">
                <a:solidFill>
                  <a:srgbClr val="DC661F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JUPYTER NOTEBOOK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0244" y="4454342"/>
            <a:ext cx="15453031" cy="263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8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Un entorno interactivo para la programación, la visualización de datos y la creación de documentos.</a:t>
            </a:r>
          </a:p>
          <a:p>
            <a:pPr algn="l">
              <a:lnSpc>
                <a:spcPts val="6635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Permite combinar código, texto y gráficos en un solo documento.</a:t>
            </a:r>
          </a:p>
          <a:p>
            <a:pPr algn="l">
              <a:lnSpc>
                <a:spcPts val="4838"/>
              </a:lnSpc>
            </a:pPr>
            <a:r>
              <a:rPr lang="en-US" sz="3262" spc="48">
                <a:solidFill>
                  <a:srgbClr val="7B3911"/>
                </a:solidFill>
                <a:latin typeface="Assistant"/>
                <a:ea typeface="Assistant"/>
                <a:cs typeface="Assistant"/>
                <a:sym typeface="Assistant"/>
              </a:rPr>
              <a:t>Ideal para la experimentación, el análisis de datos y la creación de prototipos.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4986338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1625" y="5715000"/>
            <a:ext cx="142875" cy="142875"/>
            <a:chOff x="0" y="0"/>
            <a:chExt cx="95250" cy="95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1625" y="6443662"/>
            <a:ext cx="142875" cy="142875"/>
            <a:chOff x="0" y="0"/>
            <a:chExt cx="95250" cy="95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21569" y="3529236"/>
            <a:ext cx="5333324" cy="76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b="true" sz="4552" spc="227">
                <a:solidFill>
                  <a:srgbClr val="F6F6E9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¡MANOS A LA OBRA!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0244" y="4668655"/>
            <a:ext cx="7739096" cy="211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¡Es hora de conectar Python con Arduino! Experimenta con la comunicación serial. Crea tus primeros proyectos de IoT.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1625" y="5715000"/>
            <a:ext cx="142875" cy="142875"/>
            <a:chOff x="0" y="0"/>
            <a:chExt cx="9525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21569" y="4243611"/>
            <a:ext cx="3684418" cy="7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9"/>
              </a:lnSpc>
            </a:pPr>
            <a:r>
              <a:rPr lang="en-US" b="true" sz="4335" spc="216">
                <a:solidFill>
                  <a:srgbClr val="F6F6E9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¿PREGUNTAS?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0244" y="5511617"/>
            <a:ext cx="6840398" cy="54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 spc="48">
                <a:solidFill>
                  <a:srgbClr val="F6F6E9"/>
                </a:solidFill>
                <a:latin typeface="Assistant"/>
                <a:ea typeface="Assistant"/>
                <a:cs typeface="Assistant"/>
                <a:sym typeface="Assistant"/>
              </a:rPr>
              <a:t>Espacio para preguntas y respuestas.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DAGVqiaZdbg</dc:identifier>
  <dcterms:modified xsi:type="dcterms:W3CDTF">2011-08-01T06:04:30Z</dcterms:modified>
  <cp:revision>1</cp:revision>
  <dc:title>Módulo 2: Conexión con el Mundo Físico: El Internet de las Cosas</dc:title>
</cp:coreProperties>
</file>