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Nickainley" charset="1" panose="00000500000000000000"/>
      <p:regular r:id="rId14"/>
    </p:embeddedFont>
    <p:embeddedFont>
      <p:font typeface="Inter" charset="1" panose="020B0502030000000004"/>
      <p:regular r:id="rId15"/>
    </p:embeddedFont>
    <p:embeddedFont>
      <p:font typeface="Inter Bold" charset="1" panose="020B08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4334">
            <a:off x="487180" y="93689"/>
            <a:ext cx="3084226" cy="3084226"/>
          </a:xfrm>
          <a:custGeom>
            <a:avLst/>
            <a:gdLst/>
            <a:ahLst/>
            <a:cxnLst/>
            <a:rect r="r" b="b" t="t" l="l"/>
            <a:pathLst>
              <a:path h="3084226" w="3084226">
                <a:moveTo>
                  <a:pt x="0" y="0"/>
                </a:moveTo>
                <a:lnTo>
                  <a:pt x="3084227" y="0"/>
                </a:lnTo>
                <a:lnTo>
                  <a:pt x="3084227" y="3084226"/>
                </a:lnTo>
                <a:lnTo>
                  <a:pt x="0" y="3084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3393" y="3200624"/>
            <a:ext cx="17238689" cy="3799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7"/>
              </a:lnSpc>
            </a:pPr>
            <a:r>
              <a:rPr lang="en-US" sz="5220">
                <a:solidFill>
                  <a:srgbClr val="795833"/>
                </a:solidFill>
                <a:latin typeface="Nickainley"/>
                <a:ea typeface="Nickainley"/>
                <a:cs typeface="Nickainley"/>
                <a:sym typeface="Nickainley"/>
              </a:rPr>
              <a:t>Módulo 3: Desarrollo de Proyectos IoT</a:t>
            </a:r>
          </a:p>
          <a:p>
            <a:pPr algn="ctr">
              <a:lnSpc>
                <a:spcPts val="7307"/>
              </a:lnSpc>
            </a:pPr>
          </a:p>
          <a:p>
            <a:pPr algn="ctr">
              <a:lnSpc>
                <a:spcPts val="5937"/>
              </a:lnSpc>
            </a:pPr>
            <a:r>
              <a:rPr lang="en-US" sz="4241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¡MANOS A LA OBRA CON EL IOT!</a:t>
            </a:r>
          </a:p>
          <a:p>
            <a:pPr algn="ctr">
              <a:lnSpc>
                <a:spcPts val="4838"/>
              </a:lnSpc>
            </a:pPr>
            <a:r>
              <a:rPr lang="en-US" sz="3262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En este módulo, pondremos en práctica lo aprendido y crearemos proyectos que interactúen con el mundo real.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43393" y="6916087"/>
            <a:ext cx="3370913" cy="3370913"/>
          </a:xfrm>
          <a:custGeom>
            <a:avLst/>
            <a:gdLst/>
            <a:ahLst/>
            <a:cxnLst/>
            <a:rect r="r" b="b" t="t" l="l"/>
            <a:pathLst>
              <a:path h="3370913" w="3370913">
                <a:moveTo>
                  <a:pt x="0" y="0"/>
                </a:moveTo>
                <a:lnTo>
                  <a:pt x="3370914" y="0"/>
                </a:lnTo>
                <a:lnTo>
                  <a:pt x="3370914" y="3370913"/>
                </a:lnTo>
                <a:lnTo>
                  <a:pt x="0" y="3370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125135">
            <a:off x="15485388" y="142882"/>
            <a:ext cx="2291533" cy="2691963"/>
          </a:xfrm>
          <a:custGeom>
            <a:avLst/>
            <a:gdLst/>
            <a:ahLst/>
            <a:cxnLst/>
            <a:rect r="r" b="b" t="t" l="l"/>
            <a:pathLst>
              <a:path h="2691963" w="2291533">
                <a:moveTo>
                  <a:pt x="0" y="0"/>
                </a:moveTo>
                <a:lnTo>
                  <a:pt x="2291534" y="0"/>
                </a:lnTo>
                <a:lnTo>
                  <a:pt x="2291534" y="2691963"/>
                </a:lnTo>
                <a:lnTo>
                  <a:pt x="0" y="26919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63997" y="7733051"/>
            <a:ext cx="3318085" cy="2171837"/>
          </a:xfrm>
          <a:custGeom>
            <a:avLst/>
            <a:gdLst/>
            <a:ahLst/>
            <a:cxnLst/>
            <a:rect r="r" b="b" t="t" l="l"/>
            <a:pathLst>
              <a:path h="2171837" w="3318085">
                <a:moveTo>
                  <a:pt x="0" y="0"/>
                </a:moveTo>
                <a:lnTo>
                  <a:pt x="3318085" y="0"/>
                </a:lnTo>
                <a:lnTo>
                  <a:pt x="3318085" y="2171837"/>
                </a:lnTo>
                <a:lnTo>
                  <a:pt x="0" y="2171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3443288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5400675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393156" y="6022181"/>
            <a:ext cx="157162" cy="157162"/>
            <a:chOff x="0" y="0"/>
            <a:chExt cx="104775" cy="104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171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9408" y="15240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lnTo>
                    <a:pt x="85979" y="18669"/>
                  </a:lnTo>
                  <a:lnTo>
                    <a:pt x="82550" y="22098"/>
                  </a:lnTo>
                  <a:cubicBezTo>
                    <a:pt x="78486" y="18034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cubicBezTo>
                    <a:pt x="18161" y="26162"/>
                    <a:pt x="14986" y="30734"/>
                    <a:pt x="12827" y="35941"/>
                  </a:cubicBezTo>
                  <a:cubicBezTo>
                    <a:pt x="10668" y="41148"/>
                    <a:pt x="9525" y="46609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393156" y="7417594"/>
            <a:ext cx="157162" cy="157162"/>
            <a:chOff x="0" y="0"/>
            <a:chExt cx="104775" cy="104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75" cy="104902"/>
            </a:xfrm>
            <a:custGeom>
              <a:avLst/>
              <a:gdLst/>
              <a:ahLst/>
              <a:cxnLst/>
              <a:rect r="r" b="b" t="t" l="l"/>
              <a:pathLst>
                <a:path h="104902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100838" y="72517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0076"/>
                  </a:lnTo>
                  <a:lnTo>
                    <a:pt x="52451" y="104902"/>
                  </a:lnTo>
                  <a:cubicBezTo>
                    <a:pt x="45466" y="104902"/>
                    <a:pt x="38862" y="103632"/>
                    <a:pt x="32385" y="100965"/>
                  </a:cubicBezTo>
                  <a:lnTo>
                    <a:pt x="34163" y="96520"/>
                  </a:lnTo>
                  <a:lnTo>
                    <a:pt x="32385" y="100965"/>
                  </a:lnTo>
                  <a:cubicBezTo>
                    <a:pt x="26035" y="98298"/>
                    <a:pt x="20320" y="94488"/>
                    <a:pt x="15367" y="89662"/>
                  </a:cubicBezTo>
                  <a:lnTo>
                    <a:pt x="15367" y="89662"/>
                  </a:lnTo>
                  <a:lnTo>
                    <a:pt x="15367" y="89662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3937" y="72390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4163" y="8382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0612" y="8382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cubicBezTo>
                    <a:pt x="30861" y="14986"/>
                    <a:pt x="26162" y="18034"/>
                    <a:pt x="22225" y="22098"/>
                  </a:cubicBezTo>
                  <a:lnTo>
                    <a:pt x="22225" y="22098"/>
                  </a:lnTo>
                  <a:lnTo>
                    <a:pt x="22225" y="22098"/>
                  </a:lnTo>
                  <a:cubicBezTo>
                    <a:pt x="18161" y="26162"/>
                    <a:pt x="15113" y="30734"/>
                    <a:pt x="12954" y="35941"/>
                  </a:cubicBezTo>
                  <a:lnTo>
                    <a:pt x="12954" y="35941"/>
                  </a:lnTo>
                  <a:lnTo>
                    <a:pt x="12954" y="35941"/>
                  </a:lnTo>
                  <a:cubicBezTo>
                    <a:pt x="10795" y="41148"/>
                    <a:pt x="9652" y="46609"/>
                    <a:pt x="9652" y="52324"/>
                  </a:cubicBezTo>
                  <a:lnTo>
                    <a:pt x="9652" y="52324"/>
                  </a:lnTo>
                  <a:lnTo>
                    <a:pt x="9652" y="52324"/>
                  </a:lnTo>
                  <a:cubicBezTo>
                    <a:pt x="9652" y="58039"/>
                    <a:pt x="10795" y="63500"/>
                    <a:pt x="12954" y="68707"/>
                  </a:cubicBezTo>
                  <a:lnTo>
                    <a:pt x="8509" y="70485"/>
                  </a:lnTo>
                  <a:lnTo>
                    <a:pt x="12954" y="68707"/>
                  </a:lnTo>
                  <a:cubicBezTo>
                    <a:pt x="15113" y="73914"/>
                    <a:pt x="18161" y="78613"/>
                    <a:pt x="22225" y="82550"/>
                  </a:cubicBezTo>
                  <a:lnTo>
                    <a:pt x="18796" y="85979"/>
                  </a:lnTo>
                  <a:lnTo>
                    <a:pt x="22225" y="82550"/>
                  </a:lnTo>
                  <a:cubicBezTo>
                    <a:pt x="26289" y="86614"/>
                    <a:pt x="30861" y="89662"/>
                    <a:pt x="36068" y="91821"/>
                  </a:cubicBezTo>
                  <a:lnTo>
                    <a:pt x="36068" y="91821"/>
                  </a:lnTo>
                  <a:lnTo>
                    <a:pt x="36068" y="91821"/>
                  </a:lnTo>
                  <a:cubicBezTo>
                    <a:pt x="41275" y="93980"/>
                    <a:pt x="46736" y="95123"/>
                    <a:pt x="52451" y="95123"/>
                  </a:cubicBezTo>
                  <a:cubicBezTo>
                    <a:pt x="58166" y="95123"/>
                    <a:pt x="63500" y="94107"/>
                    <a:pt x="68834" y="91948"/>
                  </a:cubicBezTo>
                  <a:lnTo>
                    <a:pt x="68834" y="91948"/>
                  </a:lnTo>
                  <a:lnTo>
                    <a:pt x="68834" y="91948"/>
                  </a:lnTo>
                  <a:cubicBezTo>
                    <a:pt x="74041" y="89789"/>
                    <a:pt x="78740" y="86741"/>
                    <a:pt x="82677" y="82677"/>
                  </a:cubicBezTo>
                  <a:lnTo>
                    <a:pt x="86106" y="86106"/>
                  </a:lnTo>
                  <a:lnTo>
                    <a:pt x="82677" y="82677"/>
                  </a:lnTo>
                  <a:cubicBezTo>
                    <a:pt x="86741" y="78613"/>
                    <a:pt x="89789" y="74041"/>
                    <a:pt x="91948" y="68834"/>
                  </a:cubicBezTo>
                  <a:lnTo>
                    <a:pt x="96393" y="70612"/>
                  </a:lnTo>
                  <a:lnTo>
                    <a:pt x="91948" y="68834"/>
                  </a:lnTo>
                  <a:cubicBezTo>
                    <a:pt x="94107" y="63627"/>
                    <a:pt x="95250" y="58166"/>
                    <a:pt x="95250" y="52451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393156" y="4050506"/>
            <a:ext cx="157162" cy="157162"/>
            <a:chOff x="0" y="0"/>
            <a:chExt cx="104775" cy="1047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775" cy="104902"/>
            </a:xfrm>
            <a:custGeom>
              <a:avLst/>
              <a:gdLst/>
              <a:ahLst/>
              <a:cxnLst/>
              <a:rect r="r" b="b" t="t" l="l"/>
              <a:pathLst>
                <a:path h="104902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0076"/>
                  </a:lnTo>
                  <a:lnTo>
                    <a:pt x="52451" y="104902"/>
                  </a:lnTo>
                  <a:cubicBezTo>
                    <a:pt x="45466" y="104902"/>
                    <a:pt x="38862" y="103632"/>
                    <a:pt x="32385" y="100965"/>
                  </a:cubicBezTo>
                  <a:lnTo>
                    <a:pt x="34163" y="96520"/>
                  </a:lnTo>
                  <a:lnTo>
                    <a:pt x="32385" y="100965"/>
                  </a:lnTo>
                  <a:cubicBezTo>
                    <a:pt x="26035" y="98298"/>
                    <a:pt x="20320" y="94488"/>
                    <a:pt x="15367" y="89662"/>
                  </a:cubicBezTo>
                  <a:lnTo>
                    <a:pt x="15367" y="89662"/>
                  </a:lnTo>
                  <a:lnTo>
                    <a:pt x="15367" y="89662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3937" y="72390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cubicBezTo>
                    <a:pt x="10668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8382" y="70485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cubicBezTo>
                    <a:pt x="41148" y="93980"/>
                    <a:pt x="46609" y="95123"/>
                    <a:pt x="52324" y="95123"/>
                  </a:cubicBezTo>
                  <a:cubicBezTo>
                    <a:pt x="58039" y="95123"/>
                    <a:pt x="63500" y="93980"/>
                    <a:pt x="68707" y="91821"/>
                  </a:cubicBez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513674" y="373456"/>
            <a:ext cx="4276481" cy="3212706"/>
          </a:xfrm>
          <a:custGeom>
            <a:avLst/>
            <a:gdLst/>
            <a:ahLst/>
            <a:cxnLst/>
            <a:rect r="r" b="b" t="t" l="l"/>
            <a:pathLst>
              <a:path h="3212706" w="4276481">
                <a:moveTo>
                  <a:pt x="0" y="0"/>
                </a:moveTo>
                <a:lnTo>
                  <a:pt x="4276481" y="0"/>
                </a:lnTo>
                <a:lnTo>
                  <a:pt x="4276481" y="3212706"/>
                </a:lnTo>
                <a:lnTo>
                  <a:pt x="0" y="3212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21569" y="1943324"/>
            <a:ext cx="12168607" cy="89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7"/>
              </a:lnSpc>
            </a:pPr>
            <a:r>
              <a:rPr lang="en-US" sz="5220">
                <a:solidFill>
                  <a:srgbClr val="795833"/>
                </a:solidFill>
                <a:latin typeface="Nickainley"/>
                <a:ea typeface="Nickainley"/>
                <a:cs typeface="Nickainley"/>
                <a:sym typeface="Nickainley"/>
              </a:rPr>
              <a:t>Sensores: Los Sentidos de tus Proyectos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50244" y="3217802"/>
            <a:ext cx="5255628" cy="501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b="true" sz="2773">
                <a:solidFill>
                  <a:srgbClr val="303030"/>
                </a:solidFill>
                <a:latin typeface="Inter Bold"/>
                <a:ea typeface="Inter Bold"/>
                <a:cs typeface="Inter Bold"/>
                <a:sym typeface="Inter Bold"/>
              </a:rPr>
              <a:t>¿QUÉ SON LOS SENSORES?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50244" y="3806642"/>
            <a:ext cx="15020363" cy="191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5"/>
              </a:lnSpc>
            </a:pPr>
            <a:r>
              <a:rPr lang="en-US" sz="3263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Dispositivos que detectan cambios en el entorno y los convierten en señales eléctricas.</a:t>
            </a:r>
          </a:p>
          <a:p>
            <a:pPr algn="l">
              <a:lnSpc>
                <a:spcPts val="6191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778919" y="5721167"/>
            <a:ext cx="13879249" cy="256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3"/>
              </a:lnSpc>
            </a:pPr>
            <a:r>
              <a:rPr lang="en-US" sz="3054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ANALÓGICOS: PROPORCIONAN UNA SEÑAL CONTINUA QUE VARÍA EN FUNCIÓN DEL </a:t>
            </a:r>
            <a:r>
              <a:rPr lang="en-US" sz="3054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estímulo.</a:t>
            </a:r>
          </a:p>
          <a:p>
            <a:pPr algn="l">
              <a:lnSpc>
                <a:spcPts val="5373"/>
              </a:lnSpc>
            </a:pPr>
            <a:r>
              <a:rPr lang="en-US" sz="3054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Digitales: Proporcionan una señal discreta (0 o 1) que indica la presencia o</a:t>
            </a:r>
          </a:p>
          <a:p>
            <a:pPr algn="l">
              <a:lnSpc>
                <a:spcPts val="4108"/>
              </a:lnSpc>
            </a:pPr>
            <a:r>
              <a:rPr lang="en-US" sz="3054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ausencia de un estímulo.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50244" y="5218704"/>
            <a:ext cx="3622000" cy="46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4"/>
              </a:lnSpc>
              <a:spcBef>
                <a:spcPct val="0"/>
              </a:spcBef>
            </a:pPr>
            <a:r>
              <a:rPr lang="en-US" b="true" sz="271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TIPOS DE SENSORES: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4629150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5357812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1625" y="6086475"/>
            <a:ext cx="142875" cy="142875"/>
            <a:chOff x="0" y="0"/>
            <a:chExt cx="95250" cy="95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1625" y="6800850"/>
            <a:ext cx="142875" cy="142875"/>
            <a:chOff x="0" y="0"/>
            <a:chExt cx="95250" cy="95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487833" y="1818801"/>
            <a:ext cx="3616855" cy="2034481"/>
          </a:xfrm>
          <a:custGeom>
            <a:avLst/>
            <a:gdLst/>
            <a:ahLst/>
            <a:cxnLst/>
            <a:rect r="r" b="b" t="t" l="l"/>
            <a:pathLst>
              <a:path h="2034481" w="3616855">
                <a:moveTo>
                  <a:pt x="0" y="0"/>
                </a:moveTo>
                <a:lnTo>
                  <a:pt x="3616856" y="0"/>
                </a:lnTo>
                <a:lnTo>
                  <a:pt x="3616856" y="2034482"/>
                </a:lnTo>
                <a:lnTo>
                  <a:pt x="0" y="2034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25091" y="4482917"/>
            <a:ext cx="3451594" cy="2299625"/>
          </a:xfrm>
          <a:custGeom>
            <a:avLst/>
            <a:gdLst/>
            <a:ahLst/>
            <a:cxnLst/>
            <a:rect r="r" b="b" t="t" l="l"/>
            <a:pathLst>
              <a:path h="2299625" w="3451594">
                <a:moveTo>
                  <a:pt x="0" y="0"/>
                </a:moveTo>
                <a:lnTo>
                  <a:pt x="3451595" y="0"/>
                </a:lnTo>
                <a:lnTo>
                  <a:pt x="3451595" y="2299625"/>
                </a:lnTo>
                <a:lnTo>
                  <a:pt x="0" y="22996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21569" y="3148236"/>
            <a:ext cx="5825614" cy="70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4"/>
              </a:lnSpc>
            </a:pPr>
            <a:r>
              <a:rPr lang="en-US" sz="4117">
                <a:solidFill>
                  <a:srgbClr val="795833"/>
                </a:solidFill>
                <a:latin typeface="Inter"/>
                <a:ea typeface="Inter"/>
                <a:cs typeface="Inter"/>
                <a:sym typeface="Inter"/>
              </a:rPr>
              <a:t>SENSORES: EJEMPLOS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0244" y="4311467"/>
            <a:ext cx="11832736" cy="276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9"/>
              </a:lnSpc>
            </a:pPr>
            <a:r>
              <a:rPr lang="en-US" sz="3221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Sensor de temperatura (LM35): Mide la temperatura ambiente. Sensor de humedad (DHT11): Mide la humedad del aire. Sensor de luz (LDR): Detecta la intensidad de la luz. Sensor ultrasónico (HC-SR04): Mide la distancia a un objeto.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3643312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4986338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393156" y="5607844"/>
            <a:ext cx="157162" cy="157162"/>
            <a:chOff x="0" y="0"/>
            <a:chExt cx="104775" cy="104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6106" y="86106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2517" y="100838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2385" y="100838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8796" y="86106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3937" y="72390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3937" y="32258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4163" y="8382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0612" y="8382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lnTo>
                    <a:pt x="82550" y="22098"/>
                  </a:lnTo>
                  <a:lnTo>
                    <a:pt x="82550" y="22098"/>
                  </a:lnTo>
                  <a:cubicBezTo>
                    <a:pt x="78486" y="18034"/>
                    <a:pt x="73914" y="14986"/>
                    <a:pt x="68707" y="12827"/>
                  </a:cubicBez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cubicBezTo>
                    <a:pt x="30861" y="14986"/>
                    <a:pt x="26162" y="18034"/>
                    <a:pt x="22225" y="22098"/>
                  </a:cubicBezTo>
                  <a:lnTo>
                    <a:pt x="22225" y="22098"/>
                  </a:lnTo>
                  <a:lnTo>
                    <a:pt x="22225" y="22098"/>
                  </a:lnTo>
                  <a:cubicBezTo>
                    <a:pt x="18161" y="26162"/>
                    <a:pt x="15113" y="30734"/>
                    <a:pt x="12954" y="35941"/>
                  </a:cubicBezTo>
                  <a:lnTo>
                    <a:pt x="8382" y="34163"/>
                  </a:lnTo>
                  <a:lnTo>
                    <a:pt x="12827" y="35941"/>
                  </a:lnTo>
                  <a:cubicBezTo>
                    <a:pt x="10668" y="41148"/>
                    <a:pt x="9525" y="46609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8382" y="70485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22098" y="82550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4163" y="96266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lnTo>
                    <a:pt x="70485" y="96266"/>
                  </a:lnTo>
                  <a:lnTo>
                    <a:pt x="68707" y="91821"/>
                  </a:lnTo>
                  <a:cubicBezTo>
                    <a:pt x="73914" y="89662"/>
                    <a:pt x="78613" y="86614"/>
                    <a:pt x="82550" y="82550"/>
                  </a:cubicBezTo>
                  <a:cubicBezTo>
                    <a:pt x="86487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393156" y="7779544"/>
            <a:ext cx="157162" cy="157162"/>
            <a:chOff x="0" y="0"/>
            <a:chExt cx="104775" cy="104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4163" y="8382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0612" y="8382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lnTo>
                    <a:pt x="82550" y="22098"/>
                  </a:lnTo>
                  <a:lnTo>
                    <a:pt x="82550" y="22098"/>
                  </a:lnTo>
                  <a:cubicBezTo>
                    <a:pt x="78486" y="18034"/>
                    <a:pt x="73914" y="14986"/>
                    <a:pt x="68707" y="12827"/>
                  </a:cubicBez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cubicBezTo>
                    <a:pt x="30861" y="14986"/>
                    <a:pt x="26162" y="18034"/>
                    <a:pt x="22225" y="22098"/>
                  </a:cubicBezTo>
                  <a:lnTo>
                    <a:pt x="22225" y="22098"/>
                  </a:lnTo>
                  <a:lnTo>
                    <a:pt x="22225" y="22098"/>
                  </a:lnTo>
                  <a:cubicBezTo>
                    <a:pt x="18161" y="26162"/>
                    <a:pt x="15113" y="30734"/>
                    <a:pt x="12954" y="35941"/>
                  </a:cubicBezTo>
                  <a:cubicBezTo>
                    <a:pt x="10795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393156" y="4264819"/>
            <a:ext cx="157162" cy="157162"/>
            <a:chOff x="0" y="0"/>
            <a:chExt cx="104775" cy="1047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6106" y="86106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8796" y="86106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cubicBezTo>
                    <a:pt x="10668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12827" y="68707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22098" y="82550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lnTo>
                    <a:pt x="68707" y="91821"/>
                  </a:lnTo>
                  <a:lnTo>
                    <a:pt x="68707" y="91821"/>
                  </a:lnTo>
                  <a:cubicBezTo>
                    <a:pt x="73914" y="89662"/>
                    <a:pt x="78613" y="86614"/>
                    <a:pt x="82550" y="82550"/>
                  </a:cubicBezTo>
                  <a:cubicBezTo>
                    <a:pt x="86487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2393156" y="6336506"/>
            <a:ext cx="157162" cy="157162"/>
            <a:chOff x="0" y="0"/>
            <a:chExt cx="104775" cy="1047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171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cubicBezTo>
                    <a:pt x="10668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12827" y="68707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393156" y="7050881"/>
            <a:ext cx="157162" cy="157162"/>
            <a:chOff x="0" y="0"/>
            <a:chExt cx="104775" cy="1047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171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3937" y="32258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lnTo>
                    <a:pt x="8382" y="34163"/>
                  </a:lnTo>
                  <a:lnTo>
                    <a:pt x="12827" y="35941"/>
                  </a:lnTo>
                  <a:cubicBezTo>
                    <a:pt x="10668" y="41148"/>
                    <a:pt x="9525" y="46609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12827" y="68707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1616759" y="4986338"/>
            <a:ext cx="5413573" cy="3566191"/>
          </a:xfrm>
          <a:custGeom>
            <a:avLst/>
            <a:gdLst/>
            <a:ahLst/>
            <a:cxnLst/>
            <a:rect r="r" b="b" t="t" l="l"/>
            <a:pathLst>
              <a:path h="3566191" w="5413573">
                <a:moveTo>
                  <a:pt x="0" y="0"/>
                </a:moveTo>
                <a:lnTo>
                  <a:pt x="5413574" y="0"/>
                </a:lnTo>
                <a:lnTo>
                  <a:pt x="5413574" y="3566191"/>
                </a:lnTo>
                <a:lnTo>
                  <a:pt x="0" y="3566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21569" y="2143349"/>
            <a:ext cx="6294787" cy="89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7"/>
              </a:lnSpc>
            </a:pPr>
            <a:r>
              <a:rPr lang="en-US" sz="5220">
                <a:solidFill>
                  <a:srgbClr val="795833"/>
                </a:solidFill>
                <a:latin typeface="Nickainley"/>
                <a:ea typeface="Nickainley"/>
                <a:cs typeface="Nickainley"/>
                <a:sym typeface="Nickainley"/>
              </a:rPr>
              <a:t>Actuadores: ¡Acción!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50244" y="3427352"/>
            <a:ext cx="4846149" cy="460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4"/>
              </a:lnSpc>
            </a:pPr>
            <a:r>
              <a:rPr lang="en-US" sz="2527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¿QUÉ SON LOS ACTUADORES?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78919" y="4040005"/>
            <a:ext cx="12039833" cy="54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8"/>
              </a:lnSpc>
            </a:pPr>
            <a:r>
              <a:rPr lang="en-US" sz="3017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Dispositivos que convierten señales eléctricas en acciones físicas.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50244" y="4665602"/>
            <a:ext cx="4646809" cy="570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9"/>
              </a:lnSpc>
            </a:pPr>
            <a:r>
              <a:rPr lang="en-US" sz="2573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EJEMPLOS DE ACTUADORES: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78919" y="5487805"/>
            <a:ext cx="7917975" cy="266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2845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LEDS: EMITEN LUZ.</a:t>
            </a:r>
          </a:p>
          <a:p>
            <a:pPr algn="l">
              <a:lnSpc>
                <a:spcPts val="6869"/>
              </a:lnSpc>
            </a:pPr>
            <a:r>
              <a:rPr lang="en-US" sz="2845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MOTORES: GENERAN MOVIMIENTO.</a:t>
            </a:r>
          </a:p>
          <a:p>
            <a:pPr algn="l">
              <a:lnSpc>
                <a:spcPts val="2942"/>
              </a:lnSpc>
            </a:pPr>
            <a:r>
              <a:rPr lang="en-US" sz="2845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RELÉS: CONTROLAN CIRCUITOS DE ALTA POTENCIA.</a:t>
            </a:r>
          </a:p>
          <a:p>
            <a:pPr algn="l">
              <a:lnSpc>
                <a:spcPts val="7065"/>
              </a:lnSpc>
            </a:pPr>
            <a:r>
              <a:rPr lang="en-US" sz="2845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BUZZERS: EMITEN SONIDO.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3957638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4686300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393156" y="5458906"/>
            <a:ext cx="157162" cy="157162"/>
            <a:chOff x="0" y="0"/>
            <a:chExt cx="104775" cy="104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171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9408" y="15240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lnTo>
                    <a:pt x="85979" y="18669"/>
                  </a:lnTo>
                  <a:lnTo>
                    <a:pt x="82550" y="22098"/>
                  </a:lnTo>
                  <a:cubicBezTo>
                    <a:pt x="78486" y="18034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cubicBezTo>
                    <a:pt x="18161" y="26162"/>
                    <a:pt x="14986" y="30734"/>
                    <a:pt x="12827" y="35941"/>
                  </a:cubicBezTo>
                  <a:cubicBezTo>
                    <a:pt x="10668" y="41148"/>
                    <a:pt x="9525" y="46609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393156" y="6187569"/>
            <a:ext cx="157162" cy="157162"/>
            <a:chOff x="0" y="0"/>
            <a:chExt cx="104775" cy="104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171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3937" y="72390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cubicBezTo>
                    <a:pt x="10668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8382" y="70485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393156" y="6901944"/>
            <a:ext cx="157162" cy="157162"/>
            <a:chOff x="0" y="0"/>
            <a:chExt cx="104775" cy="1047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100838" y="72517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3937" y="72390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4163" y="8382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0612" y="8382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cubicBezTo>
                    <a:pt x="30861" y="14986"/>
                    <a:pt x="26162" y="18034"/>
                    <a:pt x="22225" y="22098"/>
                  </a:cubicBezTo>
                  <a:lnTo>
                    <a:pt x="22225" y="22098"/>
                  </a:lnTo>
                  <a:lnTo>
                    <a:pt x="22225" y="22098"/>
                  </a:lnTo>
                  <a:cubicBezTo>
                    <a:pt x="18161" y="26162"/>
                    <a:pt x="15113" y="30734"/>
                    <a:pt x="12954" y="35941"/>
                  </a:cubicBezTo>
                  <a:lnTo>
                    <a:pt x="12954" y="35941"/>
                  </a:lnTo>
                  <a:lnTo>
                    <a:pt x="12954" y="35941"/>
                  </a:lnTo>
                  <a:cubicBezTo>
                    <a:pt x="10795" y="41148"/>
                    <a:pt x="9652" y="46609"/>
                    <a:pt x="9652" y="52324"/>
                  </a:cubicBezTo>
                  <a:lnTo>
                    <a:pt x="9652" y="52324"/>
                  </a:lnTo>
                  <a:lnTo>
                    <a:pt x="9652" y="52324"/>
                  </a:lnTo>
                  <a:cubicBezTo>
                    <a:pt x="9652" y="58039"/>
                    <a:pt x="10795" y="63500"/>
                    <a:pt x="12954" y="68707"/>
                  </a:cubicBezTo>
                  <a:lnTo>
                    <a:pt x="8509" y="70485"/>
                  </a:lnTo>
                  <a:lnTo>
                    <a:pt x="12954" y="68707"/>
                  </a:lnTo>
                  <a:cubicBezTo>
                    <a:pt x="15113" y="73914"/>
                    <a:pt x="18161" y="78613"/>
                    <a:pt x="22225" y="82550"/>
                  </a:cubicBezTo>
                  <a:lnTo>
                    <a:pt x="18796" y="85979"/>
                  </a:lnTo>
                  <a:lnTo>
                    <a:pt x="22225" y="82550"/>
                  </a:lnTo>
                  <a:cubicBezTo>
                    <a:pt x="26289" y="86614"/>
                    <a:pt x="30861" y="89662"/>
                    <a:pt x="36068" y="91821"/>
                  </a:cubicBezTo>
                  <a:lnTo>
                    <a:pt x="36068" y="91821"/>
                  </a:lnTo>
                  <a:lnTo>
                    <a:pt x="36068" y="91821"/>
                  </a:lnTo>
                  <a:cubicBezTo>
                    <a:pt x="41275" y="93980"/>
                    <a:pt x="46736" y="95123"/>
                    <a:pt x="52451" y="95123"/>
                  </a:cubicBezTo>
                  <a:lnTo>
                    <a:pt x="52451" y="99822"/>
                  </a:lnTo>
                  <a:lnTo>
                    <a:pt x="52451" y="95123"/>
                  </a:lnTo>
                  <a:cubicBezTo>
                    <a:pt x="58166" y="95123"/>
                    <a:pt x="63627" y="93980"/>
                    <a:pt x="68834" y="91821"/>
                  </a:cubicBezTo>
                  <a:cubicBezTo>
                    <a:pt x="74041" y="89662"/>
                    <a:pt x="78740" y="86614"/>
                    <a:pt x="82677" y="82550"/>
                  </a:cubicBezTo>
                  <a:lnTo>
                    <a:pt x="86106" y="85979"/>
                  </a:lnTo>
                  <a:lnTo>
                    <a:pt x="82677" y="82550"/>
                  </a:lnTo>
                  <a:cubicBezTo>
                    <a:pt x="86741" y="78486"/>
                    <a:pt x="89789" y="73914"/>
                    <a:pt x="91948" y="68707"/>
                  </a:cubicBezTo>
                  <a:lnTo>
                    <a:pt x="96393" y="70485"/>
                  </a:lnTo>
                  <a:lnTo>
                    <a:pt x="91948" y="68707"/>
                  </a:lnTo>
                  <a:cubicBezTo>
                    <a:pt x="94107" y="63500"/>
                    <a:pt x="95250" y="58039"/>
                    <a:pt x="95250" y="52324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552104" y="3817877"/>
            <a:ext cx="4147645" cy="2763368"/>
          </a:xfrm>
          <a:custGeom>
            <a:avLst/>
            <a:gdLst/>
            <a:ahLst/>
            <a:cxnLst/>
            <a:rect r="r" b="b" t="t" l="l"/>
            <a:pathLst>
              <a:path h="2763368" w="4147645">
                <a:moveTo>
                  <a:pt x="0" y="0"/>
                </a:moveTo>
                <a:lnTo>
                  <a:pt x="4147645" y="0"/>
                </a:lnTo>
                <a:lnTo>
                  <a:pt x="4147645" y="2763369"/>
                </a:lnTo>
                <a:lnTo>
                  <a:pt x="0" y="276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21569" y="2457674"/>
            <a:ext cx="6747458" cy="89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7"/>
              </a:lnSpc>
            </a:pPr>
            <a:r>
              <a:rPr lang="en-US" sz="5220">
                <a:solidFill>
                  <a:srgbClr val="795833"/>
                </a:solidFill>
                <a:latin typeface="Nickainley"/>
                <a:ea typeface="Nickainley"/>
                <a:cs typeface="Nickainley"/>
                <a:sym typeface="Nickainley"/>
              </a:rPr>
              <a:t>Proyectos Interactivos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50244" y="3646427"/>
            <a:ext cx="14878517" cy="137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3"/>
              </a:lnSpc>
            </a:pPr>
            <a:r>
              <a:rPr lang="en-US" sz="3262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¡ES HORA DE CREAR! COMBINA SENSORES Y ACTUADORES PARA CREAR PROYECTOS QUE RESPONDAN AL ENTORNO. EJEMPLOS: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78919" y="5281717"/>
            <a:ext cx="12292422" cy="186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8"/>
              </a:lnSpc>
            </a:pPr>
            <a:r>
              <a:rPr lang="en-US" sz="3099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Controlar un LED con un sensor de luz.</a:t>
            </a:r>
          </a:p>
          <a:p>
            <a:pPr algn="l">
              <a:lnSpc>
                <a:spcPts val="6731"/>
              </a:lnSpc>
            </a:pPr>
            <a:r>
              <a:rPr lang="en-US" sz="3099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Activar un motor con un sensor de distancia.</a:t>
            </a:r>
          </a:p>
          <a:p>
            <a:pPr algn="l">
              <a:lnSpc>
                <a:spcPts val="3954"/>
              </a:lnSpc>
            </a:pPr>
            <a:r>
              <a:rPr lang="en-US" sz="3099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Crear un sistema de riego automático con un sensor de humedad.</a:t>
            </a:r>
          </a:p>
        </p:txBody>
      </p:sp>
    </p:spTree>
  </p:cSld>
  <p:clrMapOvr>
    <a:masterClrMapping/>
  </p:clrMapOvr>
  <p:transition spd="fast">
    <p:cover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4986338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5715000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1625" y="6443662"/>
            <a:ext cx="142875" cy="142875"/>
            <a:chOff x="0" y="0"/>
            <a:chExt cx="95250" cy="95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226523" y="3605436"/>
            <a:ext cx="5032777" cy="3353087"/>
          </a:xfrm>
          <a:custGeom>
            <a:avLst/>
            <a:gdLst/>
            <a:ahLst/>
            <a:cxnLst/>
            <a:rect r="r" b="b" t="t" l="l"/>
            <a:pathLst>
              <a:path h="3353087" w="5032777">
                <a:moveTo>
                  <a:pt x="0" y="0"/>
                </a:moveTo>
                <a:lnTo>
                  <a:pt x="5032777" y="0"/>
                </a:lnTo>
                <a:lnTo>
                  <a:pt x="5032777" y="3353088"/>
                </a:lnTo>
                <a:lnTo>
                  <a:pt x="0" y="3353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1569" y="3519711"/>
            <a:ext cx="8174150" cy="75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0"/>
              </a:lnSpc>
            </a:pPr>
            <a:r>
              <a:rPr lang="en-US" sz="4407">
                <a:solidFill>
                  <a:srgbClr val="795833"/>
                </a:solidFill>
                <a:latin typeface="Inter"/>
                <a:ea typeface="Inter"/>
                <a:cs typeface="Inter"/>
                <a:sym typeface="Inter"/>
              </a:rPr>
              <a:t>MONITOREO EN TIEMPO REAL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50244" y="4675127"/>
            <a:ext cx="10038155" cy="2034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3"/>
              </a:lnSpc>
            </a:pPr>
            <a:r>
              <a:rPr lang="en-US" sz="3140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Visualiza los datos de tus sensores en tiempo real. Crea dashboards interactivos con Jupyter Notebook. Almacena los datos para su posterior análisis.</a:t>
            </a:r>
          </a:p>
        </p:txBody>
      </p: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4981575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5581650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1625" y="6270090"/>
            <a:ext cx="142875" cy="142875"/>
            <a:chOff x="0" y="0"/>
            <a:chExt cx="95250" cy="95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21569" y="3529236"/>
            <a:ext cx="5333324" cy="72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67"/>
              </a:lnSpc>
            </a:pPr>
            <a:r>
              <a:rPr lang="en-US" sz="4262">
                <a:solidFill>
                  <a:srgbClr val="795833"/>
                </a:solidFill>
                <a:latin typeface="Inter"/>
                <a:ea typeface="Inter"/>
                <a:cs typeface="Inter"/>
                <a:sym typeface="Inter"/>
              </a:rPr>
              <a:t>¡MANOS A LA OBRA!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50244" y="4678180"/>
            <a:ext cx="9451053" cy="199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1"/>
              </a:lnSpc>
            </a:pPr>
            <a:r>
              <a:rPr lang="en-US" sz="3099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¡Es hora de poner en práctica tu creatividad! Diseña y construye tus propios proyectos IoT. ¡Explora las infinitas posibilidades de la tecnología!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5715000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21569" y="4243611"/>
            <a:ext cx="3684418" cy="68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2"/>
              </a:lnSpc>
            </a:pPr>
            <a:r>
              <a:rPr lang="en-US" sz="4044">
                <a:solidFill>
                  <a:srgbClr val="795833"/>
                </a:solidFill>
                <a:latin typeface="Inter"/>
                <a:ea typeface="Inter"/>
                <a:cs typeface="Inter"/>
                <a:sym typeface="Inter"/>
              </a:rPr>
              <a:t>¿PREGUNTAS?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0244" y="5511617"/>
            <a:ext cx="6840398" cy="513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4"/>
              </a:lnSpc>
            </a:pPr>
            <a:r>
              <a:rPr lang="en-US" sz="3017">
                <a:solidFill>
                  <a:srgbClr val="303030"/>
                </a:solidFill>
                <a:latin typeface="Inter"/>
                <a:ea typeface="Inter"/>
                <a:cs typeface="Inter"/>
                <a:sym typeface="Inter"/>
              </a:rPr>
              <a:t>Espacio para preguntas y respuestas.</a:t>
            </a:r>
          </a:p>
        </p:txBody>
      </p:sp>
    </p:spTree>
  </p:cSld>
  <p:clrMapOvr>
    <a:masterClrMapping/>
  </p:clrMapOvr>
  <p:transition spd="fast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DAGVqr5T1rk</dc:identifier>
  <dcterms:modified xsi:type="dcterms:W3CDTF">2011-08-01T06:04:30Z</dcterms:modified>
  <cp:revision>1</cp:revision>
  <dc:title>Módulo 3: Desarrollo de Proyectos IoT</dc:title>
</cp:coreProperties>
</file>