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7"/>
    <p:restoredTop sz="95666"/>
  </p:normalViewPr>
  <p:slideViewPr>
    <p:cSldViewPr snapToGrid="0" snapToObjects="1">
      <p:cViewPr varScale="1">
        <p:scale>
          <a:sx n="160" d="100"/>
          <a:sy n="160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natural-resources-biometrics/chapter/chapter-7-correlation-and-simple-linear-regress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F60C-A0D6-8447-BBD9-BBA1CC83D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998CC-78B3-A34C-8E0E-57AC18B8B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Ticket Prices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230759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5CFACA-07BE-C343-9C82-6DB9FD2E42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858333"/>
              </p:ext>
            </p:extLst>
          </p:nvPr>
        </p:nvGraphicFramePr>
        <p:xfrm>
          <a:off x="1059635" y="1950460"/>
          <a:ext cx="10319658" cy="42055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159829">
                  <a:extLst>
                    <a:ext uri="{9D8B030D-6E8A-4147-A177-3AD203B41FA5}">
                      <a16:colId xmlns:a16="http://schemas.microsoft.com/office/drawing/2014/main" val="3800524701"/>
                    </a:ext>
                  </a:extLst>
                </a:gridCol>
                <a:gridCol w="5159829">
                  <a:extLst>
                    <a:ext uri="{9D8B030D-6E8A-4147-A177-3AD203B41FA5}">
                      <a16:colId xmlns:a16="http://schemas.microsoft.com/office/drawing/2014/main" val="1152326746"/>
                    </a:ext>
                  </a:extLst>
                </a:gridCol>
              </a:tblGrid>
              <a:tr h="821030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1600" b="1" i="0" u="sng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problem</a:t>
                      </a:r>
                      <a:endParaRPr lang="en-US" sz="1600" b="0" i="0" u="sng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 Mountain installed an additional chairlift that increases their operating costs by $1,540,000 this season. What strategies can be applied to low the tickets prices, improve quality services and start capitalizing for the next season?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888516"/>
                  </a:ext>
                </a:extLst>
              </a:tr>
              <a:tr h="1317109">
                <a:tc>
                  <a:txBody>
                    <a:bodyPr/>
                    <a:lstStyle/>
                    <a:p>
                      <a:pPr rtl="0"/>
                      <a:r>
                        <a:rPr 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 Mountain Resort offers spectacular views of Glacier National Park and Flathead National Forest, with access to 105 trails. Every year about 350,000 people ski or snowboard at Big Mountain.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Constraints within solution space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Basing their pricing on just the market average does not provide the business with a good sense of how important some facilities are compared to others.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857492"/>
                  </a:ext>
                </a:extLst>
              </a:tr>
              <a:tr h="898029">
                <a:tc>
                  <a:txBody>
                    <a:bodyPr/>
                    <a:lstStyle/>
                    <a:p>
                      <a:pPr marL="0" defTabSz="914400" rtl="0" eaLnBrk="1" latinLnBrk="0" hangingPunct="1"/>
                      <a:r>
                        <a:rPr 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Criteria for success</a:t>
                      </a:r>
                    </a:p>
                    <a:p>
                      <a:pPr marL="0" defTabSz="914400" rtl="0" eaLnBrk="1" latinLnBrk="0" hangingPunct="1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a guidance on how select the correct value of the ticket’s prices.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Stakeholders to provide key insight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0" hangingPunct="1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 of Operations: Jimmy Blackburn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Manager: Alesha Eisen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593469"/>
                  </a:ext>
                </a:extLst>
              </a:tr>
              <a:tr h="1167438">
                <a:tc>
                  <a:txBody>
                    <a:bodyPr/>
                    <a:lstStyle/>
                    <a:p>
                      <a:pPr rtl="0"/>
                      <a:r>
                        <a:rPr 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 of solution space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guidance on how to select the correct value of the tickets prices by making cuts without undermining the ticket prices. 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data sources</a:t>
                      </a:r>
                      <a:b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database or S3 bucket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 file of Company detail data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7539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66938F-3BAC-084D-AA93-3D2E4D27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 </a:t>
            </a:r>
          </a:p>
        </p:txBody>
      </p:sp>
    </p:spTree>
    <p:extLst>
      <p:ext uri="{BB962C8B-B14F-4D97-AF65-F5344CB8AC3E}">
        <p14:creationId xmlns:p14="http://schemas.microsoft.com/office/powerpoint/2010/main" val="302712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E26A2-CBFE-F74E-9DF7-17C554EA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/>
              <a:t>Key Findings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Content Placeholder 1029">
            <a:extLst>
              <a:ext uri="{FF2B5EF4-FFF2-40B4-BE49-F238E27FC236}">
                <a16:creationId xmlns:a16="http://schemas.microsoft.com/office/drawing/2014/main" id="{D03AE679-A650-447B-9F46-00EF4C20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Montana was in 23rd place of ticket prices meaning that is not the most expensive tickets.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Montana have 12 resort making the top 15 of the most resort per region and state.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Montana is in the top list in the following areas:</a:t>
            </a:r>
          </a:p>
          <a:p>
            <a:pPr lvl="1"/>
            <a:r>
              <a:rPr lang="en-US" dirty="0"/>
              <a:t>Vertical drops</a:t>
            </a:r>
          </a:p>
          <a:p>
            <a:pPr lvl="1"/>
            <a:r>
              <a:rPr lang="en-US" dirty="0"/>
              <a:t>Area covered by snow makers</a:t>
            </a:r>
          </a:p>
          <a:p>
            <a:pPr lvl="1"/>
            <a:r>
              <a:rPr lang="en-US" dirty="0"/>
              <a:t>Number of share distribution</a:t>
            </a:r>
          </a:p>
          <a:p>
            <a:pPr lvl="1"/>
            <a:r>
              <a:rPr lang="en-US" dirty="0"/>
              <a:t>Number of run</a:t>
            </a:r>
          </a:p>
          <a:p>
            <a:pPr lvl="1"/>
            <a:r>
              <a:rPr lang="en-US" dirty="0"/>
              <a:t>Skiable terrain </a:t>
            </a:r>
          </a:p>
        </p:txBody>
      </p:sp>
    </p:spTree>
    <p:extLst>
      <p:ext uri="{BB962C8B-B14F-4D97-AF65-F5344CB8AC3E}">
        <p14:creationId xmlns:p14="http://schemas.microsoft.com/office/powerpoint/2010/main" val="229659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8856-CA9D-A94E-9C58-FDB9363F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/>
              <a:t>Analysis and Modeling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6D252E4-3392-7742-A6C2-570F06745451}"/>
              </a:ext>
            </a:extLst>
          </p:cNvPr>
          <p:cNvSpPr/>
          <p:nvPr/>
        </p:nvSpPr>
        <p:spPr>
          <a:xfrm>
            <a:off x="630507" y="2127342"/>
            <a:ext cx="1028700" cy="22211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</a:t>
            </a:r>
          </a:p>
          <a:p>
            <a:pPr algn="ctr"/>
            <a:r>
              <a:rPr lang="en-US" dirty="0"/>
              <a:t>70%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6F1BF40-A6CC-EB49-B510-6AC5200788BB}"/>
              </a:ext>
            </a:extLst>
          </p:cNvPr>
          <p:cNvSpPr/>
          <p:nvPr/>
        </p:nvSpPr>
        <p:spPr>
          <a:xfrm>
            <a:off x="1554394" y="3299208"/>
            <a:ext cx="1028700" cy="104923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  <a:p>
            <a:pPr algn="ctr"/>
            <a:r>
              <a:rPr lang="en-US" dirty="0"/>
              <a:t>30%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4E5F8-F6B0-9143-A8D1-455D2E6ADA1B}"/>
              </a:ext>
            </a:extLst>
          </p:cNvPr>
          <p:cNvSpPr txBox="1"/>
          <p:nvPr/>
        </p:nvSpPr>
        <p:spPr>
          <a:xfrm>
            <a:off x="214488" y="4620454"/>
            <a:ext cx="247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 data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59F92D9-E9A9-D945-8287-BC47FBADDC2B}"/>
              </a:ext>
            </a:extLst>
          </p:cNvPr>
          <p:cNvSpPr/>
          <p:nvPr/>
        </p:nvSpPr>
        <p:spPr>
          <a:xfrm>
            <a:off x="2732513" y="2762116"/>
            <a:ext cx="1028700" cy="951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FF96623F-D0E0-8D4A-A146-EC81EF93B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10632" y="2831032"/>
            <a:ext cx="1907876" cy="597968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461DE9ED-45B7-0040-90CE-386E8FDE563C}"/>
              </a:ext>
            </a:extLst>
          </p:cNvPr>
          <p:cNvSpPr/>
          <p:nvPr/>
        </p:nvSpPr>
        <p:spPr>
          <a:xfrm>
            <a:off x="5965219" y="2762116"/>
            <a:ext cx="1028700" cy="951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ECA62D-5B88-2840-9D06-3894F7FE7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30" y="2084090"/>
            <a:ext cx="4488274" cy="243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FF2394-4CD2-9B41-8427-310F405E77BA}"/>
              </a:ext>
            </a:extLst>
          </p:cNvPr>
          <p:cNvSpPr txBox="1"/>
          <p:nvPr/>
        </p:nvSpPr>
        <p:spPr>
          <a:xfrm>
            <a:off x="3910632" y="4481954"/>
            <a:ext cx="2474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Study the variation with coefficient of determination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03DD4B-B69D-8147-853B-7D80F8407DE3}"/>
              </a:ext>
            </a:extLst>
          </p:cNvPr>
          <p:cNvSpPr txBox="1"/>
          <p:nvPr/>
        </p:nvSpPr>
        <p:spPr>
          <a:xfrm>
            <a:off x="8147676" y="4620455"/>
            <a:ext cx="247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Determine the pipeline</a:t>
            </a:r>
          </a:p>
        </p:txBody>
      </p:sp>
    </p:spTree>
    <p:extLst>
      <p:ext uri="{BB962C8B-B14F-4D97-AF65-F5344CB8AC3E}">
        <p14:creationId xmlns:p14="http://schemas.microsoft.com/office/powerpoint/2010/main" val="217123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9999-D1D8-6D4E-9E61-36CFA8BD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/>
              <a:t>Analysis and Modeling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0C2BE5-7405-D345-8D74-68E6C7493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4" y="1853754"/>
            <a:ext cx="38481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40C60B9-C483-474C-A60B-FEAC1FE69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4" y="1853754"/>
            <a:ext cx="38481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D769121-4402-9B4B-9078-357F58117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814" y="1853754"/>
            <a:ext cx="3848102" cy="211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8EBF4CB-3BF2-5643-96A7-A7E0C32FA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2" y="3968304"/>
            <a:ext cx="3848101" cy="211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8C1C538B-2F3D-6D45-A248-B70EA858E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3" y="3968304"/>
            <a:ext cx="38798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D2A6BDA6-3C49-6044-8814-F9F050CDD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814" y="3968303"/>
            <a:ext cx="3848102" cy="211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36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FE3E-1647-314B-AF65-366A2CC7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Modeling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952E-C206-2448-BE67-B627C4B9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r>
              <a:rPr lang="en-US" b="1" dirty="0"/>
              <a:t>First Scenario</a:t>
            </a:r>
          </a:p>
          <a:p>
            <a:pPr marL="0" indent="0">
              <a:buNone/>
            </a:pPr>
            <a:r>
              <a:rPr lang="en-US" dirty="0"/>
              <a:t>The model says closing one 9 makes no difference. Increasing the closures down to 10 leads to a large drop.</a:t>
            </a:r>
          </a:p>
          <a:p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907EA1-B6C4-3A41-936C-E31EA9BE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7257" y="2505312"/>
            <a:ext cx="4613872" cy="246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43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E5C3E-6B38-ED4D-8C10-BB38150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Modeling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A97D0-FE57-6B47-8EC4-F50917AA0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348343"/>
            <a:ext cx="6130003" cy="6096000"/>
          </a:xfrm>
        </p:spPr>
        <p:txBody>
          <a:bodyPr anchor="ctr">
            <a:normAutofit/>
          </a:bodyPr>
          <a:lstStyle/>
          <a:p>
            <a:r>
              <a:rPr lang="en-US" b="1" dirty="0"/>
              <a:t>Scenario 2</a:t>
            </a:r>
          </a:p>
          <a:p>
            <a:pPr marL="0" indent="0">
              <a:buNone/>
            </a:pPr>
            <a:r>
              <a:rPr lang="en-US" dirty="0"/>
              <a:t>In this scenario, Big Mountain is adding a run, increasing the vertical drop by 150 feet, and installing an additional chair lift.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This scenario increases support for ticket price by $1.33</a:t>
            </a:r>
          </a:p>
          <a:p>
            <a:r>
              <a:rPr lang="en-US" b="1" dirty="0"/>
              <a:t>Scenario 3</a:t>
            </a:r>
          </a:p>
          <a:p>
            <a:pPr marL="0" indent="0">
              <a:buNone/>
            </a:pPr>
            <a:r>
              <a:rPr lang="en-US" dirty="0"/>
              <a:t>In this scenario, you are repeating the previous one but adding 2 acres of snow making.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This scenario increases support for ticket price by $1.33</a:t>
            </a:r>
          </a:p>
          <a:p>
            <a:r>
              <a:rPr lang="en-US" b="1" dirty="0"/>
              <a:t>Scenario 4</a:t>
            </a:r>
          </a:p>
          <a:p>
            <a:pPr marL="0" indent="0">
              <a:buNone/>
            </a:pPr>
            <a:r>
              <a:rPr lang="en-US" dirty="0"/>
              <a:t>This scenario calls for increasing the longest run by .2 miles and guaranteeing its snow coverage by adding 4 acres of snow making capability.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No difference whatsoever.</a:t>
            </a:r>
          </a:p>
        </p:txBody>
      </p:sp>
    </p:spTree>
    <p:extLst>
      <p:ext uri="{BB962C8B-B14F-4D97-AF65-F5344CB8AC3E}">
        <p14:creationId xmlns:p14="http://schemas.microsoft.com/office/powerpoint/2010/main" val="144363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C793-FA1A-F34D-8CF2-2B28E130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5389-B673-6240-91CB-6A151DCFA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prediction model indicates the Big Mountain Resort displayed the best price at $87.48, and the actual cost is $81.00. Even with the expected mean absolute error of $6.76, this suggests there is room for an increase. The model suggested an incrementation because Big Mountain Resort is very competitive in some areas that justified the increasing price. </a:t>
            </a:r>
          </a:p>
        </p:txBody>
      </p:sp>
    </p:spTree>
    <p:extLst>
      <p:ext uri="{BB962C8B-B14F-4D97-AF65-F5344CB8AC3E}">
        <p14:creationId xmlns:p14="http://schemas.microsoft.com/office/powerpoint/2010/main" val="10802407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473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Big Mountain Resort</vt:lpstr>
      <vt:lpstr>Problem Identification </vt:lpstr>
      <vt:lpstr>Key Findings</vt:lpstr>
      <vt:lpstr>Analysis and Modeling</vt:lpstr>
      <vt:lpstr>Analysis and Modeling</vt:lpstr>
      <vt:lpstr>Modeling </vt:lpstr>
      <vt:lpstr>Modeling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Rodriguez</dc:creator>
  <cp:lastModifiedBy>Pedro Rodriguez</cp:lastModifiedBy>
  <cp:revision>3</cp:revision>
  <dcterms:created xsi:type="dcterms:W3CDTF">2020-10-15T03:36:08Z</dcterms:created>
  <dcterms:modified xsi:type="dcterms:W3CDTF">2020-10-15T03:51:52Z</dcterms:modified>
</cp:coreProperties>
</file>