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Quattrocento Sans" panose="020B0502050000020003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889"/>
    <p:restoredTop sz="94719"/>
  </p:normalViewPr>
  <p:slideViewPr>
    <p:cSldViewPr snapToGrid="0" snapToObjects="1">
      <p:cViewPr>
        <p:scale>
          <a:sx n="140" d="100"/>
          <a:sy n="140" d="100"/>
        </p:scale>
        <p:origin x="-15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280234" y="1072238"/>
            <a:ext cx="8851200" cy="4939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365855" y="3190160"/>
            <a:ext cx="2204849" cy="703655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lvl="0">
              <a:buSzPts val="1400"/>
            </a:pPr>
            <a:r>
              <a:rPr lang="en-US" sz="1100" b="1" dirty="0">
                <a:solidFill>
                  <a:schemeClr val="bg1"/>
                </a:solidFill>
                <a:latin typeface="+mn-lt"/>
              </a:rPr>
              <a:t>What opportunities exist for Monaco to reduce by 20% of worth cost over the year?</a:t>
            </a:r>
          </a:p>
        </p:txBody>
      </p:sp>
      <p:sp>
        <p:nvSpPr>
          <p:cNvPr id="23" name="Google Shape;23;p1"/>
          <p:cNvSpPr/>
          <p:nvPr/>
        </p:nvSpPr>
        <p:spPr>
          <a:xfrm>
            <a:off x="2945516" y="2111109"/>
            <a:ext cx="1772510" cy="5007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Maintenance cost</a:t>
            </a:r>
            <a:endParaRPr sz="1200" b="1" dirty="0"/>
          </a:p>
        </p:txBody>
      </p:sp>
      <p:sp>
        <p:nvSpPr>
          <p:cNvPr id="24" name="Google Shape;24;p1"/>
          <p:cNvSpPr/>
          <p:nvPr/>
        </p:nvSpPr>
        <p:spPr>
          <a:xfrm>
            <a:off x="2939745" y="4522955"/>
            <a:ext cx="1772510" cy="500697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1"/>
                </a:solidFill>
              </a:rPr>
              <a:t>Operation cost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4932471" y="2111109"/>
            <a:ext cx="4001216" cy="5007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US" sz="1100" dirty="0">
                <a:solidFill>
                  <a:schemeClr val="bg1"/>
                </a:solidFill>
                <a:latin typeface="+mn-lt"/>
              </a:rPr>
              <a:t>Maintenance logs are indicating ‘excess wear’ is responsible for at least 80% of our work requests. </a:t>
            </a:r>
          </a:p>
        </p:txBody>
      </p:sp>
      <p:sp>
        <p:nvSpPr>
          <p:cNvPr id="33" name="Google Shape;33;p1"/>
          <p:cNvSpPr/>
          <p:nvPr/>
        </p:nvSpPr>
        <p:spPr>
          <a:xfrm>
            <a:off x="4920280" y="1395840"/>
            <a:ext cx="4013407" cy="500705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endParaRPr lang="en-AU" sz="11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/>
            <a:r>
              <a:rPr lang="en-US" sz="1100" dirty="0">
                <a:solidFill>
                  <a:schemeClr val="bg1"/>
                </a:solidFill>
              </a:rPr>
              <a:t>Maintained every years when suppose to be every three year.</a:t>
            </a:r>
            <a:endParaRPr lang="en-US" sz="1100" dirty="0">
              <a:solidFill>
                <a:schemeClr val="bg1"/>
              </a:solidFill>
              <a:latin typeface="+mn-l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5" name="Google Shape;35;p1"/>
          <p:cNvCxnSpPr/>
          <p:nvPr/>
        </p:nvCxnSpPr>
        <p:spPr>
          <a:xfrm rot="-5400000">
            <a:off x="2050657" y="2843146"/>
            <a:ext cx="1238768" cy="212727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Google Shape;36;p1"/>
          <p:cNvCxnSpPr>
            <a:cxnSpLocks/>
          </p:cNvCxnSpPr>
          <p:nvPr/>
        </p:nvCxnSpPr>
        <p:spPr>
          <a:xfrm rot="5400000" flipH="1" flipV="1">
            <a:off x="4485860" y="1974899"/>
            <a:ext cx="736973" cy="104821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Google Shape;37;p1"/>
          <p:cNvCxnSpPr>
            <a:cxnSpLocks/>
          </p:cNvCxnSpPr>
          <p:nvPr/>
        </p:nvCxnSpPr>
        <p:spPr>
          <a:xfrm rot="16200000" flipH="1">
            <a:off x="4513799" y="2649245"/>
            <a:ext cx="721668" cy="151371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" name="Google Shape;47;p1"/>
          <p:cNvCxnSpPr>
            <a:cxnSpLocks/>
          </p:cNvCxnSpPr>
          <p:nvPr/>
        </p:nvCxnSpPr>
        <p:spPr>
          <a:xfrm rot="16200000" flipH="1">
            <a:off x="2065332" y="4086047"/>
            <a:ext cx="1219589" cy="203556"/>
          </a:xfrm>
          <a:prstGeom prst="bentConnector3">
            <a:avLst>
              <a:gd name="adj1" fmla="val -234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/>
              <a:t>Issue Tree Template</a:t>
            </a:r>
            <a:endParaRPr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1"/>
          <p:cNvSpPr txBox="1"/>
          <p:nvPr/>
        </p:nvSpPr>
        <p:spPr>
          <a:xfrm>
            <a:off x="506867" y="6555373"/>
            <a:ext cx="42657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but </a:t>
            </a:r>
            <a:r>
              <a:rPr lang="en-AU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non-overlapping</a:t>
            </a: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 of conceivable avenues to pursue</a:t>
            </a:r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84BBD7-03BE-9841-A455-62561D056014}"/>
              </a:ext>
            </a:extLst>
          </p:cNvPr>
          <p:cNvCxnSpPr/>
          <p:nvPr/>
        </p:nvCxnSpPr>
        <p:spPr>
          <a:xfrm>
            <a:off x="4718051" y="2371480"/>
            <a:ext cx="21629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Google Shape;27;p1">
            <a:extLst>
              <a:ext uri="{FF2B5EF4-FFF2-40B4-BE49-F238E27FC236}">
                <a16:creationId xmlns:a16="http://schemas.microsoft.com/office/drawing/2014/main" id="{BD87CB41-956B-A74A-AB5F-6F8D4E4CE1F5}"/>
              </a:ext>
            </a:extLst>
          </p:cNvPr>
          <p:cNvSpPr/>
          <p:nvPr/>
        </p:nvSpPr>
        <p:spPr>
          <a:xfrm>
            <a:off x="4950907" y="4502890"/>
            <a:ext cx="4007310" cy="5007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10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Work Orders </a:t>
            </a:r>
            <a:r>
              <a:rPr lang="en-US" sz="1100" dirty="0">
                <a:solidFill>
                  <a:schemeClr val="bg1"/>
                </a:solidFill>
              </a:rPr>
              <a:t>spent $30M for 2018 on ore crusher maintenance with this forecast to rise to $45M for 2019.</a:t>
            </a:r>
          </a:p>
        </p:txBody>
      </p:sp>
      <p:sp>
        <p:nvSpPr>
          <p:cNvPr id="69" name="Google Shape;33;p1">
            <a:extLst>
              <a:ext uri="{FF2B5EF4-FFF2-40B4-BE49-F238E27FC236}">
                <a16:creationId xmlns:a16="http://schemas.microsoft.com/office/drawing/2014/main" id="{253EF2F5-5B17-654B-B5D2-AC6CCE9EEC9B}"/>
              </a:ext>
            </a:extLst>
          </p:cNvPr>
          <p:cNvSpPr/>
          <p:nvPr/>
        </p:nvSpPr>
        <p:spPr>
          <a:xfrm>
            <a:off x="4944811" y="3831411"/>
            <a:ext cx="4013406" cy="5007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100" dirty="0">
                <a:solidFill>
                  <a:schemeClr val="bg1"/>
                </a:solidFill>
              </a:rPr>
              <a:t>Records with </a:t>
            </a:r>
            <a:r>
              <a:rPr lang="en-US" sz="1100" dirty="0">
                <a:solidFill>
                  <a:schemeClr val="bg1"/>
                </a:solidFill>
              </a:rPr>
              <a:t>huge discrepancies in our Year-on-Year spending patterns.</a:t>
            </a:r>
            <a:endParaRPr dirty="0"/>
          </a:p>
        </p:txBody>
      </p:sp>
      <p:sp>
        <p:nvSpPr>
          <p:cNvPr id="73" name="Google Shape;27;p1">
            <a:extLst>
              <a:ext uri="{FF2B5EF4-FFF2-40B4-BE49-F238E27FC236}">
                <a16:creationId xmlns:a16="http://schemas.microsoft.com/office/drawing/2014/main" id="{80BB467D-3E6C-9A42-82DC-6576B7766EC5}"/>
              </a:ext>
            </a:extLst>
          </p:cNvPr>
          <p:cNvSpPr/>
          <p:nvPr/>
        </p:nvSpPr>
        <p:spPr>
          <a:xfrm>
            <a:off x="4968307" y="5211807"/>
            <a:ext cx="3989909" cy="500705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US" sz="1100" dirty="0">
                <a:solidFill>
                  <a:schemeClr val="bg1"/>
                </a:solidFill>
              </a:rPr>
              <a:t>Likely going to face resistance from the reliability engineering team.</a:t>
            </a:r>
          </a:p>
        </p:txBody>
      </p:sp>
      <p:sp>
        <p:nvSpPr>
          <p:cNvPr id="74" name="Google Shape;27;p1">
            <a:extLst>
              <a:ext uri="{FF2B5EF4-FFF2-40B4-BE49-F238E27FC236}">
                <a16:creationId xmlns:a16="http://schemas.microsoft.com/office/drawing/2014/main" id="{45C17768-1C34-7F40-BFA3-9A4981FE1AF8}"/>
              </a:ext>
            </a:extLst>
          </p:cNvPr>
          <p:cNvSpPr/>
          <p:nvPr/>
        </p:nvSpPr>
        <p:spPr>
          <a:xfrm>
            <a:off x="4944811" y="2826373"/>
            <a:ext cx="4013406" cy="5007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Can’t cut more than the recommended OEM limit of one maintenance event at every 50,000 tons of iron ore processed. </a:t>
            </a:r>
          </a:p>
        </p:txBody>
      </p:sp>
      <p:cxnSp>
        <p:nvCxnSpPr>
          <p:cNvPr id="78" name="Google Shape;36;p1">
            <a:extLst>
              <a:ext uri="{FF2B5EF4-FFF2-40B4-BE49-F238E27FC236}">
                <a16:creationId xmlns:a16="http://schemas.microsoft.com/office/drawing/2014/main" id="{1C89AED7-D1FA-5F48-BDA1-7B9D389565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91956" y="4376723"/>
            <a:ext cx="736973" cy="104821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9" name="Google Shape;37;p1">
            <a:extLst>
              <a:ext uri="{FF2B5EF4-FFF2-40B4-BE49-F238E27FC236}">
                <a16:creationId xmlns:a16="http://schemas.microsoft.com/office/drawing/2014/main" id="{1C87713A-FBCC-7E41-8C09-A552DDC67DF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19895" y="5057949"/>
            <a:ext cx="721668" cy="137610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60CAA53-4F0E-7F4E-838C-8F4F87524997}"/>
              </a:ext>
            </a:extLst>
          </p:cNvPr>
          <p:cNvCxnSpPr/>
          <p:nvPr/>
        </p:nvCxnSpPr>
        <p:spPr>
          <a:xfrm>
            <a:off x="4704188" y="4773304"/>
            <a:ext cx="23792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6D594-7D6D-4343-B78B-0AB2A0B71449}"/>
              </a:ext>
            </a:extLst>
          </p:cNvPr>
          <p:cNvCxnSpPr/>
          <p:nvPr/>
        </p:nvCxnSpPr>
        <p:spPr>
          <a:xfrm>
            <a:off x="2765592" y="2339269"/>
            <a:ext cx="17875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A365BE7-86FB-9E41-B523-C40F42B27F84}"/>
              </a:ext>
            </a:extLst>
          </p:cNvPr>
          <p:cNvCxnSpPr/>
          <p:nvPr/>
        </p:nvCxnSpPr>
        <p:spPr>
          <a:xfrm>
            <a:off x="2762544" y="4768525"/>
            <a:ext cx="17875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136</Words>
  <Application>Microsoft Macintosh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Quattrocento Sans</vt:lpstr>
      <vt:lpstr>Synergy_CF_YNR002</vt:lpstr>
      <vt:lpstr>Issue Tree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Tree Template</dc:title>
  <dc:creator>Hui, Chris</dc:creator>
  <cp:lastModifiedBy>Pedro Rodriguez</cp:lastModifiedBy>
  <cp:revision>6</cp:revision>
  <dcterms:created xsi:type="dcterms:W3CDTF">2019-05-15T15:57:18Z</dcterms:created>
  <dcterms:modified xsi:type="dcterms:W3CDTF">2021-02-11T21:13:40Z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