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" roundtripDataSignature="AMtx7mgGhHlLfOa+tvK/pVGqm+YIgjnI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266"/>
    <p:restoredTop sz="94719"/>
  </p:normalViewPr>
  <p:slideViewPr>
    <p:cSldViewPr snapToGrid="0" snapToObjects="1">
      <p:cViewPr varScale="1">
        <p:scale>
          <a:sx n="86" d="100"/>
          <a:sy n="86" d="100"/>
        </p:scale>
        <p:origin x="208" y="1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customschemas.google.com/relationships/presentationmetadata" Target="metadata"/><Relationship Id="rId10" Type="http://schemas.openxmlformats.org/officeDocument/2006/relationships/tableStyles" Target="tableStyles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" name="Google Shape;1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83951" y="1316221"/>
            <a:ext cx="8851330" cy="493943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C09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" name="Google Shape;21;p1"/>
          <p:cNvGrpSpPr/>
          <p:nvPr/>
        </p:nvGrpSpPr>
        <p:grpSpPr>
          <a:xfrm>
            <a:off x="270" y="832713"/>
            <a:ext cx="9143461" cy="472802"/>
            <a:chOff x="0" y="816135"/>
            <a:chExt cx="8961438" cy="463390"/>
          </a:xfrm>
        </p:grpSpPr>
        <p:sp>
          <p:nvSpPr>
            <p:cNvPr id="22" name="Google Shape;22;p1"/>
            <p:cNvSpPr/>
            <p:nvPr/>
          </p:nvSpPr>
          <p:spPr>
            <a:xfrm>
              <a:off x="0" y="816135"/>
              <a:ext cx="8961438" cy="463390"/>
            </a:xfrm>
            <a:prstGeom prst="rect">
              <a:avLst/>
            </a:prstGeom>
            <a:gradFill>
              <a:gsLst>
                <a:gs pos="0">
                  <a:srgbClr val="F2F2F2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" name="Google Shape;23;p1"/>
            <p:cNvCxnSpPr/>
            <p:nvPr/>
          </p:nvCxnSpPr>
          <p:spPr>
            <a:xfrm>
              <a:off x="0" y="816135"/>
              <a:ext cx="8961438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24" name="Google Shape;24;p1"/>
          <p:cNvCxnSpPr/>
          <p:nvPr/>
        </p:nvCxnSpPr>
        <p:spPr>
          <a:xfrm rot="-5400000" flipH="1">
            <a:off x="3964386" y="5010261"/>
            <a:ext cx="606086" cy="260740"/>
          </a:xfrm>
          <a:prstGeom prst="bentConnector2">
            <a:avLst/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" name="Google Shape;28;p1"/>
          <p:cNvGrpSpPr/>
          <p:nvPr/>
        </p:nvGrpSpPr>
        <p:grpSpPr>
          <a:xfrm>
            <a:off x="253680" y="3548500"/>
            <a:ext cx="2547935" cy="425774"/>
            <a:chOff x="181335" y="3496200"/>
            <a:chExt cx="2745460" cy="465566"/>
          </a:xfrm>
        </p:grpSpPr>
        <p:grpSp>
          <p:nvGrpSpPr>
            <p:cNvPr id="29" name="Google Shape;29;p1"/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30" name="Google Shape;30;p1"/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31" name="Google Shape;31;p1"/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32" name="Google Shape;32;p1"/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33" name="Google Shape;33;p1"/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1"/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1"/>
              <p:cNvSpPr txBox="1"/>
              <p:nvPr/>
            </p:nvSpPr>
            <p:spPr>
              <a:xfrm>
                <a:off x="4954832" y="1080554"/>
                <a:ext cx="1111115" cy="1446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900" b="1" dirty="0">
                    <a:solidFill>
                      <a:srgbClr val="FFFFFF"/>
                    </a:solidFill>
                  </a:rPr>
                  <a:t>Ore Crusher system</a:t>
                </a:r>
                <a:endParaRPr sz="1800" dirty="0"/>
              </a:p>
            </p:txBody>
          </p:sp>
        </p:grpSp>
      </p:grpSp>
      <p:cxnSp>
        <p:nvCxnSpPr>
          <p:cNvPr id="37" name="Google Shape;37;p1"/>
          <p:cNvCxnSpPr>
            <a:stCxn id="33" idx="3"/>
          </p:cNvCxnSpPr>
          <p:nvPr/>
        </p:nvCxnSpPr>
        <p:spPr>
          <a:xfrm>
            <a:off x="1437220" y="3761387"/>
            <a:ext cx="1481400" cy="1050900"/>
          </a:xfrm>
          <a:prstGeom prst="bentConnector3">
            <a:avLst>
              <a:gd name="adj1" fmla="val 5000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Google Shape;38;p1"/>
          <p:cNvCxnSpPr>
            <a:cxnSpLocks/>
          </p:cNvCxnSpPr>
          <p:nvPr/>
        </p:nvCxnSpPr>
        <p:spPr>
          <a:xfrm rot="10800000" flipH="1">
            <a:off x="1421318" y="2710487"/>
            <a:ext cx="1515900" cy="1050900"/>
          </a:xfrm>
          <a:prstGeom prst="bentConnector3">
            <a:avLst>
              <a:gd name="adj1" fmla="val 49998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Google Shape;39;p1"/>
          <p:cNvGrpSpPr/>
          <p:nvPr/>
        </p:nvGrpSpPr>
        <p:grpSpPr>
          <a:xfrm>
            <a:off x="2102147" y="3687622"/>
            <a:ext cx="155774" cy="155774"/>
            <a:chOff x="4283114" y="-597224"/>
            <a:chExt cx="170332" cy="170332"/>
          </a:xfrm>
        </p:grpSpPr>
        <p:sp>
          <p:nvSpPr>
            <p:cNvPr id="40" name="Google Shape;40;p1"/>
            <p:cNvSpPr/>
            <p:nvPr/>
          </p:nvSpPr>
          <p:spPr>
            <a:xfrm>
              <a:off x="4283114" y="-597224"/>
              <a:ext cx="170332" cy="170332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4308743" y="-571595"/>
              <a:ext cx="119073" cy="119073"/>
            </a:xfrm>
            <a:custGeom>
              <a:avLst/>
              <a:gdLst/>
              <a:ahLst/>
              <a:cxnLst/>
              <a:rect l="l" t="t" r="r" b="b"/>
              <a:pathLst>
                <a:path w="204" h="204" extrusionOk="0">
                  <a:moveTo>
                    <a:pt x="83" y="0"/>
                  </a:moveTo>
                  <a:lnTo>
                    <a:pt x="119" y="0"/>
                  </a:lnTo>
                  <a:lnTo>
                    <a:pt x="119" y="83"/>
                  </a:lnTo>
                  <a:lnTo>
                    <a:pt x="204" y="83"/>
                  </a:lnTo>
                  <a:lnTo>
                    <a:pt x="204" y="119"/>
                  </a:lnTo>
                  <a:lnTo>
                    <a:pt x="119" y="119"/>
                  </a:lnTo>
                  <a:lnTo>
                    <a:pt x="119" y="204"/>
                  </a:lnTo>
                  <a:lnTo>
                    <a:pt x="83" y="204"/>
                  </a:lnTo>
                  <a:lnTo>
                    <a:pt x="83" y="119"/>
                  </a:lnTo>
                  <a:lnTo>
                    <a:pt x="0" y="119"/>
                  </a:lnTo>
                  <a:lnTo>
                    <a:pt x="0" y="83"/>
                  </a:lnTo>
                  <a:lnTo>
                    <a:pt x="83" y="83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3275" tIns="46625" rIns="93275" bIns="466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" name="Google Shape;48;p1"/>
          <p:cNvGrpSpPr/>
          <p:nvPr/>
        </p:nvGrpSpPr>
        <p:grpSpPr>
          <a:xfrm>
            <a:off x="2711100" y="2478065"/>
            <a:ext cx="2547936" cy="425774"/>
            <a:chOff x="181335" y="3496200"/>
            <a:chExt cx="2745460" cy="465566"/>
          </a:xfrm>
        </p:grpSpPr>
        <p:grpSp>
          <p:nvGrpSpPr>
            <p:cNvPr id="49" name="Google Shape;49;p1"/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50" name="Google Shape;50;p1"/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51" name="Google Shape;51;p1"/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52" name="Google Shape;52;p1"/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53" name="Google Shape;53;p1"/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54;p1"/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55;p1"/>
              <p:cNvSpPr txBox="1"/>
              <p:nvPr/>
            </p:nvSpPr>
            <p:spPr>
              <a:xfrm>
                <a:off x="4954831" y="1080554"/>
                <a:ext cx="1075900" cy="1446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900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Revenue</a:t>
                </a:r>
                <a:endParaRPr dirty="0"/>
              </a:p>
            </p:txBody>
          </p:sp>
        </p:grpSp>
      </p:grpSp>
      <p:grpSp>
        <p:nvGrpSpPr>
          <p:cNvPr id="57" name="Google Shape;57;p1"/>
          <p:cNvGrpSpPr/>
          <p:nvPr/>
        </p:nvGrpSpPr>
        <p:grpSpPr>
          <a:xfrm>
            <a:off x="2711100" y="4617459"/>
            <a:ext cx="2547936" cy="425774"/>
            <a:chOff x="181335" y="3496200"/>
            <a:chExt cx="2745460" cy="465566"/>
          </a:xfrm>
        </p:grpSpPr>
        <p:grpSp>
          <p:nvGrpSpPr>
            <p:cNvPr id="58" name="Google Shape;58;p1"/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59" name="Google Shape;59;p1"/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60" name="Google Shape;60;p1"/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61" name="Google Shape;61;p1"/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62" name="Google Shape;62;p1"/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1"/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1"/>
              <p:cNvSpPr txBox="1"/>
              <p:nvPr/>
            </p:nvSpPr>
            <p:spPr>
              <a:xfrm>
                <a:off x="4954832" y="1080554"/>
                <a:ext cx="1108564" cy="1446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900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Expenses</a:t>
                </a:r>
                <a:endParaRPr sz="1800" dirty="0"/>
              </a:p>
            </p:txBody>
          </p:sp>
        </p:grpSp>
      </p:grpSp>
      <p:grpSp>
        <p:nvGrpSpPr>
          <p:cNvPr id="66" name="Google Shape;66;p1"/>
          <p:cNvGrpSpPr/>
          <p:nvPr/>
        </p:nvGrpSpPr>
        <p:grpSpPr>
          <a:xfrm>
            <a:off x="5817241" y="5488420"/>
            <a:ext cx="2383117" cy="437334"/>
            <a:chOff x="1699968" y="3521670"/>
            <a:chExt cx="2567861" cy="478207"/>
          </a:xfrm>
        </p:grpSpPr>
        <p:grpSp>
          <p:nvGrpSpPr>
            <p:cNvPr id="67" name="Google Shape;67;p1"/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68" name="Google Shape;68;p1"/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69" name="Google Shape;69;p1"/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70" name="Google Shape;70;p1"/>
            <p:cNvGrpSpPr/>
            <p:nvPr/>
          </p:nvGrpSpPr>
          <p:grpSpPr>
            <a:xfrm>
              <a:off x="2598306" y="3531720"/>
              <a:ext cx="1669523" cy="468157"/>
              <a:chOff x="7079134" y="1090147"/>
              <a:chExt cx="1481616" cy="447102"/>
            </a:xfrm>
          </p:grpSpPr>
          <p:sp>
            <p:nvSpPr>
              <p:cNvPr id="71" name="Google Shape;71;p1"/>
              <p:cNvSpPr/>
              <p:nvPr/>
            </p:nvSpPr>
            <p:spPr>
              <a:xfrm>
                <a:off x="7082911" y="1090148"/>
                <a:ext cx="1468537" cy="447101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dirty="0">
                  <a:solidFill>
                    <a:srgbClr val="002C46"/>
                  </a:solidFill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rPr lang="en-US" sz="900" b="0" i="0" u="none" strike="noStrike" cap="none" dirty="0">
                    <a:solidFill>
                      <a:srgbClr val="002C46"/>
                    </a:solidFill>
                    <a:latin typeface="+mn-lt"/>
                    <a:ea typeface="Arial"/>
                    <a:cs typeface="Arial"/>
                    <a:sym typeface="Arial"/>
                  </a:rPr>
                  <a:t>$30 M</a:t>
                </a:r>
                <a:endParaRPr sz="900" b="0" i="0" u="none" strike="noStrike" cap="none" dirty="0">
                  <a:solidFill>
                    <a:srgbClr val="002C46"/>
                  </a:solidFill>
                  <a:latin typeface="+mn-lt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1"/>
              <p:cNvSpPr/>
              <p:nvPr/>
            </p:nvSpPr>
            <p:spPr>
              <a:xfrm>
                <a:off x="7079134" y="1090147"/>
                <a:ext cx="146853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1"/>
              <p:cNvSpPr txBox="1"/>
              <p:nvPr/>
            </p:nvSpPr>
            <p:spPr>
              <a:xfrm>
                <a:off x="7112853" y="1119690"/>
                <a:ext cx="1447897" cy="1446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algn="ctr">
                  <a:buClr>
                    <a:srgbClr val="879C16"/>
                  </a:buClr>
                  <a:buSzPts val="714"/>
                </a:pPr>
                <a:r>
                  <a:rPr lang="en-US" sz="900" b="1" dirty="0">
                    <a:solidFill>
                      <a:srgbClr val="FFFFFF"/>
                    </a:solidFill>
                  </a:rPr>
                  <a:t>Maintenance Expenditure </a:t>
                </a:r>
              </a:p>
            </p:txBody>
          </p:sp>
        </p:grpSp>
      </p:grpSp>
      <p:grpSp>
        <p:nvGrpSpPr>
          <p:cNvPr id="76" name="Google Shape;76;p1"/>
          <p:cNvGrpSpPr/>
          <p:nvPr/>
        </p:nvGrpSpPr>
        <p:grpSpPr>
          <a:xfrm>
            <a:off x="5759026" y="1830685"/>
            <a:ext cx="1138562" cy="141597"/>
            <a:chOff x="4954832" y="1080555"/>
            <a:chExt cx="1088747" cy="147867"/>
          </a:xfrm>
        </p:grpSpPr>
        <p:sp>
          <p:nvSpPr>
            <p:cNvPr id="77" name="Google Shape;77;p1"/>
            <p:cNvSpPr txBox="1"/>
            <p:nvPr/>
          </p:nvSpPr>
          <p:spPr>
            <a:xfrm>
              <a:off x="4954832" y="1080555"/>
              <a:ext cx="769475" cy="1478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sz="714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Coal based costs</a:t>
              </a:r>
              <a:endParaRPr/>
            </a:p>
          </p:txBody>
        </p:sp>
        <p:sp>
          <p:nvSpPr>
            <p:cNvPr id="78" name="Google Shape;78;p1"/>
            <p:cNvSpPr txBox="1"/>
            <p:nvPr/>
          </p:nvSpPr>
          <p:spPr>
            <a:xfrm>
              <a:off x="5713681" y="1080555"/>
              <a:ext cx="329898" cy="1478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sz="714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($)</a:t>
              </a:r>
              <a:endParaRPr/>
            </a:p>
          </p:txBody>
        </p:sp>
      </p:grpSp>
      <p:grpSp>
        <p:nvGrpSpPr>
          <p:cNvPr id="84" name="Google Shape;84;p1"/>
          <p:cNvGrpSpPr/>
          <p:nvPr/>
        </p:nvGrpSpPr>
        <p:grpSpPr>
          <a:xfrm>
            <a:off x="5175010" y="3143603"/>
            <a:ext cx="1732784" cy="141597"/>
            <a:chOff x="1059681" y="3521670"/>
            <a:chExt cx="1867114" cy="154830"/>
          </a:xfrm>
        </p:grpSpPr>
        <p:grpSp>
          <p:nvGrpSpPr>
            <p:cNvPr id="85" name="Google Shape;85;p1"/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86" name="Google Shape;86;p1"/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87" name="Google Shape;87;p1"/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sp>
          <p:nvSpPr>
            <p:cNvPr id="92" name="Google Shape;92;p1"/>
            <p:cNvSpPr txBox="1"/>
            <p:nvPr/>
          </p:nvSpPr>
          <p:spPr>
            <a:xfrm>
              <a:off x="1059681" y="3521677"/>
              <a:ext cx="371738" cy="1226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sz="714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(unit)</a:t>
              </a:r>
              <a:endParaRPr/>
            </a:p>
          </p:txBody>
        </p:sp>
      </p:grpSp>
      <p:grpSp>
        <p:nvGrpSpPr>
          <p:cNvPr id="93" name="Google Shape;93;p1"/>
          <p:cNvGrpSpPr/>
          <p:nvPr/>
        </p:nvGrpSpPr>
        <p:grpSpPr>
          <a:xfrm>
            <a:off x="4388307" y="3947579"/>
            <a:ext cx="2526353" cy="141599"/>
            <a:chOff x="204591" y="3521667"/>
            <a:chExt cx="2722204" cy="154833"/>
          </a:xfrm>
        </p:grpSpPr>
        <p:grpSp>
          <p:nvGrpSpPr>
            <p:cNvPr id="94" name="Google Shape;94;p1"/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95" name="Google Shape;95;p1"/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96" name="Google Shape;96;p1"/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97" name="Google Shape;97;p1"/>
            <p:cNvGrpSpPr/>
            <p:nvPr/>
          </p:nvGrpSpPr>
          <p:grpSpPr>
            <a:xfrm>
              <a:off x="204591" y="3521667"/>
              <a:ext cx="1226827" cy="122615"/>
              <a:chOff x="4954832" y="1080554"/>
              <a:chExt cx="1088747" cy="117101"/>
            </a:xfrm>
          </p:grpSpPr>
          <p:sp>
            <p:nvSpPr>
              <p:cNvPr id="100" name="Google Shape;100;p1"/>
              <p:cNvSpPr txBox="1"/>
              <p:nvPr/>
            </p:nvSpPr>
            <p:spPr>
              <a:xfrm>
                <a:off x="4954832" y="1080554"/>
                <a:ext cx="769475" cy="114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Sub-Value Driver</a:t>
                </a:r>
                <a:endParaRPr/>
              </a:p>
            </p:txBody>
          </p:sp>
          <p:sp>
            <p:nvSpPr>
              <p:cNvPr id="101" name="Google Shape;101;p1"/>
              <p:cNvSpPr txBox="1"/>
              <p:nvPr/>
            </p:nvSpPr>
            <p:spPr>
              <a:xfrm>
                <a:off x="5713681" y="1080555"/>
                <a:ext cx="329898" cy="11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(unit)</a:t>
                </a:r>
                <a:endParaRPr/>
              </a:p>
            </p:txBody>
          </p:sp>
        </p:grpSp>
      </p:grpSp>
      <p:sp>
        <p:nvSpPr>
          <p:cNvPr id="102" name="Google Shape;102;p1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298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900"/>
              <a:t>Value Driver Tree Template</a:t>
            </a:r>
            <a:endParaRPr/>
          </a:p>
        </p:txBody>
      </p:sp>
      <p:sp>
        <p:nvSpPr>
          <p:cNvPr id="103" name="Google Shape;103;p1"/>
          <p:cNvSpPr/>
          <p:nvPr/>
        </p:nvSpPr>
        <p:spPr>
          <a:xfrm>
            <a:off x="171451" y="17463"/>
            <a:ext cx="259365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STRUCTURED FOUNDATIONS</a:t>
            </a:r>
            <a:endParaRPr/>
          </a:p>
        </p:txBody>
      </p:sp>
      <p:sp>
        <p:nvSpPr>
          <p:cNvPr id="104" name="Google Shape;104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71;p1">
            <a:extLst>
              <a:ext uri="{FF2B5EF4-FFF2-40B4-BE49-F238E27FC236}">
                <a16:creationId xmlns:a16="http://schemas.microsoft.com/office/drawing/2014/main" id="{4C21064C-9EF7-1D4A-BF42-F146906CD6E7}"/>
              </a:ext>
            </a:extLst>
          </p:cNvPr>
          <p:cNvSpPr/>
          <p:nvPr/>
        </p:nvSpPr>
        <p:spPr>
          <a:xfrm>
            <a:off x="4394661" y="5206487"/>
            <a:ext cx="1535721" cy="42814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14"/>
              <a:buFont typeface="Arial"/>
              <a:buNone/>
            </a:pPr>
            <a:endParaRPr lang="en-US" sz="714" b="0" i="0" u="none" strike="noStrike" cap="none" dirty="0">
              <a:solidFill>
                <a:srgbClr val="002C4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14"/>
              <a:buFont typeface="Arial"/>
              <a:buNone/>
            </a:pPr>
            <a:endParaRPr lang="en-US" sz="714" dirty="0">
              <a:solidFill>
                <a:srgbClr val="002C46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14"/>
              <a:buFont typeface="Arial"/>
              <a:buNone/>
            </a:pPr>
            <a:endParaRPr sz="900" b="0" i="0" u="none" strike="noStrike" cap="none" dirty="0">
              <a:solidFill>
                <a:srgbClr val="002C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72;p1">
            <a:extLst>
              <a:ext uri="{FF2B5EF4-FFF2-40B4-BE49-F238E27FC236}">
                <a16:creationId xmlns:a16="http://schemas.microsoft.com/office/drawing/2014/main" id="{8CE232A7-AEED-1C4B-A243-FA861C3964A0}"/>
              </a:ext>
            </a:extLst>
          </p:cNvPr>
          <p:cNvSpPr/>
          <p:nvPr/>
        </p:nvSpPr>
        <p:spPr>
          <a:xfrm>
            <a:off x="4394661" y="5206487"/>
            <a:ext cx="1535721" cy="253250"/>
          </a:xfrm>
          <a:prstGeom prst="rect">
            <a:avLst/>
          </a:prstGeom>
          <a:solidFill>
            <a:srgbClr val="00C09D"/>
          </a:solidFill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14"/>
              <a:buFont typeface="Arial"/>
              <a:buNone/>
            </a:pPr>
            <a:endParaRPr sz="714" b="0" i="0" u="none" strike="noStrike" cap="none">
              <a:solidFill>
                <a:srgbClr val="002C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73;p1">
            <a:extLst>
              <a:ext uri="{FF2B5EF4-FFF2-40B4-BE49-F238E27FC236}">
                <a16:creationId xmlns:a16="http://schemas.microsoft.com/office/drawing/2014/main" id="{48E2488E-5972-9847-BBC6-28DD58CF6417}"/>
              </a:ext>
            </a:extLst>
          </p:cNvPr>
          <p:cNvSpPr txBox="1"/>
          <p:nvPr/>
        </p:nvSpPr>
        <p:spPr>
          <a:xfrm>
            <a:off x="4416279" y="5229781"/>
            <a:ext cx="1514136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buClr>
                <a:srgbClr val="879C16"/>
              </a:buClr>
              <a:buSzPts val="714"/>
            </a:pPr>
            <a:r>
              <a:rPr lang="en-US" sz="900" b="1" dirty="0">
                <a:solidFill>
                  <a:srgbClr val="FFFFFF"/>
                </a:solidFill>
              </a:rPr>
              <a:t>Fixed Cost</a:t>
            </a:r>
          </a:p>
        </p:txBody>
      </p:sp>
      <p:sp>
        <p:nvSpPr>
          <p:cNvPr id="114" name="Google Shape;71;p1">
            <a:extLst>
              <a:ext uri="{FF2B5EF4-FFF2-40B4-BE49-F238E27FC236}">
                <a16:creationId xmlns:a16="http://schemas.microsoft.com/office/drawing/2014/main" id="{8900D36C-831F-A44C-814E-180819BE1D05}"/>
              </a:ext>
            </a:extLst>
          </p:cNvPr>
          <p:cNvSpPr/>
          <p:nvPr/>
        </p:nvSpPr>
        <p:spPr>
          <a:xfrm>
            <a:off x="6664420" y="3768489"/>
            <a:ext cx="1535721" cy="42814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14"/>
              <a:buFont typeface="Arial"/>
              <a:buNone/>
            </a:pPr>
            <a:endParaRPr lang="en-US" sz="714" b="0" i="0" u="none" strike="noStrike" cap="none" dirty="0">
              <a:solidFill>
                <a:srgbClr val="002C4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14"/>
              <a:buFont typeface="Arial"/>
              <a:buNone/>
            </a:pPr>
            <a:endParaRPr lang="en-US" sz="714" dirty="0">
              <a:solidFill>
                <a:srgbClr val="002C46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14"/>
              <a:buFont typeface="Arial"/>
              <a:buNone/>
            </a:pPr>
            <a:r>
              <a:rPr lang="en-US" sz="900" b="0" i="0" u="none" strike="noStrike" cap="none" dirty="0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$45 M</a:t>
            </a:r>
            <a:endParaRPr sz="900" b="0" i="0" u="none" strike="noStrike" cap="none" dirty="0">
              <a:solidFill>
                <a:srgbClr val="002C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72;p1">
            <a:extLst>
              <a:ext uri="{FF2B5EF4-FFF2-40B4-BE49-F238E27FC236}">
                <a16:creationId xmlns:a16="http://schemas.microsoft.com/office/drawing/2014/main" id="{CFF507F8-1E18-F240-9514-077A642D873C}"/>
              </a:ext>
            </a:extLst>
          </p:cNvPr>
          <p:cNvSpPr/>
          <p:nvPr/>
        </p:nvSpPr>
        <p:spPr>
          <a:xfrm>
            <a:off x="6664421" y="3768489"/>
            <a:ext cx="1535721" cy="253250"/>
          </a:xfrm>
          <a:prstGeom prst="rect">
            <a:avLst/>
          </a:prstGeom>
          <a:solidFill>
            <a:srgbClr val="00C09D"/>
          </a:solidFill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14"/>
              <a:buFont typeface="Arial"/>
              <a:buNone/>
            </a:pPr>
            <a:endParaRPr sz="714" b="0" i="0" u="none" strike="noStrike" cap="none">
              <a:solidFill>
                <a:srgbClr val="002C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73;p1">
            <a:extLst>
              <a:ext uri="{FF2B5EF4-FFF2-40B4-BE49-F238E27FC236}">
                <a16:creationId xmlns:a16="http://schemas.microsoft.com/office/drawing/2014/main" id="{49C7BDD1-26A5-D641-AFD1-0CD0829C83CA}"/>
              </a:ext>
            </a:extLst>
          </p:cNvPr>
          <p:cNvSpPr txBox="1"/>
          <p:nvPr/>
        </p:nvSpPr>
        <p:spPr>
          <a:xfrm>
            <a:off x="6686038" y="3791783"/>
            <a:ext cx="1514136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Ore crusher maintenance </a:t>
            </a:r>
            <a:endParaRPr lang="en-US" sz="900" dirty="0">
              <a:solidFill>
                <a:schemeClr val="bg1"/>
              </a:solidFill>
              <a:effectLst/>
            </a:endParaRPr>
          </a:p>
        </p:txBody>
      </p: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CF8C18EF-5362-9F45-8ACD-11FD4C731219}"/>
              </a:ext>
            </a:extLst>
          </p:cNvPr>
          <p:cNvCxnSpPr>
            <a:cxnSpLocks/>
            <a:stCxn id="109" idx="3"/>
            <a:endCxn id="114" idx="1"/>
          </p:cNvCxnSpPr>
          <p:nvPr/>
        </p:nvCxnSpPr>
        <p:spPr>
          <a:xfrm flipV="1">
            <a:off x="5923756" y="3982560"/>
            <a:ext cx="740664" cy="270482"/>
          </a:xfrm>
          <a:prstGeom prst="bentConnector3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22" name="Google Shape;66;p1">
            <a:extLst>
              <a:ext uri="{FF2B5EF4-FFF2-40B4-BE49-F238E27FC236}">
                <a16:creationId xmlns:a16="http://schemas.microsoft.com/office/drawing/2014/main" id="{E00FD669-1207-114B-9FC8-4C8396D3F315}"/>
              </a:ext>
            </a:extLst>
          </p:cNvPr>
          <p:cNvGrpSpPr/>
          <p:nvPr/>
        </p:nvGrpSpPr>
        <p:grpSpPr>
          <a:xfrm>
            <a:off x="5819168" y="4876893"/>
            <a:ext cx="2383117" cy="437334"/>
            <a:chOff x="1699968" y="3521670"/>
            <a:chExt cx="2567861" cy="478207"/>
          </a:xfrm>
        </p:grpSpPr>
        <p:grpSp>
          <p:nvGrpSpPr>
            <p:cNvPr id="123" name="Google Shape;67;p1">
              <a:extLst>
                <a:ext uri="{FF2B5EF4-FFF2-40B4-BE49-F238E27FC236}">
                  <a16:creationId xmlns:a16="http://schemas.microsoft.com/office/drawing/2014/main" id="{68E65A92-C303-4F48-94CB-13B3039FDE2E}"/>
                </a:ext>
              </a:extLst>
            </p:cNvPr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128" name="Google Shape;68;p1">
                <a:extLst>
                  <a:ext uri="{FF2B5EF4-FFF2-40B4-BE49-F238E27FC236}">
                    <a16:creationId xmlns:a16="http://schemas.microsoft.com/office/drawing/2014/main" id="{E59E59D5-E4D4-974B-BB4F-3053FFAFA2EF}"/>
                  </a:ext>
                </a:extLst>
              </p:cNvPr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129" name="Google Shape;69;p1">
                <a:extLst>
                  <a:ext uri="{FF2B5EF4-FFF2-40B4-BE49-F238E27FC236}">
                    <a16:creationId xmlns:a16="http://schemas.microsoft.com/office/drawing/2014/main" id="{44C6815D-40E9-D74C-8415-E2B6F78849FB}"/>
                  </a:ext>
                </a:extLst>
              </p:cNvPr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124" name="Google Shape;70;p1">
              <a:extLst>
                <a:ext uri="{FF2B5EF4-FFF2-40B4-BE49-F238E27FC236}">
                  <a16:creationId xmlns:a16="http://schemas.microsoft.com/office/drawing/2014/main" id="{D088F32E-996A-1B45-A0AA-AD5BFFEB402E}"/>
                </a:ext>
              </a:extLst>
            </p:cNvPr>
            <p:cNvGrpSpPr/>
            <p:nvPr/>
          </p:nvGrpSpPr>
          <p:grpSpPr>
            <a:xfrm>
              <a:off x="2598306" y="3531720"/>
              <a:ext cx="1669523" cy="468157"/>
              <a:chOff x="7079134" y="1090147"/>
              <a:chExt cx="1481616" cy="447102"/>
            </a:xfrm>
          </p:grpSpPr>
          <p:sp>
            <p:nvSpPr>
              <p:cNvPr id="125" name="Google Shape;71;p1">
                <a:extLst>
                  <a:ext uri="{FF2B5EF4-FFF2-40B4-BE49-F238E27FC236}">
                    <a16:creationId xmlns:a16="http://schemas.microsoft.com/office/drawing/2014/main" id="{C43DDBBD-4E00-654A-B247-00B7FCA6B9C3}"/>
                  </a:ext>
                </a:extLst>
              </p:cNvPr>
              <p:cNvSpPr/>
              <p:nvPr/>
            </p:nvSpPr>
            <p:spPr>
              <a:xfrm>
                <a:off x="7082911" y="1090148"/>
                <a:ext cx="1468537" cy="447101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dirty="0">
                  <a:solidFill>
                    <a:srgbClr val="002C46"/>
                  </a:solidFill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rPr lang="en-US" sz="900" dirty="0">
                    <a:solidFill>
                      <a:srgbClr val="002C46"/>
                    </a:solidFill>
                    <a:latin typeface="+mn-lt"/>
                  </a:rPr>
                  <a:t>$50/ ton</a:t>
                </a:r>
              </a:p>
            </p:txBody>
          </p:sp>
          <p:sp>
            <p:nvSpPr>
              <p:cNvPr id="126" name="Google Shape;72;p1">
                <a:extLst>
                  <a:ext uri="{FF2B5EF4-FFF2-40B4-BE49-F238E27FC236}">
                    <a16:creationId xmlns:a16="http://schemas.microsoft.com/office/drawing/2014/main" id="{2ED2AC80-1281-DE4F-B0FA-F9BA6A35F325}"/>
                  </a:ext>
                </a:extLst>
              </p:cNvPr>
              <p:cNvSpPr/>
              <p:nvPr/>
            </p:nvSpPr>
            <p:spPr>
              <a:xfrm>
                <a:off x="7079134" y="1090147"/>
                <a:ext cx="146853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73;p1">
                <a:extLst>
                  <a:ext uri="{FF2B5EF4-FFF2-40B4-BE49-F238E27FC236}">
                    <a16:creationId xmlns:a16="http://schemas.microsoft.com/office/drawing/2014/main" id="{52AB7CA2-B1A2-974B-BBB6-15237051147F}"/>
                  </a:ext>
                </a:extLst>
              </p:cNvPr>
              <p:cNvSpPr txBox="1"/>
              <p:nvPr/>
            </p:nvSpPr>
            <p:spPr>
              <a:xfrm>
                <a:off x="7112853" y="1119690"/>
                <a:ext cx="1447897" cy="1446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algn="ctr">
                  <a:buClr>
                    <a:srgbClr val="879C16"/>
                  </a:buClr>
                  <a:buSzPts val="714"/>
                </a:pPr>
                <a:r>
                  <a:rPr lang="en-US" sz="900" b="1" dirty="0">
                    <a:solidFill>
                      <a:srgbClr val="FFFFFF"/>
                    </a:solidFill>
                  </a:rPr>
                  <a:t>Operation cost </a:t>
                </a:r>
              </a:p>
            </p:txBody>
          </p:sp>
        </p:grpSp>
      </p:grp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9C9C8DAE-DBA2-EF45-846E-E804EF106875}"/>
              </a:ext>
            </a:extLst>
          </p:cNvPr>
          <p:cNvCxnSpPr>
            <a:stCxn id="71" idx="1"/>
            <a:endCxn id="111" idx="3"/>
          </p:cNvCxnSpPr>
          <p:nvPr/>
        </p:nvCxnSpPr>
        <p:spPr>
          <a:xfrm rot="10800000">
            <a:off x="5930382" y="5420559"/>
            <a:ext cx="724516" cy="291125"/>
          </a:xfrm>
          <a:prstGeom prst="bentConnector3">
            <a:avLst>
              <a:gd name="adj1" fmla="val 39291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2B681B57-E988-1C46-978F-EB49C1B07776}"/>
              </a:ext>
            </a:extLst>
          </p:cNvPr>
          <p:cNvCxnSpPr>
            <a:stCxn id="125" idx="1"/>
            <a:endCxn id="111" idx="3"/>
          </p:cNvCxnSpPr>
          <p:nvPr/>
        </p:nvCxnSpPr>
        <p:spPr>
          <a:xfrm rot="10800000" flipV="1">
            <a:off x="5930383" y="5100156"/>
            <a:ext cx="726443" cy="320402"/>
          </a:xfrm>
          <a:prstGeom prst="bentConnector3">
            <a:avLst>
              <a:gd name="adj1" fmla="val 3932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33" name="Google Shape;70;p1">
            <a:extLst>
              <a:ext uri="{FF2B5EF4-FFF2-40B4-BE49-F238E27FC236}">
                <a16:creationId xmlns:a16="http://schemas.microsoft.com/office/drawing/2014/main" id="{1212513C-081C-3641-9C6A-7F52EB5F6127}"/>
              </a:ext>
            </a:extLst>
          </p:cNvPr>
          <p:cNvGrpSpPr/>
          <p:nvPr/>
        </p:nvGrpSpPr>
        <p:grpSpPr>
          <a:xfrm>
            <a:off x="6656113" y="4307903"/>
            <a:ext cx="1549421" cy="428181"/>
            <a:chOff x="6938342" y="-311391"/>
            <a:chExt cx="1481626" cy="447147"/>
          </a:xfrm>
        </p:grpSpPr>
        <p:sp>
          <p:nvSpPr>
            <p:cNvPr id="134" name="Google Shape;71;p1">
              <a:extLst>
                <a:ext uri="{FF2B5EF4-FFF2-40B4-BE49-F238E27FC236}">
                  <a16:creationId xmlns:a16="http://schemas.microsoft.com/office/drawing/2014/main" id="{26360A42-ECD4-EF42-9C67-37C01D1A1ECD}"/>
                </a:ext>
              </a:extLst>
            </p:cNvPr>
            <p:cNvSpPr/>
            <p:nvPr/>
          </p:nvSpPr>
          <p:spPr>
            <a:xfrm>
              <a:off x="6942138" y="-311345"/>
              <a:ext cx="1468537" cy="44710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lang="en-US" sz="714" b="0" i="0" u="none" strike="noStrike" cap="none" dirty="0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lang="en-US" sz="714" dirty="0">
                <a:solidFill>
                  <a:srgbClr val="002C46"/>
                </a:solidFill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r>
                <a:rPr lang="en-US" sz="900" b="0" i="0" u="none" strike="noStrike" cap="none" dirty="0">
                  <a:solidFill>
                    <a:srgbClr val="002C46"/>
                  </a:solidFill>
                  <a:latin typeface="+mn-lt"/>
                  <a:ea typeface="Arial"/>
                  <a:cs typeface="Arial"/>
                  <a:sym typeface="Arial"/>
                </a:rPr>
                <a:t>80% </a:t>
              </a:r>
              <a:endParaRPr sz="900" b="0" i="0" u="none" strike="noStrike" cap="none" dirty="0">
                <a:solidFill>
                  <a:srgbClr val="002C46"/>
                </a:solidFill>
                <a:latin typeface="+mn-lt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72;p1">
              <a:extLst>
                <a:ext uri="{FF2B5EF4-FFF2-40B4-BE49-F238E27FC236}">
                  <a16:creationId xmlns:a16="http://schemas.microsoft.com/office/drawing/2014/main" id="{00841581-220C-2941-9D8D-35840708EB1B}"/>
                </a:ext>
              </a:extLst>
            </p:cNvPr>
            <p:cNvSpPr/>
            <p:nvPr/>
          </p:nvSpPr>
          <p:spPr>
            <a:xfrm>
              <a:off x="6938342" y="-311391"/>
              <a:ext cx="1468537" cy="264463"/>
            </a:xfrm>
            <a:prstGeom prst="rect">
              <a:avLst/>
            </a:prstGeom>
            <a:solidFill>
              <a:srgbClr val="00C09D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73;p1">
              <a:extLst>
                <a:ext uri="{FF2B5EF4-FFF2-40B4-BE49-F238E27FC236}">
                  <a16:creationId xmlns:a16="http://schemas.microsoft.com/office/drawing/2014/main" id="{3EF8E0B4-490D-584C-95DF-D08DA64F44CE}"/>
                </a:ext>
              </a:extLst>
            </p:cNvPr>
            <p:cNvSpPr txBox="1"/>
            <p:nvPr/>
          </p:nvSpPr>
          <p:spPr>
            <a:xfrm>
              <a:off x="6972071" y="-281852"/>
              <a:ext cx="1447897" cy="1446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>
                <a:buClr>
                  <a:srgbClr val="879C16"/>
                </a:buClr>
                <a:buSzPts val="714"/>
              </a:pPr>
              <a:r>
                <a:rPr lang="en-US" sz="900" b="1" dirty="0">
                  <a:solidFill>
                    <a:srgbClr val="FFFFFF"/>
                  </a:solidFill>
                </a:rPr>
                <a:t>Excess Wear</a:t>
              </a:r>
            </a:p>
          </p:txBody>
        </p:sp>
      </p:grpSp>
      <p:sp>
        <p:nvSpPr>
          <p:cNvPr id="109" name="Google Shape;71;p1">
            <a:extLst>
              <a:ext uri="{FF2B5EF4-FFF2-40B4-BE49-F238E27FC236}">
                <a16:creationId xmlns:a16="http://schemas.microsoft.com/office/drawing/2014/main" id="{F1569DCB-5164-0D4F-93F6-FB4F826ABB7D}"/>
              </a:ext>
            </a:extLst>
          </p:cNvPr>
          <p:cNvSpPr/>
          <p:nvPr/>
        </p:nvSpPr>
        <p:spPr>
          <a:xfrm>
            <a:off x="4388035" y="4038971"/>
            <a:ext cx="1535721" cy="42814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14"/>
              <a:buFont typeface="Arial"/>
              <a:buNone/>
            </a:pPr>
            <a:endParaRPr lang="en-US" sz="714" b="0" i="0" u="none" strike="noStrike" cap="none" dirty="0">
              <a:solidFill>
                <a:srgbClr val="002C4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14"/>
              <a:buFont typeface="Arial"/>
              <a:buNone/>
            </a:pPr>
            <a:endParaRPr lang="en-US" sz="714" dirty="0">
              <a:solidFill>
                <a:srgbClr val="002C46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14"/>
              <a:buFont typeface="Arial"/>
              <a:buNone/>
            </a:pPr>
            <a:endParaRPr sz="900" b="0" i="0" u="none" strike="noStrike" cap="none" dirty="0">
              <a:solidFill>
                <a:srgbClr val="002C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72;p1">
            <a:extLst>
              <a:ext uri="{FF2B5EF4-FFF2-40B4-BE49-F238E27FC236}">
                <a16:creationId xmlns:a16="http://schemas.microsoft.com/office/drawing/2014/main" id="{5F125469-5E7A-3441-AEEF-04B586F1FD85}"/>
              </a:ext>
            </a:extLst>
          </p:cNvPr>
          <p:cNvSpPr/>
          <p:nvPr/>
        </p:nvSpPr>
        <p:spPr>
          <a:xfrm>
            <a:off x="4388035" y="4038971"/>
            <a:ext cx="1535721" cy="253250"/>
          </a:xfrm>
          <a:prstGeom prst="rect">
            <a:avLst/>
          </a:prstGeom>
          <a:solidFill>
            <a:srgbClr val="00C09D"/>
          </a:solidFill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14"/>
              <a:buFont typeface="Arial"/>
              <a:buNone/>
            </a:pPr>
            <a:endParaRPr sz="714" b="0" i="0" u="none" strike="noStrike" cap="none">
              <a:solidFill>
                <a:srgbClr val="002C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73;p1">
            <a:extLst>
              <a:ext uri="{FF2B5EF4-FFF2-40B4-BE49-F238E27FC236}">
                <a16:creationId xmlns:a16="http://schemas.microsoft.com/office/drawing/2014/main" id="{33B738AA-7EA5-3F44-B103-218EC68CB5F3}"/>
              </a:ext>
            </a:extLst>
          </p:cNvPr>
          <p:cNvSpPr txBox="1"/>
          <p:nvPr/>
        </p:nvSpPr>
        <p:spPr>
          <a:xfrm>
            <a:off x="4409653" y="4062265"/>
            <a:ext cx="1514136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buClr>
                <a:srgbClr val="879C16"/>
              </a:buClr>
              <a:buSzPts val="714"/>
            </a:pPr>
            <a:r>
              <a:rPr lang="en-US" sz="900" b="1" dirty="0">
                <a:solidFill>
                  <a:srgbClr val="FFFFFF"/>
                </a:solidFill>
              </a:rPr>
              <a:t>Variable Cost</a:t>
            </a: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45EBD871-C63C-8B4E-8E06-0E900AC9B1F3}"/>
              </a:ext>
            </a:extLst>
          </p:cNvPr>
          <p:cNvCxnSpPr>
            <a:stCxn id="134" idx="1"/>
            <a:endCxn id="109" idx="3"/>
          </p:cNvCxnSpPr>
          <p:nvPr/>
        </p:nvCxnSpPr>
        <p:spPr>
          <a:xfrm rot="10800000">
            <a:off x="5923757" y="4253042"/>
            <a:ext cx="736327" cy="268974"/>
          </a:xfrm>
          <a:prstGeom prst="bentConnector3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7F86570C-0218-D04C-836E-4EAB70D8B5CE}"/>
              </a:ext>
            </a:extLst>
          </p:cNvPr>
          <p:cNvCxnSpPr>
            <a:cxnSpLocks/>
          </p:cNvCxnSpPr>
          <p:nvPr/>
        </p:nvCxnSpPr>
        <p:spPr>
          <a:xfrm flipV="1">
            <a:off x="3904330" y="4268944"/>
            <a:ext cx="450160" cy="577304"/>
          </a:xfrm>
          <a:prstGeom prst="bentConnector3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0" name="Google Shape;71;p1">
            <a:extLst>
              <a:ext uri="{FF2B5EF4-FFF2-40B4-BE49-F238E27FC236}">
                <a16:creationId xmlns:a16="http://schemas.microsoft.com/office/drawing/2014/main" id="{2D139955-8DBB-B143-B0CF-E64A5D64B252}"/>
              </a:ext>
            </a:extLst>
          </p:cNvPr>
          <p:cNvSpPr/>
          <p:nvPr/>
        </p:nvSpPr>
        <p:spPr>
          <a:xfrm>
            <a:off x="4382174" y="2481326"/>
            <a:ext cx="1535721" cy="42814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14"/>
              <a:buFont typeface="Arial"/>
              <a:buNone/>
            </a:pPr>
            <a:endParaRPr lang="en-US" sz="714" b="0" i="0" u="none" strike="noStrike" cap="none" dirty="0">
              <a:solidFill>
                <a:srgbClr val="002C4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14"/>
              <a:buFont typeface="Arial"/>
              <a:buNone/>
            </a:pPr>
            <a:endParaRPr lang="en-US" sz="714" dirty="0">
              <a:solidFill>
                <a:srgbClr val="002C46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14"/>
              <a:buFont typeface="Arial"/>
              <a:buNone/>
            </a:pPr>
            <a:r>
              <a:rPr lang="en-US" sz="900" b="0" i="0" u="none" strike="noStrike" cap="none" dirty="0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$55 /ton</a:t>
            </a:r>
            <a:endParaRPr sz="900" b="0" i="0" u="none" strike="noStrike" cap="none" dirty="0">
              <a:solidFill>
                <a:srgbClr val="002C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72;p1">
            <a:extLst>
              <a:ext uri="{FF2B5EF4-FFF2-40B4-BE49-F238E27FC236}">
                <a16:creationId xmlns:a16="http://schemas.microsoft.com/office/drawing/2014/main" id="{DC8C2585-4A5B-C046-ABE3-E9E3707D9BC1}"/>
              </a:ext>
            </a:extLst>
          </p:cNvPr>
          <p:cNvSpPr/>
          <p:nvPr/>
        </p:nvSpPr>
        <p:spPr>
          <a:xfrm>
            <a:off x="4382174" y="2481326"/>
            <a:ext cx="1535721" cy="253250"/>
          </a:xfrm>
          <a:prstGeom prst="rect">
            <a:avLst/>
          </a:prstGeom>
          <a:solidFill>
            <a:srgbClr val="00C09D"/>
          </a:solidFill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14"/>
              <a:buFont typeface="Arial"/>
              <a:buNone/>
            </a:pPr>
            <a:endParaRPr sz="714" b="0" i="0" u="none" strike="noStrike" cap="none">
              <a:solidFill>
                <a:srgbClr val="002C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73;p1">
            <a:extLst>
              <a:ext uri="{FF2B5EF4-FFF2-40B4-BE49-F238E27FC236}">
                <a16:creationId xmlns:a16="http://schemas.microsoft.com/office/drawing/2014/main" id="{D27E702C-63AC-E94C-BED6-7858AD8597EF}"/>
              </a:ext>
            </a:extLst>
          </p:cNvPr>
          <p:cNvSpPr txBox="1"/>
          <p:nvPr/>
        </p:nvSpPr>
        <p:spPr>
          <a:xfrm>
            <a:off x="4403792" y="2504620"/>
            <a:ext cx="1514136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buClr>
                <a:srgbClr val="879C16"/>
              </a:buClr>
              <a:buSzPts val="714"/>
            </a:pPr>
            <a:r>
              <a:rPr lang="en-US" sz="900" b="1" dirty="0">
                <a:solidFill>
                  <a:srgbClr val="FFFFFF"/>
                </a:solidFill>
              </a:rPr>
              <a:t>Iron Ore</a:t>
            </a:r>
          </a:p>
        </p:txBody>
      </p:sp>
      <p:grpSp>
        <p:nvGrpSpPr>
          <p:cNvPr id="131" name="Google Shape;42;p1">
            <a:extLst>
              <a:ext uri="{FF2B5EF4-FFF2-40B4-BE49-F238E27FC236}">
                <a16:creationId xmlns:a16="http://schemas.microsoft.com/office/drawing/2014/main" id="{F66F6114-A982-9B4F-BCFD-9A67B07C4FC2}"/>
              </a:ext>
            </a:extLst>
          </p:cNvPr>
          <p:cNvGrpSpPr/>
          <p:nvPr/>
        </p:nvGrpSpPr>
        <p:grpSpPr>
          <a:xfrm>
            <a:off x="6207911" y="4185181"/>
            <a:ext cx="155774" cy="155774"/>
            <a:chOff x="4283114" y="-597224"/>
            <a:chExt cx="170332" cy="170332"/>
          </a:xfrm>
        </p:grpSpPr>
        <p:sp>
          <p:nvSpPr>
            <p:cNvPr id="132" name="Google Shape;43;p1">
              <a:extLst>
                <a:ext uri="{FF2B5EF4-FFF2-40B4-BE49-F238E27FC236}">
                  <a16:creationId xmlns:a16="http://schemas.microsoft.com/office/drawing/2014/main" id="{E6A671AE-7B80-8C4C-94C2-A7C78DF17DB0}"/>
                </a:ext>
              </a:extLst>
            </p:cNvPr>
            <p:cNvSpPr/>
            <p:nvPr/>
          </p:nvSpPr>
          <p:spPr>
            <a:xfrm>
              <a:off x="4283114" y="-597224"/>
              <a:ext cx="170332" cy="170332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44;p1">
              <a:extLst>
                <a:ext uri="{FF2B5EF4-FFF2-40B4-BE49-F238E27FC236}">
                  <a16:creationId xmlns:a16="http://schemas.microsoft.com/office/drawing/2014/main" id="{A388EA7D-7414-B04E-854D-42FA83B0FEDB}"/>
                </a:ext>
              </a:extLst>
            </p:cNvPr>
            <p:cNvSpPr/>
            <p:nvPr/>
          </p:nvSpPr>
          <p:spPr>
            <a:xfrm>
              <a:off x="4308743" y="-571595"/>
              <a:ext cx="119073" cy="119073"/>
            </a:xfrm>
            <a:custGeom>
              <a:avLst/>
              <a:gdLst/>
              <a:ahLst/>
              <a:cxnLst/>
              <a:rect l="l" t="t" r="r" b="b"/>
              <a:pathLst>
                <a:path w="204" h="204" extrusionOk="0">
                  <a:moveTo>
                    <a:pt x="83" y="0"/>
                  </a:moveTo>
                  <a:lnTo>
                    <a:pt x="119" y="0"/>
                  </a:lnTo>
                  <a:lnTo>
                    <a:pt x="119" y="83"/>
                  </a:lnTo>
                  <a:lnTo>
                    <a:pt x="204" y="83"/>
                  </a:lnTo>
                  <a:lnTo>
                    <a:pt x="204" y="119"/>
                  </a:lnTo>
                  <a:lnTo>
                    <a:pt x="119" y="119"/>
                  </a:lnTo>
                  <a:lnTo>
                    <a:pt x="119" y="204"/>
                  </a:lnTo>
                  <a:lnTo>
                    <a:pt x="83" y="204"/>
                  </a:lnTo>
                  <a:lnTo>
                    <a:pt x="83" y="119"/>
                  </a:lnTo>
                  <a:lnTo>
                    <a:pt x="0" y="119"/>
                  </a:lnTo>
                  <a:lnTo>
                    <a:pt x="0" y="83"/>
                  </a:lnTo>
                  <a:lnTo>
                    <a:pt x="83" y="83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3275" tIns="46625" rIns="93275" bIns="466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Triangle 15">
            <a:extLst>
              <a:ext uri="{FF2B5EF4-FFF2-40B4-BE49-F238E27FC236}">
                <a16:creationId xmlns:a16="http://schemas.microsoft.com/office/drawing/2014/main" id="{20A431EB-E93F-1249-AFF2-6E8B7E2F7099}"/>
              </a:ext>
            </a:extLst>
          </p:cNvPr>
          <p:cNvSpPr/>
          <p:nvPr/>
        </p:nvSpPr>
        <p:spPr>
          <a:xfrm>
            <a:off x="6250806" y="4196183"/>
            <a:ext cx="69983" cy="4571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riangle 137">
            <a:extLst>
              <a:ext uri="{FF2B5EF4-FFF2-40B4-BE49-F238E27FC236}">
                <a16:creationId xmlns:a16="http://schemas.microsoft.com/office/drawing/2014/main" id="{02A986DF-3C09-F749-8264-A472CA1FA4DF}"/>
              </a:ext>
            </a:extLst>
          </p:cNvPr>
          <p:cNvSpPr/>
          <p:nvPr/>
        </p:nvSpPr>
        <p:spPr>
          <a:xfrm rot="10800000">
            <a:off x="6250806" y="4284491"/>
            <a:ext cx="69983" cy="4571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oogle Shape;45;p1"/>
          <p:cNvGrpSpPr/>
          <p:nvPr/>
        </p:nvGrpSpPr>
        <p:grpSpPr>
          <a:xfrm>
            <a:off x="4046508" y="4769932"/>
            <a:ext cx="155774" cy="155774"/>
            <a:chOff x="4283114" y="-597224"/>
            <a:chExt cx="170332" cy="170332"/>
          </a:xfrm>
        </p:grpSpPr>
        <p:sp>
          <p:nvSpPr>
            <p:cNvPr id="46" name="Google Shape;46;p1"/>
            <p:cNvSpPr/>
            <p:nvPr/>
          </p:nvSpPr>
          <p:spPr>
            <a:xfrm>
              <a:off x="4283114" y="-597224"/>
              <a:ext cx="170332" cy="170332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4308743" y="-571595"/>
              <a:ext cx="119073" cy="119073"/>
            </a:xfrm>
            <a:custGeom>
              <a:avLst/>
              <a:gdLst/>
              <a:ahLst/>
              <a:cxnLst/>
              <a:rect l="l" t="t" r="r" b="b"/>
              <a:pathLst>
                <a:path w="204" h="204" extrusionOk="0">
                  <a:moveTo>
                    <a:pt x="83" y="0"/>
                  </a:moveTo>
                  <a:lnTo>
                    <a:pt x="119" y="0"/>
                  </a:lnTo>
                  <a:lnTo>
                    <a:pt x="119" y="83"/>
                  </a:lnTo>
                  <a:lnTo>
                    <a:pt x="204" y="83"/>
                  </a:lnTo>
                  <a:lnTo>
                    <a:pt x="204" y="119"/>
                  </a:lnTo>
                  <a:lnTo>
                    <a:pt x="119" y="119"/>
                  </a:lnTo>
                  <a:lnTo>
                    <a:pt x="119" y="204"/>
                  </a:lnTo>
                  <a:lnTo>
                    <a:pt x="83" y="204"/>
                  </a:lnTo>
                  <a:lnTo>
                    <a:pt x="83" y="119"/>
                  </a:lnTo>
                  <a:lnTo>
                    <a:pt x="0" y="119"/>
                  </a:lnTo>
                  <a:lnTo>
                    <a:pt x="0" y="83"/>
                  </a:lnTo>
                  <a:lnTo>
                    <a:pt x="83" y="83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3275" tIns="46625" rIns="93275" bIns="466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B62AD996-4298-BB46-B740-69FC5927E144}"/>
              </a:ext>
            </a:extLst>
          </p:cNvPr>
          <p:cNvCxnSpPr>
            <a:cxnSpLocks/>
          </p:cNvCxnSpPr>
          <p:nvPr/>
        </p:nvCxnSpPr>
        <p:spPr>
          <a:xfrm>
            <a:off x="3885173" y="2690952"/>
            <a:ext cx="482615" cy="444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42" name="Google Shape;42;p1"/>
          <p:cNvGrpSpPr/>
          <p:nvPr/>
        </p:nvGrpSpPr>
        <p:grpSpPr>
          <a:xfrm>
            <a:off x="4043045" y="2616716"/>
            <a:ext cx="155774" cy="155774"/>
            <a:chOff x="4283114" y="-597224"/>
            <a:chExt cx="170332" cy="170332"/>
          </a:xfrm>
        </p:grpSpPr>
        <p:sp>
          <p:nvSpPr>
            <p:cNvPr id="43" name="Google Shape;43;p1"/>
            <p:cNvSpPr/>
            <p:nvPr/>
          </p:nvSpPr>
          <p:spPr>
            <a:xfrm>
              <a:off x="4283114" y="-597224"/>
              <a:ext cx="170332" cy="170332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4308743" y="-571595"/>
              <a:ext cx="119073" cy="119073"/>
            </a:xfrm>
            <a:custGeom>
              <a:avLst/>
              <a:gdLst/>
              <a:ahLst/>
              <a:cxnLst/>
              <a:rect l="l" t="t" r="r" b="b"/>
              <a:pathLst>
                <a:path w="204" h="204" extrusionOk="0">
                  <a:moveTo>
                    <a:pt x="83" y="0"/>
                  </a:moveTo>
                  <a:lnTo>
                    <a:pt x="119" y="0"/>
                  </a:lnTo>
                  <a:lnTo>
                    <a:pt x="119" y="83"/>
                  </a:lnTo>
                  <a:lnTo>
                    <a:pt x="204" y="83"/>
                  </a:lnTo>
                  <a:lnTo>
                    <a:pt x="204" y="119"/>
                  </a:lnTo>
                  <a:lnTo>
                    <a:pt x="119" y="119"/>
                  </a:lnTo>
                  <a:lnTo>
                    <a:pt x="119" y="204"/>
                  </a:lnTo>
                  <a:lnTo>
                    <a:pt x="83" y="204"/>
                  </a:lnTo>
                  <a:lnTo>
                    <a:pt x="83" y="119"/>
                  </a:lnTo>
                  <a:lnTo>
                    <a:pt x="0" y="119"/>
                  </a:lnTo>
                  <a:lnTo>
                    <a:pt x="0" y="83"/>
                  </a:lnTo>
                  <a:lnTo>
                    <a:pt x="83" y="83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3275" tIns="46625" rIns="93275" bIns="466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Triangle 16">
            <a:extLst>
              <a:ext uri="{FF2B5EF4-FFF2-40B4-BE49-F238E27FC236}">
                <a16:creationId xmlns:a16="http://schemas.microsoft.com/office/drawing/2014/main" id="{E64268BE-41DD-EB43-A76D-01C9CC04CBA0}"/>
              </a:ext>
            </a:extLst>
          </p:cNvPr>
          <p:cNvSpPr/>
          <p:nvPr/>
        </p:nvSpPr>
        <p:spPr>
          <a:xfrm>
            <a:off x="4087161" y="4779252"/>
            <a:ext cx="66625" cy="4571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riangle 139">
            <a:extLst>
              <a:ext uri="{FF2B5EF4-FFF2-40B4-BE49-F238E27FC236}">
                <a16:creationId xmlns:a16="http://schemas.microsoft.com/office/drawing/2014/main" id="{6F7074EA-5D3F-4C46-A05E-82E71EAB8C38}"/>
              </a:ext>
            </a:extLst>
          </p:cNvPr>
          <p:cNvSpPr/>
          <p:nvPr/>
        </p:nvSpPr>
        <p:spPr>
          <a:xfrm rot="10800000">
            <a:off x="4093318" y="4871012"/>
            <a:ext cx="66625" cy="4571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88</Words>
  <Application>Microsoft Macintosh PowerPoint</Application>
  <PresentationFormat>On-screen Show (4:3)</PresentationFormat>
  <Paragraphs>54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Quattrocento Sans</vt:lpstr>
      <vt:lpstr>Synergy_CF_YNR002</vt:lpstr>
      <vt:lpstr>Value Driver Tree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Driver Tree Template</dc:title>
  <dc:creator>Hui, Chris</dc:creator>
  <cp:lastModifiedBy>Pedro Rodriguez</cp:lastModifiedBy>
  <cp:revision>12</cp:revision>
  <dcterms:created xsi:type="dcterms:W3CDTF">2019-05-15T15:57:18Z</dcterms:created>
  <dcterms:modified xsi:type="dcterms:W3CDTF">2021-02-12T17:53:29Z</dcterms:modified>
</cp:coreProperties>
</file>