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1" r:id="rId9"/>
    <p:sldId id="263" r:id="rId10"/>
    <p:sldId id="264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2"/>
    <p:restoredTop sz="67107"/>
  </p:normalViewPr>
  <p:slideViewPr>
    <p:cSldViewPr snapToGrid="0" snapToObjects="1">
      <p:cViewPr varScale="1">
        <p:scale>
          <a:sx n="105" d="100"/>
          <a:sy n="105" d="100"/>
        </p:scale>
        <p:origin x="1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3BD4D-B23F-7442-A11E-A3317814416B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0C626-9AC8-9845-B2BD-5B5F17937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27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glossary.html#term-generator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process-based discrete-event simulation framework based on standard Python. Processes in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defined by Python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generator functions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may, for example, be used to model active components like customers, vehicles or agents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0C626-9AC8-9845-B2BD-5B5F17937A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7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6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11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71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86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87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7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90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1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2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1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8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3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5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5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93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904A-C9CD-5646-B3A0-B24E127CF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of a Production 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47D48-A813-3E48-8FA9-E044B4B1B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Pedro Rodriguez</a:t>
            </a:r>
          </a:p>
        </p:txBody>
      </p:sp>
    </p:spTree>
    <p:extLst>
      <p:ext uri="{BB962C8B-B14F-4D97-AF65-F5344CB8AC3E}">
        <p14:creationId xmlns:p14="http://schemas.microsoft.com/office/powerpoint/2010/main" val="1596742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B7CC-20E4-2F4E-8CC9-DBF6F235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081751" cy="1905000"/>
          </a:xfrm>
        </p:spPr>
        <p:txBody>
          <a:bodyPr/>
          <a:lstStyle/>
          <a:p>
            <a:r>
              <a:rPr lang="en-US" dirty="0"/>
              <a:t>Simulation run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05CA1DF-35E3-064E-A1D8-60E92BF38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164" y="1806714"/>
            <a:ext cx="4403836" cy="1184940"/>
          </a:xfrm>
          <a:prstGeom prst="rect">
            <a:avLst/>
          </a:prstGeom>
          <a:solidFill>
            <a:srgbClr val="2125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STARTING SIMULATION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------------------------------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RUNNING TIME: 12 hours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------------------------------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Production line has 588 units processed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------------------------------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SIMULATION COMPLETED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61989AA-628C-5F45-9B54-9F0DBC518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164" y="3324439"/>
            <a:ext cx="4824248" cy="1261884"/>
          </a:xfrm>
          <a:prstGeom prst="rect">
            <a:avLst/>
          </a:prstGeom>
          <a:solidFill>
            <a:srgbClr val="2125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STARTING SIMULATION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RUNNING TIME: 12 hours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Production line has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600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units processed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SIMULATION COMPLETED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895BA9B-A321-E94A-9F85-475E9C041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164" y="5176186"/>
            <a:ext cx="4403836" cy="1261884"/>
          </a:xfrm>
          <a:prstGeom prst="rect">
            <a:avLst/>
          </a:prstGeom>
          <a:solidFill>
            <a:srgbClr val="2125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STARTING SIMULATION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RUNNING TIME: 12 hours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Production line has 600 units processed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SIMULATION COMPLETED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4EE90-C724-3840-A9EC-D0BF3D63057E}"/>
              </a:ext>
            </a:extLst>
          </p:cNvPr>
          <p:cNvSpPr txBox="1"/>
          <p:nvPr/>
        </p:nvSpPr>
        <p:spPr>
          <a:xfrm>
            <a:off x="6223164" y="1498937"/>
            <a:ext cx="2229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First Run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456EE0-5AA2-E44D-B5BA-8074FA140486}"/>
              </a:ext>
            </a:extLst>
          </p:cNvPr>
          <p:cNvSpPr txBox="1"/>
          <p:nvPr/>
        </p:nvSpPr>
        <p:spPr>
          <a:xfrm>
            <a:off x="6195846" y="3016662"/>
            <a:ext cx="2229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Second Run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B9428-5A97-774A-B9CF-E8E8FB5E1341}"/>
              </a:ext>
            </a:extLst>
          </p:cNvPr>
          <p:cNvSpPr txBox="1"/>
          <p:nvPr/>
        </p:nvSpPr>
        <p:spPr>
          <a:xfrm>
            <a:off x="6223164" y="4868409"/>
            <a:ext cx="2229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Third Run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1ABED-5B19-6343-BB84-3E0369528884}"/>
              </a:ext>
            </a:extLst>
          </p:cNvPr>
          <p:cNvSpPr txBox="1"/>
          <p:nvPr/>
        </p:nvSpPr>
        <p:spPr>
          <a:xfrm>
            <a:off x="1141413" y="1971413"/>
            <a:ext cx="49545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Process Parameter:</a:t>
            </a:r>
          </a:p>
          <a:p>
            <a:endParaRPr lang="en-US" dirty="0"/>
          </a:p>
          <a:p>
            <a:r>
              <a:rPr lang="en-US" dirty="0"/>
              <a:t>num_station_1 = 1</a:t>
            </a:r>
          </a:p>
          <a:p>
            <a:r>
              <a:rPr lang="en-US" dirty="0"/>
              <a:t>mean_station_1 = 17</a:t>
            </a:r>
          </a:p>
          <a:p>
            <a:r>
              <a:rPr lang="en-US" dirty="0"/>
              <a:t>std_station_1 = 2</a:t>
            </a:r>
          </a:p>
          <a:p>
            <a:endParaRPr lang="en-US" dirty="0"/>
          </a:p>
          <a:p>
            <a:r>
              <a:rPr lang="en-US" dirty="0"/>
              <a:t>num_station_2 = 1</a:t>
            </a:r>
          </a:p>
          <a:p>
            <a:r>
              <a:rPr lang="en-US" dirty="0"/>
              <a:t>mean_station_2 = 14</a:t>
            </a:r>
          </a:p>
          <a:p>
            <a:r>
              <a:rPr lang="en-US" dirty="0"/>
              <a:t>std_station_2 = 3</a:t>
            </a:r>
          </a:p>
          <a:p>
            <a:endParaRPr lang="en-US" dirty="0"/>
          </a:p>
          <a:p>
            <a:r>
              <a:rPr lang="en-US" dirty="0"/>
              <a:t>num_station_3 = 1</a:t>
            </a:r>
          </a:p>
          <a:p>
            <a:r>
              <a:rPr lang="en-US" dirty="0"/>
              <a:t>mean_station_3 = 16</a:t>
            </a:r>
          </a:p>
          <a:p>
            <a:r>
              <a:rPr lang="en-US" dirty="0"/>
              <a:t>std_station_3 = 2</a:t>
            </a:r>
          </a:p>
        </p:txBody>
      </p:sp>
    </p:spTree>
    <p:extLst>
      <p:ext uri="{BB962C8B-B14F-4D97-AF65-F5344CB8AC3E}">
        <p14:creationId xmlns:p14="http://schemas.microsoft.com/office/powerpoint/2010/main" val="3893669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B7CC-20E4-2F4E-8CC9-DBF6F235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081751" cy="1905000"/>
          </a:xfrm>
        </p:spPr>
        <p:txBody>
          <a:bodyPr/>
          <a:lstStyle/>
          <a:p>
            <a:r>
              <a:rPr lang="en-US" dirty="0"/>
              <a:t>Simulation run Test #1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05CA1DF-35E3-064E-A1D8-60E92BF38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164" y="1806714"/>
            <a:ext cx="4403836" cy="1184940"/>
          </a:xfrm>
          <a:prstGeom prst="rect">
            <a:avLst/>
          </a:prstGeom>
          <a:solidFill>
            <a:srgbClr val="2125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STARTING SIMULATION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------------------------------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RUNNING TIME: 12 hours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------------------------------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Production line has 588 units processed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------------------------------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SIMULATION COMPLETED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61989AA-628C-5F45-9B54-9F0DBC518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164" y="3324439"/>
            <a:ext cx="4824248" cy="1261884"/>
          </a:xfrm>
          <a:prstGeom prst="rect">
            <a:avLst/>
          </a:prstGeom>
          <a:solidFill>
            <a:srgbClr val="2125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STARTING SIMULATION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RUNNING TIME: 12 hours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Production line has </a:t>
            </a:r>
            <a:r>
              <a:rPr lang="en-US" altLang="en-US" sz="1100" b="1" dirty="0">
                <a:solidFill>
                  <a:srgbClr val="9DA5B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588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units processed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SIMULATION COMPLETED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895BA9B-A321-E94A-9F85-475E9C041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164" y="5176186"/>
            <a:ext cx="4403836" cy="1261884"/>
          </a:xfrm>
          <a:prstGeom prst="rect">
            <a:avLst/>
          </a:prstGeom>
          <a:solidFill>
            <a:srgbClr val="2125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STARTING SIMULATION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RUNNING TIME: 12 hours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Production line has 600 units processed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SIMULATION COMPLETED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4EE90-C724-3840-A9EC-D0BF3D63057E}"/>
              </a:ext>
            </a:extLst>
          </p:cNvPr>
          <p:cNvSpPr txBox="1"/>
          <p:nvPr/>
        </p:nvSpPr>
        <p:spPr>
          <a:xfrm>
            <a:off x="6223164" y="1498937"/>
            <a:ext cx="2229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First Run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456EE0-5AA2-E44D-B5BA-8074FA140486}"/>
              </a:ext>
            </a:extLst>
          </p:cNvPr>
          <p:cNvSpPr txBox="1"/>
          <p:nvPr/>
        </p:nvSpPr>
        <p:spPr>
          <a:xfrm>
            <a:off x="6195846" y="3016662"/>
            <a:ext cx="2229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Second Run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B9428-5A97-774A-B9CF-E8E8FB5E1341}"/>
              </a:ext>
            </a:extLst>
          </p:cNvPr>
          <p:cNvSpPr txBox="1"/>
          <p:nvPr/>
        </p:nvSpPr>
        <p:spPr>
          <a:xfrm>
            <a:off x="6223164" y="4868409"/>
            <a:ext cx="2229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Third Run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1ABED-5B19-6343-BB84-3E0369528884}"/>
              </a:ext>
            </a:extLst>
          </p:cNvPr>
          <p:cNvSpPr txBox="1"/>
          <p:nvPr/>
        </p:nvSpPr>
        <p:spPr>
          <a:xfrm>
            <a:off x="1141413" y="1971413"/>
            <a:ext cx="49545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Process Parameter:</a:t>
            </a:r>
          </a:p>
          <a:p>
            <a:endParaRPr lang="en-US" dirty="0"/>
          </a:p>
          <a:p>
            <a:r>
              <a:rPr lang="en-US" dirty="0"/>
              <a:t>num_station_1 = 1</a:t>
            </a:r>
          </a:p>
          <a:p>
            <a:r>
              <a:rPr lang="en-US" dirty="0"/>
              <a:t>mean_station_1 = 17</a:t>
            </a:r>
          </a:p>
          <a:p>
            <a:r>
              <a:rPr lang="en-US" dirty="0"/>
              <a:t>std_station_1 = 1</a:t>
            </a:r>
          </a:p>
          <a:p>
            <a:endParaRPr lang="en-US" dirty="0"/>
          </a:p>
          <a:p>
            <a:r>
              <a:rPr lang="en-US" dirty="0"/>
              <a:t>num_station_2 = 1</a:t>
            </a:r>
          </a:p>
          <a:p>
            <a:r>
              <a:rPr lang="en-US" dirty="0"/>
              <a:t>mean_station_2 = 14</a:t>
            </a:r>
          </a:p>
          <a:p>
            <a:r>
              <a:rPr lang="en-US" dirty="0"/>
              <a:t>std_station_2 = 1</a:t>
            </a:r>
          </a:p>
          <a:p>
            <a:endParaRPr lang="en-US" dirty="0"/>
          </a:p>
          <a:p>
            <a:r>
              <a:rPr lang="en-US" dirty="0"/>
              <a:t>num_station_3 = 1</a:t>
            </a:r>
          </a:p>
          <a:p>
            <a:r>
              <a:rPr lang="en-US" dirty="0"/>
              <a:t>mean_station_3 = 16</a:t>
            </a:r>
          </a:p>
          <a:p>
            <a:r>
              <a:rPr lang="en-US" dirty="0"/>
              <a:t>std_station_3 = 1</a:t>
            </a:r>
          </a:p>
        </p:txBody>
      </p:sp>
    </p:spTree>
    <p:extLst>
      <p:ext uri="{BB962C8B-B14F-4D97-AF65-F5344CB8AC3E}">
        <p14:creationId xmlns:p14="http://schemas.microsoft.com/office/powerpoint/2010/main" val="66345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B7CC-20E4-2F4E-8CC9-DBF6F235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081751" cy="1905000"/>
          </a:xfrm>
        </p:spPr>
        <p:txBody>
          <a:bodyPr/>
          <a:lstStyle/>
          <a:p>
            <a:r>
              <a:rPr lang="en-US" dirty="0"/>
              <a:t>Simulation run Test #2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05CA1DF-35E3-064E-A1D8-60E92BF38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164" y="1806714"/>
            <a:ext cx="4403836" cy="1184940"/>
          </a:xfrm>
          <a:prstGeom prst="rect">
            <a:avLst/>
          </a:prstGeom>
          <a:solidFill>
            <a:srgbClr val="2125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STARTING SIMULATION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------------------------------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RUNNING TIME: 12 hours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------------------------------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Production line has </a:t>
            </a:r>
            <a:r>
              <a:rPr lang="en-US" altLang="en-US" sz="1100" b="1" dirty="0">
                <a:solidFill>
                  <a:srgbClr val="9DA5B4"/>
                </a:solidFill>
                <a:latin typeface="Menlo" panose="020B0609030804020204" pitchFamily="49" charset="0"/>
              </a:rPr>
              <a:t>636</a:t>
            </a: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 units processed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------------------------------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SIMULATION COMPLETED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61989AA-628C-5F45-9B54-9F0DBC518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164" y="3324439"/>
            <a:ext cx="4824248" cy="1261884"/>
          </a:xfrm>
          <a:prstGeom prst="rect">
            <a:avLst/>
          </a:prstGeom>
          <a:solidFill>
            <a:srgbClr val="2125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STARTING SIMULATION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RUNNING TIME: 12 hours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Production line has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648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units processed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SIMULATION COMPLETED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895BA9B-A321-E94A-9F85-475E9C041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164" y="5176186"/>
            <a:ext cx="4403836" cy="1261884"/>
          </a:xfrm>
          <a:prstGeom prst="rect">
            <a:avLst/>
          </a:prstGeom>
          <a:solidFill>
            <a:srgbClr val="2125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STARTING SIMULATION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RUNNING TIME: 12 hours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Production line has </a:t>
            </a:r>
            <a:r>
              <a:rPr lang="en-US" altLang="en-US" sz="1100" b="1" dirty="0">
                <a:solidFill>
                  <a:srgbClr val="9DA5B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624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units processed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SIMULATION COMPLETED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4EE90-C724-3840-A9EC-D0BF3D63057E}"/>
              </a:ext>
            </a:extLst>
          </p:cNvPr>
          <p:cNvSpPr txBox="1"/>
          <p:nvPr/>
        </p:nvSpPr>
        <p:spPr>
          <a:xfrm>
            <a:off x="6223164" y="1498937"/>
            <a:ext cx="2229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First Run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456EE0-5AA2-E44D-B5BA-8074FA140486}"/>
              </a:ext>
            </a:extLst>
          </p:cNvPr>
          <p:cNvSpPr txBox="1"/>
          <p:nvPr/>
        </p:nvSpPr>
        <p:spPr>
          <a:xfrm>
            <a:off x="6195846" y="3016662"/>
            <a:ext cx="2229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Second Run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B9428-5A97-774A-B9CF-E8E8FB5E1341}"/>
              </a:ext>
            </a:extLst>
          </p:cNvPr>
          <p:cNvSpPr txBox="1"/>
          <p:nvPr/>
        </p:nvSpPr>
        <p:spPr>
          <a:xfrm>
            <a:off x="6223164" y="4868409"/>
            <a:ext cx="2229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Third Run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1ABED-5B19-6343-BB84-3E0369528884}"/>
              </a:ext>
            </a:extLst>
          </p:cNvPr>
          <p:cNvSpPr txBox="1"/>
          <p:nvPr/>
        </p:nvSpPr>
        <p:spPr>
          <a:xfrm>
            <a:off x="1141413" y="1971413"/>
            <a:ext cx="49545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Process Parameter:</a:t>
            </a:r>
          </a:p>
          <a:p>
            <a:endParaRPr lang="en-US" dirty="0"/>
          </a:p>
          <a:p>
            <a:r>
              <a:rPr lang="en-US" dirty="0"/>
              <a:t>num_station_1 = 1</a:t>
            </a:r>
          </a:p>
          <a:p>
            <a:r>
              <a:rPr lang="en-US" dirty="0"/>
              <a:t>mean_station_1 = 17</a:t>
            </a:r>
          </a:p>
          <a:p>
            <a:r>
              <a:rPr lang="en-US" dirty="0"/>
              <a:t>std_station_1 = 2</a:t>
            </a:r>
          </a:p>
          <a:p>
            <a:endParaRPr lang="en-US" dirty="0"/>
          </a:p>
          <a:p>
            <a:r>
              <a:rPr lang="en-US" dirty="0"/>
              <a:t>num_station_2 = 1</a:t>
            </a:r>
          </a:p>
          <a:p>
            <a:r>
              <a:rPr lang="en-US" dirty="0"/>
              <a:t>mean_station_2 = 14</a:t>
            </a:r>
          </a:p>
          <a:p>
            <a:r>
              <a:rPr lang="en-US" dirty="0"/>
              <a:t>std_station_2 = 3</a:t>
            </a:r>
          </a:p>
          <a:p>
            <a:endParaRPr lang="en-US" dirty="0"/>
          </a:p>
          <a:p>
            <a:r>
              <a:rPr lang="en-US" dirty="0"/>
              <a:t>num_station_3 = 1</a:t>
            </a:r>
          </a:p>
          <a:p>
            <a:r>
              <a:rPr lang="en-US" dirty="0"/>
              <a:t>mean_station_3 = 15</a:t>
            </a:r>
          </a:p>
          <a:p>
            <a:r>
              <a:rPr lang="en-US" dirty="0"/>
              <a:t>std_station_3 = 2</a:t>
            </a:r>
          </a:p>
        </p:txBody>
      </p:sp>
    </p:spTree>
    <p:extLst>
      <p:ext uri="{BB962C8B-B14F-4D97-AF65-F5344CB8AC3E}">
        <p14:creationId xmlns:p14="http://schemas.microsoft.com/office/powerpoint/2010/main" val="138969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16FF-E24E-B548-8FB0-E9E3867D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86A85-A14A-6545-8E0E-1C0DD8086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08199"/>
            <a:ext cx="9905998" cy="3124201"/>
          </a:xfrm>
        </p:spPr>
        <p:txBody>
          <a:bodyPr/>
          <a:lstStyle/>
          <a:p>
            <a:r>
              <a:rPr lang="en-US" dirty="0">
                <a:effectLst/>
              </a:rPr>
              <a:t>In the future, I would like to spend more time with the simulation, adding more constrain to see how the process flow behaves.</a:t>
            </a:r>
          </a:p>
          <a:p>
            <a:r>
              <a:rPr lang="en-US" dirty="0">
                <a:effectLst/>
              </a:rPr>
              <a:t>Adding constraints helps determine which limitations significantly impact the line and support the management in maximizing the output.</a:t>
            </a:r>
          </a:p>
          <a:p>
            <a:endParaRPr lang="en-US" dirty="0"/>
          </a:p>
        </p:txBody>
      </p:sp>
      <p:pic>
        <p:nvPicPr>
          <p:cNvPr id="6146" name="Picture 2" descr="Image result for improvement">
            <a:extLst>
              <a:ext uri="{FF2B5EF4-FFF2-40B4-BE49-F238E27FC236}">
                <a16:creationId xmlns:a16="http://schemas.microsoft.com/office/drawing/2014/main" id="{1159E01E-084E-8841-8FBB-0D14CCDD5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954" y="4749801"/>
            <a:ext cx="2501864" cy="16679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8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9655-9B07-D047-B515-F15F958B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1026" name="Picture 2" descr="Image result for missing the goal">
            <a:extLst>
              <a:ext uri="{FF2B5EF4-FFF2-40B4-BE49-F238E27FC236}">
                <a16:creationId xmlns:a16="http://schemas.microsoft.com/office/drawing/2014/main" id="{148AD673-C88D-E245-9F40-B709825BAD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467" y="2635585"/>
            <a:ext cx="4364284" cy="2498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970C7D-F0DC-8C40-BACF-49F98529AD0C}"/>
              </a:ext>
            </a:extLst>
          </p:cNvPr>
          <p:cNvSpPr txBox="1"/>
          <p:nvPr/>
        </p:nvSpPr>
        <p:spPr>
          <a:xfrm>
            <a:off x="1170074" y="2122414"/>
            <a:ext cx="5683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Production line is experiencing inconsistency in meeting the daily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focus will be the production line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3 stations should produce 600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Image result for inconsistency">
            <a:extLst>
              <a:ext uri="{FF2B5EF4-FFF2-40B4-BE49-F238E27FC236}">
                <a16:creationId xmlns:a16="http://schemas.microsoft.com/office/drawing/2014/main" id="{C23FF996-3B35-0745-9FA4-4B2701473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4136768"/>
            <a:ext cx="2580842" cy="19937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74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5678-5ADC-1941-B2E7-1C615577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might care?</a:t>
            </a:r>
          </a:p>
        </p:txBody>
      </p:sp>
      <p:pic>
        <p:nvPicPr>
          <p:cNvPr id="2052" name="Picture 4" descr="Image result for question powerpoint">
            <a:extLst>
              <a:ext uri="{FF2B5EF4-FFF2-40B4-BE49-F238E27FC236}">
                <a16:creationId xmlns:a16="http://schemas.microsoft.com/office/drawing/2014/main" id="{356E376A-2E37-8549-BB09-0891F5B170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12" y="3285836"/>
            <a:ext cx="4156363" cy="3124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09F916-C82F-4040-8742-6F1A5F21CFFA}"/>
              </a:ext>
            </a:extLst>
          </p:cNvPr>
          <p:cNvSpPr txBox="1"/>
          <p:nvPr/>
        </p:nvSpPr>
        <p:spPr>
          <a:xfrm>
            <a:off x="775854" y="2135908"/>
            <a:ext cx="62345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Springboard Mentor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Manufacturing Manager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Manufacturing Engineer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Process Engineer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5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8A5D-C82E-A24F-91E2-F156CB93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factors can be affecting the process?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9CF5-F509-AD43-881A-E5B4DC56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Supplier</a:t>
            </a:r>
          </a:p>
          <a:p>
            <a:r>
              <a:rPr lang="en-US" dirty="0"/>
              <a:t>Materials</a:t>
            </a:r>
          </a:p>
          <a:p>
            <a:r>
              <a:rPr lang="en-US" dirty="0"/>
              <a:t>Equipment</a:t>
            </a:r>
          </a:p>
          <a:p>
            <a:r>
              <a:rPr lang="en-US" dirty="0"/>
              <a:t>Process time</a:t>
            </a:r>
          </a:p>
          <a:p>
            <a:r>
              <a:rPr lang="en-US" dirty="0"/>
              <a:t>Available labor and human error</a:t>
            </a:r>
          </a:p>
        </p:txBody>
      </p:sp>
    </p:spTree>
    <p:extLst>
      <p:ext uri="{BB962C8B-B14F-4D97-AF65-F5344CB8AC3E}">
        <p14:creationId xmlns:p14="http://schemas.microsoft.com/office/powerpoint/2010/main" val="260430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ECEC-EF28-734E-9105-0F803260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Information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1DE8721-1DFA-1847-8CEF-7601AD0E35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27384"/>
              </p:ext>
            </p:extLst>
          </p:nvPr>
        </p:nvGraphicFramePr>
        <p:xfrm>
          <a:off x="868633" y="2440087"/>
          <a:ext cx="4068659" cy="1427237"/>
        </p:xfrm>
        <a:graphic>
          <a:graphicData uri="http://schemas.openxmlformats.org/drawingml/2006/table">
            <a:tbl>
              <a:tblPr firstRow="1" firstCol="1" bandRow="1">
                <a:tableStyleId>{91EBBBCC-DAD2-459C-BE2E-F6DE35CF9A28}</a:tableStyleId>
              </a:tblPr>
              <a:tblGrid>
                <a:gridCol w="962812">
                  <a:extLst>
                    <a:ext uri="{9D8B030D-6E8A-4147-A177-3AD203B41FA5}">
                      <a16:colId xmlns:a16="http://schemas.microsoft.com/office/drawing/2014/main" val="667312916"/>
                    </a:ext>
                  </a:extLst>
                </a:gridCol>
                <a:gridCol w="1599511">
                  <a:extLst>
                    <a:ext uri="{9D8B030D-6E8A-4147-A177-3AD203B41FA5}">
                      <a16:colId xmlns:a16="http://schemas.microsoft.com/office/drawing/2014/main" val="2233583392"/>
                    </a:ext>
                  </a:extLst>
                </a:gridCol>
                <a:gridCol w="1506336">
                  <a:extLst>
                    <a:ext uri="{9D8B030D-6E8A-4147-A177-3AD203B41FA5}">
                      <a16:colId xmlns:a16="http://schemas.microsoft.com/office/drawing/2014/main" val="4208843290"/>
                    </a:ext>
                  </a:extLst>
                </a:gridCol>
              </a:tblGrid>
              <a:tr h="250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production_line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Cycle_time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4494421"/>
                  </a:ext>
                </a:extLst>
              </a:tr>
              <a:tr h="2352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96.20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560465"/>
                  </a:ext>
                </a:extLst>
              </a:tr>
              <a:tr h="2352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22.20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3830622"/>
                  </a:ext>
                </a:extLst>
              </a:tr>
              <a:tr h="2352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7.25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4375805"/>
                  </a:ext>
                </a:extLst>
              </a:tr>
              <a:tr h="2352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11.67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9992544"/>
                  </a:ext>
                </a:extLst>
              </a:tr>
              <a:tr h="2352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75.25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3852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085C3F-A8FE-4C47-9D99-39D556562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422453"/>
              </p:ext>
            </p:extLst>
          </p:nvPr>
        </p:nvGraphicFramePr>
        <p:xfrm>
          <a:off x="4060082" y="4612838"/>
          <a:ext cx="4068660" cy="1427238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350817">
                  <a:extLst>
                    <a:ext uri="{9D8B030D-6E8A-4147-A177-3AD203B41FA5}">
                      <a16:colId xmlns:a16="http://schemas.microsoft.com/office/drawing/2014/main" val="1488702657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2326114582"/>
                    </a:ext>
                  </a:extLst>
                </a:gridCol>
                <a:gridCol w="1383993">
                  <a:extLst>
                    <a:ext uri="{9D8B030D-6E8A-4147-A177-3AD203B41FA5}">
                      <a16:colId xmlns:a16="http://schemas.microsoft.com/office/drawing/2014/main" val="2434978527"/>
                    </a:ext>
                  </a:extLst>
                </a:gridCol>
              </a:tblGrid>
              <a:tr h="2378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station_no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Downtime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4679409"/>
                  </a:ext>
                </a:extLst>
              </a:tr>
              <a:tr h="2378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station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9711372"/>
                  </a:ext>
                </a:extLst>
              </a:tr>
              <a:tr h="2378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station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2700498"/>
                  </a:ext>
                </a:extLst>
              </a:tr>
              <a:tr h="2378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station 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5661008"/>
                  </a:ext>
                </a:extLst>
              </a:tr>
              <a:tr h="2378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station 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6597179"/>
                  </a:ext>
                </a:extLst>
              </a:tr>
              <a:tr h="2378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station 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1743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126217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BA5908-4947-C147-B823-D75E5E205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398683"/>
              </p:ext>
            </p:extLst>
          </p:nvPr>
        </p:nvGraphicFramePr>
        <p:xfrm>
          <a:off x="7251530" y="2440087"/>
          <a:ext cx="4068661" cy="1427238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746886">
                  <a:extLst>
                    <a:ext uri="{9D8B030D-6E8A-4147-A177-3AD203B41FA5}">
                      <a16:colId xmlns:a16="http://schemas.microsoft.com/office/drawing/2014/main" val="4091485943"/>
                    </a:ext>
                  </a:extLst>
                </a:gridCol>
                <a:gridCol w="887421">
                  <a:extLst>
                    <a:ext uri="{9D8B030D-6E8A-4147-A177-3AD203B41FA5}">
                      <a16:colId xmlns:a16="http://schemas.microsoft.com/office/drawing/2014/main" val="3728702171"/>
                    </a:ext>
                  </a:extLst>
                </a:gridCol>
                <a:gridCol w="859524">
                  <a:extLst>
                    <a:ext uri="{9D8B030D-6E8A-4147-A177-3AD203B41FA5}">
                      <a16:colId xmlns:a16="http://schemas.microsoft.com/office/drawing/2014/main" val="2531630217"/>
                    </a:ext>
                  </a:extLst>
                </a:gridCol>
                <a:gridCol w="827944">
                  <a:extLst>
                    <a:ext uri="{9D8B030D-6E8A-4147-A177-3AD203B41FA5}">
                      <a16:colId xmlns:a16="http://schemas.microsoft.com/office/drawing/2014/main" val="1867533900"/>
                    </a:ext>
                  </a:extLst>
                </a:gridCol>
                <a:gridCol w="746886">
                  <a:extLst>
                    <a:ext uri="{9D8B030D-6E8A-4147-A177-3AD203B41FA5}">
                      <a16:colId xmlns:a16="http://schemas.microsoft.com/office/drawing/2014/main" val="1287296108"/>
                    </a:ext>
                  </a:extLst>
                </a:gridCol>
              </a:tblGrid>
              <a:tr h="2378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station_no.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Downtime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4887899"/>
                  </a:ext>
                </a:extLst>
              </a:tr>
              <a:tr h="2378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station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2018-01-01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0479000"/>
                  </a:ext>
                </a:extLst>
              </a:tr>
              <a:tr h="2378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station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2018-01-01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7439029"/>
                  </a:ext>
                </a:extLst>
              </a:tr>
              <a:tr h="2378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station 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2018-01-01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6233371"/>
                  </a:ext>
                </a:extLst>
              </a:tr>
              <a:tr h="2378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station 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2018-01-01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1554265"/>
                  </a:ext>
                </a:extLst>
              </a:tr>
              <a:tr h="2378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station 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2018-01-01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2889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79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CC53-ACE9-9B43-B492-604A8798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currently line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769FDE-FCFA-EA4A-A77D-69F338BE5454}"/>
              </a:ext>
            </a:extLst>
          </p:cNvPr>
          <p:cNvCxnSpPr/>
          <p:nvPr/>
        </p:nvCxnSpPr>
        <p:spPr>
          <a:xfrm>
            <a:off x="1680519" y="2514600"/>
            <a:ext cx="45349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E72822-F1C9-154F-BAAB-4D5A8EAC13D3}"/>
              </a:ext>
            </a:extLst>
          </p:cNvPr>
          <p:cNvSpPr txBox="1"/>
          <p:nvPr/>
        </p:nvSpPr>
        <p:spPr>
          <a:xfrm>
            <a:off x="6536725" y="2236269"/>
            <a:ext cx="5371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Takt time is the rate at which you need to complete a product to meet customer demand.</a:t>
            </a:r>
          </a:p>
          <a:p>
            <a:endParaRPr lang="en-US" dirty="0"/>
          </a:p>
          <a:p>
            <a:r>
              <a:rPr lang="en-US" dirty="0"/>
              <a:t>			Total Available Production Time</a:t>
            </a:r>
          </a:p>
          <a:p>
            <a:r>
              <a:rPr lang="en-US" dirty="0"/>
              <a:t>Takt time = </a:t>
            </a:r>
          </a:p>
          <a:p>
            <a:r>
              <a:rPr lang="en-US" dirty="0"/>
              <a:t>			   Average Customer Demand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Takt time = </a:t>
            </a:r>
            <a:r>
              <a:rPr lang="en-US" b="1" dirty="0"/>
              <a:t>65.89 second per unit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593B7A-D825-2847-961D-49796BED0B85}"/>
              </a:ext>
            </a:extLst>
          </p:cNvPr>
          <p:cNvCxnSpPr/>
          <p:nvPr/>
        </p:nvCxnSpPr>
        <p:spPr>
          <a:xfrm>
            <a:off x="7924800" y="3783724"/>
            <a:ext cx="3760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DFEBD3F-1213-264F-A8CC-776E4DF67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54" y="2046750"/>
            <a:ext cx="5876997" cy="42195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1585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CC53-ACE9-9B43-B492-604A8798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Downtime durations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72822-F1C9-154F-BAAB-4D5A8EAC13D3}"/>
              </a:ext>
            </a:extLst>
          </p:cNvPr>
          <p:cNvSpPr txBox="1"/>
          <p:nvPr/>
        </p:nvSpPr>
        <p:spPr>
          <a:xfrm>
            <a:off x="6828893" y="2288536"/>
            <a:ext cx="4932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mean downtime duration is 24.11 minutes with a standard deviation of 11.91 minutes.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every Downtime the lines are not producing an average of 21 units per station downtime.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information is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4" name="Content Placeholder 3" descr="Chart, bar chart, histogram&#10;&#10;Description automatically generated">
            <a:extLst>
              <a:ext uri="{FF2B5EF4-FFF2-40B4-BE49-F238E27FC236}">
                <a16:creationId xmlns:a16="http://schemas.microsoft.com/office/drawing/2014/main" id="{2EA87A5C-E5FC-FE41-834A-9288EC804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58670" y="2103978"/>
            <a:ext cx="6278055" cy="41444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45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12A8-05F3-3A4B-A496-B917AE7A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Downtime frequency</a:t>
            </a:r>
          </a:p>
        </p:txBody>
      </p:sp>
      <p:pic>
        <p:nvPicPr>
          <p:cNvPr id="137" name="Content Placeholder 136" descr="Chart&#10;&#10;Description automatically generated">
            <a:extLst>
              <a:ext uri="{FF2B5EF4-FFF2-40B4-BE49-F238E27FC236}">
                <a16:creationId xmlns:a16="http://schemas.microsoft.com/office/drawing/2014/main" id="{2D3A6762-8147-5B43-BF58-35363F9395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72" y="2140527"/>
            <a:ext cx="5107428" cy="39185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softEdge rad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8" name="Picture 137" descr="Chart, box and whisker chart&#10;&#10;Description automatically generated">
            <a:extLst>
              <a:ext uri="{FF2B5EF4-FFF2-40B4-BE49-F238E27FC236}">
                <a16:creationId xmlns:a16="http://schemas.microsoft.com/office/drawing/2014/main" id="{3A4A15FB-F908-4B45-A334-2E1B5F3EE7F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021" y="2140527"/>
            <a:ext cx="2968798" cy="220287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81CD704-9148-5443-9F97-6FEF36D72E0D}"/>
              </a:ext>
            </a:extLst>
          </p:cNvPr>
          <p:cNvSpPr/>
          <p:nvPr/>
        </p:nvSpPr>
        <p:spPr>
          <a:xfrm>
            <a:off x="6807200" y="4906124"/>
            <a:ext cx="538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Ttest_indResult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( </a:t>
            </a: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statistic=-14.61679464448569,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pvalue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=8.912783594431311e-45)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81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C3E-63A5-1E46-85A4-7961F5D1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875FAA-CD61-C544-8F1B-C45A6144776E}"/>
              </a:ext>
            </a:extLst>
          </p:cNvPr>
          <p:cNvSpPr/>
          <p:nvPr/>
        </p:nvSpPr>
        <p:spPr>
          <a:xfrm>
            <a:off x="395179" y="2188486"/>
            <a:ext cx="1783036" cy="830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Supplier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164B66-8DFC-7249-AF5C-CCF76F9EB28D}"/>
              </a:ext>
            </a:extLst>
          </p:cNvPr>
          <p:cNvSpPr/>
          <p:nvPr/>
        </p:nvSpPr>
        <p:spPr>
          <a:xfrm>
            <a:off x="2951693" y="2312869"/>
            <a:ext cx="1923583" cy="581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Station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7D2D9-0FF1-7B4B-9EED-DA4EC8714070}"/>
              </a:ext>
            </a:extLst>
          </p:cNvPr>
          <p:cNvSpPr/>
          <p:nvPr/>
        </p:nvSpPr>
        <p:spPr>
          <a:xfrm>
            <a:off x="5221513" y="2312869"/>
            <a:ext cx="1923583" cy="581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Station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609BE7-8B54-694A-8298-93787A486A5A}"/>
              </a:ext>
            </a:extLst>
          </p:cNvPr>
          <p:cNvSpPr/>
          <p:nvPr/>
        </p:nvSpPr>
        <p:spPr>
          <a:xfrm>
            <a:off x="7486075" y="2312869"/>
            <a:ext cx="1923583" cy="581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Station 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C387C6-B403-3145-B769-1FCD164C5000}"/>
              </a:ext>
            </a:extLst>
          </p:cNvPr>
          <p:cNvSpPr/>
          <p:nvPr/>
        </p:nvSpPr>
        <p:spPr>
          <a:xfrm>
            <a:off x="10013785" y="2164989"/>
            <a:ext cx="1783036" cy="830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Dispatch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E9B7D9-DF7E-E941-AC15-8C2B3747D01D}"/>
              </a:ext>
            </a:extLst>
          </p:cNvPr>
          <p:cNvCxnSpPr>
            <a:cxnSpLocks/>
          </p:cNvCxnSpPr>
          <p:nvPr/>
        </p:nvCxnSpPr>
        <p:spPr>
          <a:xfrm>
            <a:off x="2161742" y="2580279"/>
            <a:ext cx="749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3958F7-2738-F948-AAA3-BE9B36A1F3B7}"/>
              </a:ext>
            </a:extLst>
          </p:cNvPr>
          <p:cNvCxnSpPr>
            <a:cxnSpLocks/>
          </p:cNvCxnSpPr>
          <p:nvPr/>
        </p:nvCxnSpPr>
        <p:spPr>
          <a:xfrm>
            <a:off x="4887345" y="2603776"/>
            <a:ext cx="317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180933-1E5E-044A-88EC-D843EE8E64F6}"/>
              </a:ext>
            </a:extLst>
          </p:cNvPr>
          <p:cNvCxnSpPr>
            <a:cxnSpLocks/>
          </p:cNvCxnSpPr>
          <p:nvPr/>
        </p:nvCxnSpPr>
        <p:spPr>
          <a:xfrm>
            <a:off x="6698077" y="2603776"/>
            <a:ext cx="749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E3F491-6537-B54C-B9C0-2BDB64DF42A7}"/>
              </a:ext>
            </a:extLst>
          </p:cNvPr>
          <p:cNvCxnSpPr>
            <a:cxnSpLocks/>
          </p:cNvCxnSpPr>
          <p:nvPr/>
        </p:nvCxnSpPr>
        <p:spPr>
          <a:xfrm>
            <a:off x="8734422" y="2603776"/>
            <a:ext cx="1279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FE2FA5-A162-9440-BCDE-5F819E084A25}"/>
              </a:ext>
            </a:extLst>
          </p:cNvPr>
          <p:cNvSpPr txBox="1"/>
          <p:nvPr/>
        </p:nvSpPr>
        <p:spPr>
          <a:xfrm>
            <a:off x="215501" y="3302779"/>
            <a:ext cx="21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56 units per hour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9787D6-BFBF-2E44-9572-93BF2D27538F}"/>
              </a:ext>
            </a:extLst>
          </p:cNvPr>
          <p:cNvSpPr txBox="1"/>
          <p:nvPr/>
        </p:nvSpPr>
        <p:spPr>
          <a:xfrm>
            <a:off x="2872676" y="3297198"/>
            <a:ext cx="21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Mean: 17 sec</a:t>
            </a:r>
          </a:p>
          <a:p>
            <a:pPr algn="ctr"/>
            <a:r>
              <a:rPr lang="en-US" dirty="0"/>
              <a:t>Std: 2 sec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C76135-D735-544A-B34B-1A74C7A0A853}"/>
              </a:ext>
            </a:extLst>
          </p:cNvPr>
          <p:cNvSpPr txBox="1"/>
          <p:nvPr/>
        </p:nvSpPr>
        <p:spPr>
          <a:xfrm>
            <a:off x="5112108" y="3297197"/>
            <a:ext cx="21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Mean: 13 sec</a:t>
            </a:r>
          </a:p>
          <a:p>
            <a:pPr algn="ctr"/>
            <a:r>
              <a:rPr lang="en-US" dirty="0"/>
              <a:t>Std: 3 sec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F766-D3A6-0E4E-8943-5CDA0BB395EC}"/>
              </a:ext>
            </a:extLst>
          </p:cNvPr>
          <p:cNvSpPr txBox="1"/>
          <p:nvPr/>
        </p:nvSpPr>
        <p:spPr>
          <a:xfrm>
            <a:off x="7351540" y="3297197"/>
            <a:ext cx="21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Mean: 16 sec</a:t>
            </a:r>
          </a:p>
          <a:p>
            <a:pPr algn="ctr"/>
            <a:r>
              <a:rPr lang="en-US" dirty="0"/>
              <a:t>Std: 2 sec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230B71-2782-4B44-AA24-0656FC880FC0}"/>
              </a:ext>
            </a:extLst>
          </p:cNvPr>
          <p:cNvSpPr txBox="1"/>
          <p:nvPr/>
        </p:nvSpPr>
        <p:spPr>
          <a:xfrm>
            <a:off x="9834107" y="3297197"/>
            <a:ext cx="21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600 units at the end of the shift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277AE7-BF1D-D94F-A714-59370DD4989E}"/>
              </a:ext>
            </a:extLst>
          </p:cNvPr>
          <p:cNvSpPr txBox="1"/>
          <p:nvPr/>
        </p:nvSpPr>
        <p:spPr>
          <a:xfrm>
            <a:off x="643467" y="4707466"/>
            <a:ext cx="10634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Production line 4 should regularly supply 56 units per hour.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have enough supply for the Production line six and seven to complete the daily goal, the production line 5 need the first three stations to produce 600 units.</a:t>
            </a:r>
          </a:p>
        </p:txBody>
      </p:sp>
    </p:spTree>
    <p:extLst>
      <p:ext uri="{BB962C8B-B14F-4D97-AF65-F5344CB8AC3E}">
        <p14:creationId xmlns:p14="http://schemas.microsoft.com/office/powerpoint/2010/main" val="1761377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{969D7B6C-07D8-C64A-9C63-1BF99C6A456B}tf10001063</Template>
  <TotalTime>749</TotalTime>
  <Words>823</Words>
  <Application>Microsoft Macintosh PowerPoint</Application>
  <PresentationFormat>Widescreen</PresentationFormat>
  <Paragraphs>242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Menlo</vt:lpstr>
      <vt:lpstr>Times New Roman</vt:lpstr>
      <vt:lpstr>Mesh</vt:lpstr>
      <vt:lpstr>Simulation of a Production line</vt:lpstr>
      <vt:lpstr>Problem</vt:lpstr>
      <vt:lpstr>Who might care?</vt:lpstr>
      <vt:lpstr>What factors can be affecting the process?</vt:lpstr>
      <vt:lpstr>Data Information</vt:lpstr>
      <vt:lpstr>Understanding the currently line</vt:lpstr>
      <vt:lpstr>Downtime durations</vt:lpstr>
      <vt:lpstr>Downtime frequency</vt:lpstr>
      <vt:lpstr>Simulation</vt:lpstr>
      <vt:lpstr>Simulation run</vt:lpstr>
      <vt:lpstr>Simulation run Test #1</vt:lpstr>
      <vt:lpstr>Simulation run Test #2</vt:lpstr>
      <vt:lpstr>Future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Rodriguez</dc:creator>
  <cp:lastModifiedBy>Pedro Rodriguez</cp:lastModifiedBy>
  <cp:revision>27</cp:revision>
  <dcterms:created xsi:type="dcterms:W3CDTF">2021-02-09T23:22:44Z</dcterms:created>
  <dcterms:modified xsi:type="dcterms:W3CDTF">2021-02-17T01:28:31Z</dcterms:modified>
</cp:coreProperties>
</file>