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7" r:id="rId5"/>
    <p:sldId id="262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1"/>
    <a:srgbClr val="290506"/>
    <a:srgbClr val="E8C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1878905"/>
            <a:ext cx="8337704" cy="160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kern="0" dirty="0">
                <a:solidFill>
                  <a:srgbClr val="E8C193"/>
                </a:solidFill>
              </a:rPr>
              <a:t>ProjectDK</a:t>
            </a:r>
            <a:r>
              <a:rPr lang="en-US" altLang="ko-KR" sz="4800" b="1" kern="0" dirty="0">
                <a:solidFill>
                  <a:srgbClr val="E8C193"/>
                </a:solidFill>
              </a:rPr>
              <a:t>-Nemesis Shift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rgbClr val="E8C193"/>
                </a:solidFill>
              </a:rPr>
              <a:t>To beat the evil, become the evil.</a:t>
            </a:r>
            <a:endParaRPr lang="ko-KR" altLang="en-US" sz="20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6619" y="3362800"/>
            <a:ext cx="216284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반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2021180012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박지성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V="1">
            <a:off x="1473469" y="3364558"/>
            <a:ext cx="0" cy="1022845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496619" y="1982313"/>
            <a:ext cx="538017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55385" y="2053780"/>
            <a:ext cx="4248508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처치한 적을</a:t>
            </a:r>
            <a:r>
              <a:rPr lang="ko-KR" altLang="en-US" b="1" dirty="0">
                <a:solidFill>
                  <a:schemeClr val="accent2"/>
                </a:solidFill>
              </a:rPr>
              <a:t> 슬롯에 저장</a:t>
            </a:r>
            <a:r>
              <a:rPr lang="ko-KR" altLang="en-US" dirty="0">
                <a:solidFill>
                  <a:srgbClr val="E8C193"/>
                </a:solidFill>
              </a:rPr>
              <a:t>하고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ko-KR" altLang="en-US" dirty="0">
                <a:solidFill>
                  <a:srgbClr val="E8C193"/>
                </a:solidFill>
              </a:rPr>
              <a:t>언제든지 </a:t>
            </a:r>
            <a:r>
              <a:rPr lang="ko-KR" altLang="en-US" b="1" dirty="0">
                <a:solidFill>
                  <a:schemeClr val="accent2"/>
                </a:solidFill>
              </a:rPr>
              <a:t>적으로 변환 가능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저장된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적이 곧 내 체력 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en-US" altLang="ko-KR" dirty="0">
                <a:solidFill>
                  <a:srgbClr val="E8C193"/>
                </a:solidFill>
              </a:rPr>
              <a:t>-&gt; </a:t>
            </a:r>
            <a:r>
              <a:rPr lang="ko-KR" altLang="en-US" dirty="0">
                <a:solidFill>
                  <a:srgbClr val="E8C193"/>
                </a:solidFill>
              </a:rPr>
              <a:t>죽으면 슬롯에 있는 적으로 교체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en-US" altLang="ko-KR" dirty="0">
                <a:solidFill>
                  <a:srgbClr val="E8C193"/>
                </a:solidFill>
              </a:rPr>
              <a:t>-&gt; </a:t>
            </a:r>
            <a:r>
              <a:rPr lang="ko-KR" altLang="en-US" dirty="0">
                <a:solidFill>
                  <a:srgbClr val="E8C193"/>
                </a:solidFill>
              </a:rPr>
              <a:t>저장된 슬롯이 없다면 진짜 끝 </a:t>
            </a:r>
            <a:endParaRPr lang="en-US" altLang="ko-KR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전투 중 상황에 맞춰 </a:t>
            </a:r>
            <a:r>
              <a:rPr lang="ko-KR" altLang="en-US" b="1" dirty="0">
                <a:solidFill>
                  <a:schemeClr val="accent2"/>
                </a:solidFill>
              </a:rPr>
              <a:t>다양한 적으로 변신</a:t>
            </a:r>
            <a:r>
              <a:rPr lang="ko-KR" altLang="en-US" dirty="0">
                <a:solidFill>
                  <a:srgbClr val="E8C193"/>
                </a:solidFill>
              </a:rPr>
              <a:t>하며 전투하는 플레이</a:t>
            </a:r>
            <a:endParaRPr lang="en-US" altLang="ko-KR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각각 적의 특징을 생각해서 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ko-KR" altLang="en-US" b="1" dirty="0">
                <a:solidFill>
                  <a:schemeClr val="accent2"/>
                </a:solidFill>
              </a:rPr>
              <a:t>한정된 슬롯에 최적의 전략</a:t>
            </a:r>
            <a:r>
              <a:rPr lang="ko-KR" altLang="en-US" dirty="0">
                <a:solidFill>
                  <a:srgbClr val="E8C193"/>
                </a:solidFill>
              </a:rPr>
              <a:t>을 구성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80003" y="1322609"/>
            <a:ext cx="2498872" cy="54142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33234"/>
                </a:solidFill>
              </a:rPr>
              <a:t>핵심 컨셉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203378" y="1322609"/>
            <a:ext cx="2498876" cy="541424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E8C193"/>
                </a:solidFill>
              </a:rPr>
              <a:t>재미 요소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게임의 핵심 컨셉과 재미 요소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5A1897-E2C7-433A-434E-25136069E8F4}"/>
              </a:ext>
            </a:extLst>
          </p:cNvPr>
          <p:cNvSpPr/>
          <p:nvPr/>
        </p:nvSpPr>
        <p:spPr>
          <a:xfrm>
            <a:off x="6378761" y="2053780"/>
            <a:ext cx="414810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변신하는 적마다 전투 스타일이 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ko-KR" altLang="en-US" dirty="0">
                <a:solidFill>
                  <a:srgbClr val="E8C193"/>
                </a:solidFill>
              </a:rPr>
              <a:t>달라져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매번 새로운 전투 경험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슬롯이 제한되어 있어 어떤 적을 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ko-KR" altLang="en-US" dirty="0">
                <a:solidFill>
                  <a:srgbClr val="E8C193"/>
                </a:solidFill>
              </a:rPr>
              <a:t>저장할지 선택하는 </a:t>
            </a:r>
            <a:r>
              <a:rPr lang="ko-KR" altLang="en-US" b="1" dirty="0">
                <a:solidFill>
                  <a:schemeClr val="accent2"/>
                </a:solidFill>
              </a:rPr>
              <a:t>전략적인 재미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새로운 적과 만날 때마다 차별점을 찾고 저장할지 선택하는 과정에서 </a:t>
            </a:r>
            <a:r>
              <a:rPr lang="ko-KR" altLang="en-US" b="1" dirty="0">
                <a:solidFill>
                  <a:schemeClr val="accent2"/>
                </a:solidFill>
              </a:rPr>
              <a:t>매 전투에서 새로운 재미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54DFF-955E-2130-31AD-6FFC47DD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62628F4-9903-16DD-9FE8-C98626DBF6E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E6F4688-C01B-DD10-2AA1-C59A98ABDFF4}"/>
              </a:ext>
            </a:extLst>
          </p:cNvPr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예상 게임 진행 흐름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0654B-CDE4-70EB-47A5-567BEB7C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8" y="1854085"/>
            <a:ext cx="6514137" cy="4164750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6EFC2-2095-E2D7-EE1B-685B2451F19A}"/>
              </a:ext>
            </a:extLst>
          </p:cNvPr>
          <p:cNvSpPr/>
          <p:nvPr/>
        </p:nvSpPr>
        <p:spPr>
          <a:xfrm>
            <a:off x="7566345" y="1559003"/>
            <a:ext cx="4483693" cy="5301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E8C193"/>
                </a:solidFill>
              </a:rPr>
              <a:t>2D</a:t>
            </a:r>
            <a:r>
              <a:rPr lang="ko-KR" altLang="en-US" sz="2400" dirty="0">
                <a:solidFill>
                  <a:srgbClr val="E8C193"/>
                </a:solidFill>
              </a:rPr>
              <a:t> </a:t>
            </a:r>
            <a:r>
              <a:rPr lang="ko-KR" altLang="en-US" sz="2400" dirty="0" err="1">
                <a:solidFill>
                  <a:srgbClr val="E8C193"/>
                </a:solidFill>
              </a:rPr>
              <a:t>횡스크롤</a:t>
            </a:r>
            <a:r>
              <a:rPr lang="ko-KR" altLang="en-US" sz="2400" dirty="0">
                <a:solidFill>
                  <a:srgbClr val="E8C193"/>
                </a:solidFill>
              </a:rPr>
              <a:t> 방식</a:t>
            </a: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E8C193"/>
                </a:solidFill>
              </a:rPr>
              <a:t>키보드로 이동 및 스킬</a:t>
            </a:r>
            <a:r>
              <a:rPr lang="en-US" altLang="ko-KR" sz="2400" dirty="0">
                <a:solidFill>
                  <a:srgbClr val="E8C193"/>
                </a:solidFill>
              </a:rPr>
              <a:t>, </a:t>
            </a:r>
            <a:r>
              <a:rPr lang="ko-KR" altLang="en-US" sz="2400" dirty="0">
                <a:solidFill>
                  <a:srgbClr val="E8C193"/>
                </a:solidFill>
              </a:rPr>
              <a:t>물약</a:t>
            </a: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E8C193"/>
                </a:solidFill>
              </a:rPr>
              <a:t>마우스로 일반공격 </a:t>
            </a:r>
            <a:br>
              <a:rPr lang="en-US" altLang="ko-KR" sz="2400" dirty="0">
                <a:solidFill>
                  <a:srgbClr val="E8C193"/>
                </a:solidFill>
              </a:rPr>
            </a:br>
            <a:r>
              <a:rPr lang="en-US" altLang="ko-KR" sz="2400" dirty="0">
                <a:solidFill>
                  <a:srgbClr val="E8C193"/>
                </a:solidFill>
              </a:rPr>
              <a:t>or </a:t>
            </a:r>
            <a:r>
              <a:rPr lang="ko-KR" altLang="en-US" sz="2400" dirty="0">
                <a:solidFill>
                  <a:srgbClr val="E8C193"/>
                </a:solidFill>
              </a:rPr>
              <a:t>스킬 위치 지정</a:t>
            </a: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E8C193"/>
                </a:solidFill>
              </a:rPr>
              <a:t>슬롯에 저장되어 있는 적</a:t>
            </a:r>
            <a:endParaRPr lang="en-US" altLang="ko-KR" sz="2400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8C19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95D122-2D3E-BD0C-0D78-8EE4B5B6BFBA}"/>
              </a:ext>
            </a:extLst>
          </p:cNvPr>
          <p:cNvSpPr/>
          <p:nvPr/>
        </p:nvSpPr>
        <p:spPr>
          <a:xfrm>
            <a:off x="918988" y="1937575"/>
            <a:ext cx="589671" cy="1061504"/>
          </a:xfrm>
          <a:prstGeom prst="rect">
            <a:avLst/>
          </a:prstGeom>
          <a:solidFill>
            <a:srgbClr val="2905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E62A0D-088D-280B-452D-0AA5C0DED027}"/>
              </a:ext>
            </a:extLst>
          </p:cNvPr>
          <p:cNvSpPr/>
          <p:nvPr/>
        </p:nvSpPr>
        <p:spPr>
          <a:xfrm>
            <a:off x="1672397" y="1937575"/>
            <a:ext cx="589671" cy="1061504"/>
          </a:xfrm>
          <a:prstGeom prst="rect">
            <a:avLst/>
          </a:prstGeom>
          <a:solidFill>
            <a:srgbClr val="2905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3D59FB-D688-283D-F2EF-52F1A1E97812}"/>
              </a:ext>
            </a:extLst>
          </p:cNvPr>
          <p:cNvSpPr/>
          <p:nvPr/>
        </p:nvSpPr>
        <p:spPr>
          <a:xfrm>
            <a:off x="2425806" y="1937575"/>
            <a:ext cx="589671" cy="1061504"/>
          </a:xfrm>
          <a:prstGeom prst="rect">
            <a:avLst/>
          </a:prstGeom>
          <a:solidFill>
            <a:srgbClr val="2905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4762F2D1-5B05-50B0-B250-03E60355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88" y="1937575"/>
            <a:ext cx="589671" cy="1061504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FBD4AA69-0667-51B9-8884-30D226A2F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397" y="1937575"/>
            <a:ext cx="589671" cy="1061504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43F67B78-AA23-F95F-6860-687D1A7B5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806" y="1937575"/>
            <a:ext cx="589671" cy="10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3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EF0C3-E338-AD58-AA91-FD4B4DF3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F363F6-B387-3386-2AB7-4016CF7A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8" y="1854084"/>
            <a:ext cx="6514137" cy="4161253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8FBC653-45AA-EDEE-AC0D-03CDC4337FA0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7468D22-684B-EB60-7313-68EBBB35E216}"/>
              </a:ext>
            </a:extLst>
          </p:cNvPr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예상 게임 진행 흐름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8AB12-73F6-662B-93F4-903036DD2656}"/>
              </a:ext>
            </a:extLst>
          </p:cNvPr>
          <p:cNvSpPr/>
          <p:nvPr/>
        </p:nvSpPr>
        <p:spPr>
          <a:xfrm>
            <a:off x="7478663" y="1213889"/>
            <a:ext cx="4625655" cy="556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E8C193"/>
                </a:solidFill>
              </a:rPr>
              <a:t>지도가 존재</a:t>
            </a: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E8C193"/>
                </a:solidFill>
              </a:rPr>
              <a:t>각 방으로 구성된 맵</a:t>
            </a: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E8C193"/>
                </a:solidFill>
              </a:rPr>
              <a:t>기본적으로 좌에서 우로 가는 </a:t>
            </a:r>
            <a:r>
              <a:rPr lang="ko-KR" altLang="en-US" sz="2400" dirty="0" err="1">
                <a:solidFill>
                  <a:srgbClr val="E8C193"/>
                </a:solidFill>
              </a:rPr>
              <a:t>방구조</a:t>
            </a:r>
            <a:r>
              <a:rPr lang="en-US" altLang="ko-KR" sz="2400" dirty="0">
                <a:solidFill>
                  <a:srgbClr val="E8C193"/>
                </a:solidFill>
              </a:rPr>
              <a:t>, but </a:t>
            </a:r>
            <a:r>
              <a:rPr lang="ko-KR" altLang="en-US" sz="2400" dirty="0">
                <a:solidFill>
                  <a:srgbClr val="E8C193"/>
                </a:solidFill>
              </a:rPr>
              <a:t>위 아래로 방이 나눠지고 플레이어가 선택</a:t>
            </a: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E8C19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E8C193"/>
                </a:solidFill>
              </a:rPr>
              <a:t>미니 보스와 최종보스는 </a:t>
            </a:r>
            <a:br>
              <a:rPr lang="en-US" altLang="ko-KR" sz="2400" dirty="0">
                <a:solidFill>
                  <a:srgbClr val="E8C193"/>
                </a:solidFill>
              </a:rPr>
            </a:br>
            <a:r>
              <a:rPr lang="ko-KR" altLang="en-US" sz="2400" dirty="0">
                <a:solidFill>
                  <a:srgbClr val="E8C193"/>
                </a:solidFill>
              </a:rPr>
              <a:t>반드시 거쳐야 하는 구조</a:t>
            </a:r>
            <a:endParaRPr lang="en-US" altLang="ko-KR" sz="240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개발 일정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00693"/>
              </p:ext>
            </p:extLst>
          </p:nvPr>
        </p:nvGraphicFramePr>
        <p:xfrm>
          <a:off x="544755" y="1071468"/>
          <a:ext cx="11102490" cy="540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299">
                  <a:extLst>
                    <a:ext uri="{9D8B030D-6E8A-4147-A177-3AD203B41FA5}">
                      <a16:colId xmlns:a16="http://schemas.microsoft.com/office/drawing/2014/main" val="3907225287"/>
                    </a:ext>
                  </a:extLst>
                </a:gridCol>
              </a:tblGrid>
              <a:tr h="349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 단위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개발 일정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캐릭터의 클래스화 및 이동 관련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캐릭터 점프 및 스킬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 몬스터의 상위 클래스 구현 및 자식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클래스인 특정 몬스터 생성 및 인스턴스화 실행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일부 구현 및 몬스터 흡수 및 캐릭터 변환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12249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맵을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레이어로 나누어 이동하며 캐릭터의 움직임에 따라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맵이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다르게 움직이게 구현 및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첫번째 튜토리얼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맵의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구조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709854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방을 다니는 이동 포탈 및 모든 방의 구조 및 지도 및 카메라 이동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590333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몬스터 생성 및 각 몬스터의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 및 몬스터 각 방에 배치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353480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시작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메뉴 및 엔딩 화면 및 미흡한 부분 완성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시간이 된다면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coin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 상점 구현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6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3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A398C1-FAF9-D97C-4C53-0C03C6655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4F3C949-87B5-ADAD-79AD-8CC0A6118585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5594F35-CF8A-CE15-78E6-BE8DEFAD1A99}"/>
              </a:ext>
            </a:extLst>
          </p:cNvPr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게임 기획서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9A66BE-444E-D512-6E6B-4A52C108CC91}"/>
              </a:ext>
            </a:extLst>
          </p:cNvPr>
          <p:cNvSpPr/>
          <p:nvPr/>
        </p:nvSpPr>
        <p:spPr>
          <a:xfrm>
            <a:off x="303171" y="1708341"/>
            <a:ext cx="5501575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제목</a:t>
            </a:r>
            <a:r>
              <a:rPr lang="en-US" altLang="ko-KR" dirty="0">
                <a:solidFill>
                  <a:srgbClr val="E8C193"/>
                </a:solidFill>
              </a:rPr>
              <a:t>: Nemesis Shift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장르</a:t>
            </a:r>
            <a:r>
              <a:rPr lang="en-US" altLang="ko-KR" dirty="0">
                <a:solidFill>
                  <a:srgbClr val="E8C193"/>
                </a:solidFill>
              </a:rPr>
              <a:t>: 2D </a:t>
            </a:r>
            <a:r>
              <a:rPr lang="ko-KR" altLang="en-US" dirty="0" err="1">
                <a:solidFill>
                  <a:srgbClr val="E8C193"/>
                </a:solidFill>
              </a:rPr>
              <a:t>횡스크롤</a:t>
            </a:r>
            <a:r>
              <a:rPr lang="ko-KR" altLang="en-US" dirty="0">
                <a:solidFill>
                  <a:srgbClr val="E8C193"/>
                </a:solidFill>
              </a:rPr>
              <a:t> 액션 어드벤처핵심 </a:t>
            </a:r>
            <a:r>
              <a:rPr lang="ko-KR" altLang="en-US" dirty="0" err="1">
                <a:solidFill>
                  <a:srgbClr val="E8C193"/>
                </a:solidFill>
              </a:rPr>
              <a:t>컨셉플레이어는</a:t>
            </a:r>
            <a:r>
              <a:rPr lang="ko-KR" altLang="en-US" dirty="0">
                <a:solidFill>
                  <a:srgbClr val="E8C193"/>
                </a:solidFill>
              </a:rPr>
              <a:t> 적을 처치하면 그 적을 슬롯에 저장할 수 있으며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필요할 때 적으로 변신할 수 있습니다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변신 시 적의 체력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스킬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능력치까지 모두 전환되며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플레이어는 전략적으로 상황에 맞는 적으로 변신해 전투를 이어갑니다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슬롯에 저장된 적이 곧 플레이어의 체력이 되어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변신 후 적이 죽으면 다른 슬롯의 적으로 교체됩니다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슬롯이 모두 소진되면 진짜 내가 싸우게 되고 진짜 나도 죽게 되면 게임이 종료되므로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어떤 적을 저장할지에 대한 전략적인 선택이 필수적입니다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  <a:endParaRPr lang="ko-KR" altLang="en-US" dirty="0">
              <a:solidFill>
                <a:srgbClr val="E8C193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CAFCB6-3DFA-A193-7971-584E649C8074}"/>
              </a:ext>
            </a:extLst>
          </p:cNvPr>
          <p:cNvSpPr/>
          <p:nvPr/>
        </p:nvSpPr>
        <p:spPr>
          <a:xfrm>
            <a:off x="1804522" y="1050491"/>
            <a:ext cx="2498872" cy="54142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33234"/>
                </a:solidFill>
              </a:rPr>
              <a:t>게임 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20471-C013-C5D9-4CC4-358AD17CDCE9}"/>
              </a:ext>
            </a:extLst>
          </p:cNvPr>
          <p:cNvSpPr/>
          <p:nvPr/>
        </p:nvSpPr>
        <p:spPr>
          <a:xfrm>
            <a:off x="6387254" y="1708341"/>
            <a:ext cx="5501575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8C193"/>
                </a:solidFill>
              </a:rPr>
              <a:t>플레이어는 폐허가 된 세계를 탐험하며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 err="1">
                <a:solidFill>
                  <a:srgbClr val="E8C193"/>
                </a:solidFill>
              </a:rPr>
              <a:t>네메시스의</a:t>
            </a:r>
            <a:r>
              <a:rPr lang="ko-KR" altLang="en-US" dirty="0">
                <a:solidFill>
                  <a:srgbClr val="E8C193"/>
                </a:solidFill>
              </a:rPr>
              <a:t> 힘에 의해 변형된 적들과 싸우게 됩니다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 err="1">
                <a:solidFill>
                  <a:srgbClr val="E8C193"/>
                </a:solidFill>
              </a:rPr>
              <a:t>네메시스의</a:t>
            </a:r>
            <a:r>
              <a:rPr lang="ko-KR" altLang="en-US" dirty="0">
                <a:solidFill>
                  <a:srgbClr val="E8C193"/>
                </a:solidFill>
              </a:rPr>
              <a:t> 핵에 도달해 그 힘을 억제하는 것이 최종 목표이지만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그 과정에서 다양한 적을 만나며 강해져야 합니다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플레이어는 </a:t>
            </a:r>
            <a:r>
              <a:rPr lang="ko-KR" altLang="en-US" dirty="0" err="1">
                <a:solidFill>
                  <a:srgbClr val="E8C193"/>
                </a:solidFill>
              </a:rPr>
              <a:t>네메시스의</a:t>
            </a:r>
            <a:r>
              <a:rPr lang="ko-KR" altLang="en-US" dirty="0">
                <a:solidFill>
                  <a:srgbClr val="E8C193"/>
                </a:solidFill>
              </a:rPr>
              <a:t> 힘에 저항하면서도 그 힘을 이용해 적을 흡수하고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더 강력한 적으로 변신하여 </a:t>
            </a:r>
            <a:r>
              <a:rPr lang="ko-KR" altLang="en-US" dirty="0" err="1">
                <a:solidFill>
                  <a:srgbClr val="E8C193"/>
                </a:solidFill>
              </a:rPr>
              <a:t>네메시스와</a:t>
            </a:r>
            <a:r>
              <a:rPr lang="ko-KR" altLang="en-US" dirty="0">
                <a:solidFill>
                  <a:srgbClr val="E8C193"/>
                </a:solidFill>
              </a:rPr>
              <a:t> 대적하게 됩니다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하지만 이 과정에서 플레이어는 자신의 인간성을 잃어가는 것을 느끼게 되며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최종적으로 </a:t>
            </a:r>
            <a:r>
              <a:rPr lang="ko-KR" altLang="en-US" dirty="0" err="1">
                <a:solidFill>
                  <a:srgbClr val="E8C193"/>
                </a:solidFill>
              </a:rPr>
              <a:t>네메시스를</a:t>
            </a:r>
            <a:r>
              <a:rPr lang="ko-KR" altLang="en-US" dirty="0">
                <a:solidFill>
                  <a:srgbClr val="E8C193"/>
                </a:solidFill>
              </a:rPr>
              <a:t> 처치하고 이 힘을 계속 사용할지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아니면 자신의 본래 모습을 지킬지를 결정해야 합니다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  <a:endParaRPr lang="ko-KR" altLang="en-US" dirty="0">
              <a:solidFill>
                <a:srgbClr val="E8C19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C32662-5BF9-0B52-5724-80D5B01FE6EA}"/>
              </a:ext>
            </a:extLst>
          </p:cNvPr>
          <p:cNvSpPr/>
          <p:nvPr/>
        </p:nvSpPr>
        <p:spPr>
          <a:xfrm>
            <a:off x="7888605" y="1050491"/>
            <a:ext cx="2498872" cy="54142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33234"/>
                </a:solidFill>
              </a:rPr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181705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789DF-2F89-2D35-72D4-89B1BCAC9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5566B65-4E6C-EB8C-4DF7-62EB2A8D4F45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EBD9D46-A466-6A8D-3DE1-BFA0BD6C3929}"/>
              </a:ext>
            </a:extLst>
          </p:cNvPr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게임 기획서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54BC62-7484-D681-7F91-599CD3DDFA3E}"/>
              </a:ext>
            </a:extLst>
          </p:cNvPr>
          <p:cNvSpPr/>
          <p:nvPr/>
        </p:nvSpPr>
        <p:spPr>
          <a:xfrm>
            <a:off x="303171" y="1708341"/>
            <a:ext cx="5501575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8C193"/>
                </a:solidFill>
              </a:rPr>
              <a:t>2D </a:t>
            </a:r>
            <a:r>
              <a:rPr lang="ko-KR" altLang="en-US" b="1" dirty="0" err="1">
                <a:solidFill>
                  <a:srgbClr val="E8C193"/>
                </a:solidFill>
              </a:rPr>
              <a:t>횡스크롤</a:t>
            </a:r>
            <a:r>
              <a:rPr lang="en-US" altLang="ko-KR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기본적인 플레이는 </a:t>
            </a:r>
            <a:r>
              <a:rPr lang="en-US" altLang="ko-KR" dirty="0">
                <a:solidFill>
                  <a:srgbClr val="E8C193"/>
                </a:solidFill>
              </a:rPr>
              <a:t>2D </a:t>
            </a:r>
            <a:r>
              <a:rPr lang="ko-KR" altLang="en-US" dirty="0" err="1">
                <a:solidFill>
                  <a:srgbClr val="E8C193"/>
                </a:solidFill>
              </a:rPr>
              <a:t>횡스크롤</a:t>
            </a:r>
            <a:r>
              <a:rPr lang="ko-KR" altLang="en-US" dirty="0">
                <a:solidFill>
                  <a:srgbClr val="E8C193"/>
                </a:solidFill>
              </a:rPr>
              <a:t> 형식으로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좌우 이동과 점프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공격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스킬 사용을 통해 적을 처치하고 진행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키보드로 이동 및 스킬 공격</a:t>
            </a:r>
            <a:r>
              <a:rPr lang="en-US" altLang="ko-KR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키보드를 이용해 캐릭터를 이동시키고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지정된 스킬을 활용해 적을 공격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마우스로 일반공격 및 스킬 위치 지정</a:t>
            </a:r>
            <a:r>
              <a:rPr lang="en-US" altLang="ko-KR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마우스를 통해 일반 공격을 하고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스킬의 위치를 조준해 전략적인 전투를 진행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FA9210-44BB-680A-A155-8C0AECA95CA8}"/>
              </a:ext>
            </a:extLst>
          </p:cNvPr>
          <p:cNvSpPr/>
          <p:nvPr/>
        </p:nvSpPr>
        <p:spPr>
          <a:xfrm>
            <a:off x="1804522" y="1050491"/>
            <a:ext cx="2498872" cy="54142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33234"/>
                </a:solidFill>
              </a:rPr>
              <a:t>플레이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CF883D-9EEB-1249-6CD8-5C49666AAFCA}"/>
              </a:ext>
            </a:extLst>
          </p:cNvPr>
          <p:cNvSpPr/>
          <p:nvPr/>
        </p:nvSpPr>
        <p:spPr>
          <a:xfrm>
            <a:off x="6387254" y="1708341"/>
            <a:ext cx="5501575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지형</a:t>
            </a:r>
            <a:r>
              <a:rPr lang="en-US" altLang="ko-KR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각 방으로 구성된 </a:t>
            </a:r>
            <a:r>
              <a:rPr lang="ko-KR" altLang="en-US" dirty="0" err="1">
                <a:solidFill>
                  <a:srgbClr val="E8C193"/>
                </a:solidFill>
              </a:rPr>
              <a:t>맵에서</a:t>
            </a:r>
            <a:r>
              <a:rPr lang="ko-KR" altLang="en-US" dirty="0">
                <a:solidFill>
                  <a:srgbClr val="E8C193"/>
                </a:solidFill>
              </a:rPr>
              <a:t> 플레이어는 방을 탐험하며 적들과 싸우고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보스를 만나게 됩니다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기본적인 진행은 좌에서 우로 이동하지만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위아래로 분기되는 방도 있어 다양한 선택의 재미를 제공합니다</a:t>
            </a: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포탈</a:t>
            </a:r>
            <a:r>
              <a:rPr lang="en-US" altLang="ko-KR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각 방 사이에는 포탈이 존재하며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이를 통해 방과 방 사이를 이동합니다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최종 보스에게 도달하기 위해서는 반드시 미니 보스와 최종 보스를 모두 클리어해야 합니다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  <a:endParaRPr lang="ko-KR" altLang="en-US" dirty="0">
              <a:solidFill>
                <a:srgbClr val="E8C19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91308-8DFE-3666-BE8C-E384A80B4118}"/>
              </a:ext>
            </a:extLst>
          </p:cNvPr>
          <p:cNvSpPr/>
          <p:nvPr/>
        </p:nvSpPr>
        <p:spPr>
          <a:xfrm>
            <a:off x="7888605" y="1050491"/>
            <a:ext cx="2498872" cy="54142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33234"/>
                </a:solidFill>
              </a:rPr>
              <a:t>맵 구조</a:t>
            </a:r>
          </a:p>
        </p:txBody>
      </p:sp>
    </p:spTree>
    <p:extLst>
      <p:ext uri="{BB962C8B-B14F-4D97-AF65-F5344CB8AC3E}">
        <p14:creationId xmlns:p14="http://schemas.microsoft.com/office/powerpoint/2010/main" val="72211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B3903-99AF-77B4-13EC-44807E69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E6CAD-67C7-13B6-E155-2108E150C7A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D993265-7AC0-9202-851B-A91F7511A212}"/>
              </a:ext>
            </a:extLst>
          </p:cNvPr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게임 기획서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AC066C-41D6-974F-F285-EC0D36A83DDB}"/>
              </a:ext>
            </a:extLst>
          </p:cNvPr>
          <p:cNvSpPr/>
          <p:nvPr/>
        </p:nvSpPr>
        <p:spPr>
          <a:xfrm>
            <a:off x="303171" y="1708341"/>
            <a:ext cx="5501575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근거리 공격</a:t>
            </a:r>
            <a:r>
              <a:rPr lang="en-US" altLang="ko-KR" b="1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각 캐릭터는 근거리 기본 공격</a:t>
            </a: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스킬 공격</a:t>
            </a:r>
            <a:r>
              <a:rPr lang="en-US" altLang="ko-KR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몬스터마다 고유한 스킬을 하나씩 보유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플레이어는 슬롯에 적을 저장하여 이 스킬을 활용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회피</a:t>
            </a:r>
            <a:r>
              <a:rPr lang="en-US" altLang="ko-KR" b="1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일정 캐릭터는 회피 시간 동안 무적</a:t>
            </a: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보상 시스템</a:t>
            </a:r>
            <a:r>
              <a:rPr lang="en-US" altLang="ko-KR" dirty="0">
                <a:solidFill>
                  <a:srgbClr val="E8C193"/>
                </a:solidFill>
              </a:rPr>
              <a:t>: </a:t>
            </a:r>
            <a:r>
              <a:rPr lang="ko-KR" altLang="en-US" dirty="0">
                <a:solidFill>
                  <a:srgbClr val="E8C193"/>
                </a:solidFill>
              </a:rPr>
              <a:t>적을 처치하면 흡수할 수 있는 잔해가 해당 자리에 생성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ko-KR" altLang="en-US" dirty="0">
                <a:solidFill>
                  <a:srgbClr val="E8C193"/>
                </a:solidFill>
              </a:rPr>
              <a:t>흡수 </a:t>
            </a:r>
            <a:r>
              <a:rPr lang="en-US" altLang="ko-KR" dirty="0">
                <a:solidFill>
                  <a:srgbClr val="E8C193"/>
                </a:solidFill>
              </a:rPr>
              <a:t>or </a:t>
            </a:r>
            <a:r>
              <a:rPr lang="ko-KR" altLang="en-US" dirty="0">
                <a:solidFill>
                  <a:srgbClr val="E8C193"/>
                </a:solidFill>
              </a:rPr>
              <a:t>파괴</a:t>
            </a:r>
            <a:r>
              <a:rPr lang="en-US" altLang="ko-KR" dirty="0">
                <a:solidFill>
                  <a:srgbClr val="E8C193"/>
                </a:solidFill>
              </a:rPr>
              <a:t>(</a:t>
            </a:r>
            <a:r>
              <a:rPr lang="ko-KR" altLang="en-US" dirty="0">
                <a:solidFill>
                  <a:srgbClr val="E8C193"/>
                </a:solidFill>
              </a:rPr>
              <a:t>회복 물약 랜덤 생성</a:t>
            </a:r>
            <a:r>
              <a:rPr lang="en-US" altLang="ko-KR" dirty="0">
                <a:solidFill>
                  <a:srgbClr val="E8C193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8C193"/>
                </a:solidFill>
              </a:rPr>
              <a:t>미니 보스 처치 시 슬롯 추가</a:t>
            </a:r>
            <a:endParaRPr lang="en-US" altLang="ko-KR" dirty="0">
              <a:solidFill>
                <a:srgbClr val="E8C193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48BC9-D4C7-4195-9A3E-5ACD3CEA8330}"/>
              </a:ext>
            </a:extLst>
          </p:cNvPr>
          <p:cNvSpPr/>
          <p:nvPr/>
        </p:nvSpPr>
        <p:spPr>
          <a:xfrm>
            <a:off x="1804522" y="1050491"/>
            <a:ext cx="2498872" cy="54142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33234"/>
                </a:solidFill>
              </a:rPr>
              <a:t>전투 세부사항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279E58-F3E6-5BC6-B019-C7A9AE659A04}"/>
              </a:ext>
            </a:extLst>
          </p:cNvPr>
          <p:cNvSpPr/>
          <p:nvPr/>
        </p:nvSpPr>
        <p:spPr>
          <a:xfrm>
            <a:off x="6387254" y="1708341"/>
            <a:ext cx="5501575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기본 유료 판매</a:t>
            </a:r>
            <a:r>
              <a:rPr lang="en-US" altLang="ko-KR" b="1" dirty="0">
                <a:solidFill>
                  <a:srgbClr val="E8C193"/>
                </a:solidFill>
              </a:rPr>
              <a:t>(</a:t>
            </a:r>
            <a:r>
              <a:rPr lang="ko-KR" altLang="en-US" b="1" dirty="0">
                <a:solidFill>
                  <a:srgbClr val="E8C193"/>
                </a:solidFill>
              </a:rPr>
              <a:t>추후 </a:t>
            </a:r>
            <a:r>
              <a:rPr lang="en-US" altLang="ko-KR" b="1" dirty="0" err="1">
                <a:solidFill>
                  <a:srgbClr val="E8C193"/>
                </a:solidFill>
              </a:rPr>
              <a:t>dlc</a:t>
            </a:r>
            <a:r>
              <a:rPr lang="ko-KR" altLang="en-US" b="1" dirty="0">
                <a:solidFill>
                  <a:srgbClr val="E8C193"/>
                </a:solidFill>
              </a:rPr>
              <a:t>를 통한 추가 수익 가능</a:t>
            </a:r>
            <a:r>
              <a:rPr lang="en-US" altLang="ko-KR" b="1" dirty="0">
                <a:solidFill>
                  <a:srgbClr val="E8C193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커뮤니티를 통한 </a:t>
            </a:r>
            <a:r>
              <a:rPr lang="ko-KR" altLang="en-US" b="1" dirty="0" err="1">
                <a:solidFill>
                  <a:srgbClr val="E8C193"/>
                </a:solidFill>
              </a:rPr>
              <a:t>굿즈</a:t>
            </a:r>
            <a:endParaRPr lang="en-US" altLang="ko-KR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E8C193"/>
                </a:solidFill>
              </a:rPr>
              <a:t>후원</a:t>
            </a:r>
            <a:endParaRPr lang="en-US" altLang="ko-KR" b="1" dirty="0">
              <a:solidFill>
                <a:srgbClr val="E8C19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50B56-4AC1-6003-99D4-0C50F68AA07D}"/>
              </a:ext>
            </a:extLst>
          </p:cNvPr>
          <p:cNvSpPr/>
          <p:nvPr/>
        </p:nvSpPr>
        <p:spPr>
          <a:xfrm>
            <a:off x="7888605" y="1050491"/>
            <a:ext cx="2498872" cy="54142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33234"/>
                </a:solidFill>
              </a:rPr>
              <a:t>수익구조</a:t>
            </a:r>
          </a:p>
        </p:txBody>
      </p:sp>
    </p:spTree>
    <p:extLst>
      <p:ext uri="{BB962C8B-B14F-4D97-AF65-F5344CB8AC3E}">
        <p14:creationId xmlns:p14="http://schemas.microsoft.com/office/powerpoint/2010/main" val="3582155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658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지성 박</cp:lastModifiedBy>
  <cp:revision>4</cp:revision>
  <dcterms:created xsi:type="dcterms:W3CDTF">2020-02-05T05:32:01Z</dcterms:created>
  <dcterms:modified xsi:type="dcterms:W3CDTF">2024-10-13T12:41:45Z</dcterms:modified>
</cp:coreProperties>
</file>