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69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14" y="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390" y="4267476"/>
            <a:ext cx="9207950" cy="1278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400" dirty="0">
                <a:solidFill>
                  <a:srgbClr val="2B2A31"/>
                </a:solidFill>
                <a:latin typeface="Gmarket Sans Medium" pitchFamily="34" charset="0"/>
                <a:cs typeface="Gmarket Sans Medium" pitchFamily="34" charset="0"/>
              </a:rPr>
              <a:t>Ezen funnyour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57391" y="5024781"/>
            <a:ext cx="5991210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400" b="1" kern="0" spc="700" dirty="0">
                <a:solidFill>
                  <a:srgbClr val="2B2A31"/>
                </a:solidFill>
                <a:latin typeface="Gmarket Sans Bold" pitchFamily="34" charset="0"/>
                <a:cs typeface="Gmarket Sans Bold" pitchFamily="34" charset="0"/>
              </a:rPr>
              <a:t>가구 쇼핑몰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056368" y="3473629"/>
            <a:ext cx="635826" cy="635826"/>
            <a:chOff x="7056368" y="3473629"/>
            <a:chExt cx="635826" cy="63582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6368" y="3473629"/>
              <a:ext cx="635826" cy="6358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25570" y="-38415"/>
            <a:ext cx="2798560" cy="10466267"/>
            <a:chOff x="15525570" y="-38415"/>
            <a:chExt cx="2798560" cy="104662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9912" y="0"/>
            <a:ext cx="3476591" cy="10436451"/>
            <a:chOff x="11779912" y="0"/>
            <a:chExt cx="3476591" cy="104364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9912" y="0"/>
              <a:ext cx="3476591" cy="1043645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11772144" y="4919487"/>
            <a:ext cx="10106235" cy="5974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FAFAFA"/>
                </a:solidFill>
                <a:latin typeface="NanumSquare" pitchFamily="34" charset="0"/>
                <a:cs typeface="NanumSquare" pitchFamily="34" charset="0"/>
              </a:rPr>
              <a:t>이젠, 당신에게 재미와 간편함을 선사하는 가구를 만나다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429" y="4030476"/>
            <a:ext cx="10609524" cy="4574969"/>
            <a:chOff x="-51429" y="4030476"/>
            <a:chExt cx="10609524" cy="4574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429" y="4030476"/>
              <a:ext cx="10609524" cy="457496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10000" y="1189111"/>
            <a:ext cx="11014763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800" kern="0" spc="600" dirty="0">
                <a:solidFill>
                  <a:srgbClr val="2B2A3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TABLE OF CONTENTS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066800" y="4798188"/>
            <a:ext cx="4508781" cy="3039543"/>
            <a:chOff x="1434819" y="5142857"/>
            <a:chExt cx="4508781" cy="6903911"/>
          </a:xfrm>
        </p:grpSpPr>
        <p:sp>
          <p:nvSpPr>
            <p:cNvPr id="7" name="Object 7"/>
            <p:cNvSpPr txBox="1"/>
            <p:nvPr/>
          </p:nvSpPr>
          <p:spPr>
            <a:xfrm>
              <a:off x="1434819" y="5162066"/>
              <a:ext cx="969200" cy="688470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600" b="1" kern="0" spc="-100" dirty="0">
                  <a:solidFill>
                    <a:srgbClr val="FAFAF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 pitchFamily="34" charset="0"/>
                </a:rPr>
                <a:t>01.</a:t>
              </a:r>
            </a:p>
            <a:p>
              <a:pPr>
                <a:lnSpc>
                  <a:spcPct val="150000"/>
                </a:lnSpc>
              </a:pPr>
              <a:r>
                <a:rPr lang="en-US" sz="2600" b="1" kern="0" spc="-100" dirty="0">
                  <a:solidFill>
                    <a:srgbClr val="FAFAF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 pitchFamily="34" charset="0"/>
                </a:rPr>
                <a:t>02.</a:t>
              </a:r>
            </a:p>
            <a:p>
              <a:pPr>
                <a:lnSpc>
                  <a:spcPct val="150000"/>
                </a:lnSpc>
              </a:pPr>
              <a:r>
                <a:rPr lang="en-US" sz="2600" b="1" kern="0" spc="-100" dirty="0">
                  <a:solidFill>
                    <a:srgbClr val="FAFAF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 pitchFamily="34" charset="0"/>
                </a:rPr>
                <a:t>03.</a:t>
              </a:r>
            </a:p>
            <a:p>
              <a:pPr>
                <a:lnSpc>
                  <a:spcPct val="150000"/>
                </a:lnSpc>
              </a:pPr>
              <a:r>
                <a:rPr lang="en-US" sz="2600" b="1" kern="0" spc="-100" dirty="0">
                  <a:solidFill>
                    <a:srgbClr val="FAFAF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 ExtraBold" pitchFamily="34" charset="0"/>
                </a:rPr>
                <a:t>04.</a:t>
              </a:r>
            </a:p>
            <a:p>
              <a:pPr>
                <a:lnSpc>
                  <a:spcPct val="150000"/>
                </a:lnSpc>
              </a:pPr>
              <a:r>
                <a:rPr lang="en-US" sz="2600" b="1" kern="0" spc="-100" dirty="0">
                  <a:solidFill>
                    <a:srgbClr val="FAFAF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05.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022571" y="5142857"/>
              <a:ext cx="3921029" cy="68774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600" b="1" kern="0" spc="-100" dirty="0" err="1">
                  <a:solidFill>
                    <a:srgbClr val="FAFAF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 pitchFamily="34" charset="0"/>
                </a:rPr>
                <a:t>기획</a:t>
              </a:r>
              <a:r>
                <a:rPr lang="ko-KR" altLang="en-US" sz="2600" b="1" kern="0" spc="-100" dirty="0">
                  <a:solidFill>
                    <a:srgbClr val="FAFAF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 pitchFamily="34" charset="0"/>
                </a:rPr>
                <a:t>목표</a:t>
              </a:r>
              <a:endParaRPr lang="en-US" sz="2600" b="1" kern="0" spc="-100" dirty="0">
                <a:solidFill>
                  <a:srgbClr val="FAFAF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600" b="1" kern="0" spc="-100" dirty="0">
                  <a:solidFill>
                    <a:srgbClr val="FAFAF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 pitchFamily="34" charset="0"/>
                </a:rPr>
                <a:t>주요업무별 담당자</a:t>
              </a:r>
            </a:p>
            <a:p>
              <a:pPr>
                <a:lnSpc>
                  <a:spcPct val="150000"/>
                </a:lnSpc>
              </a:pPr>
              <a:r>
                <a:rPr lang="en-US" sz="2600" b="1" kern="0" spc="-100" dirty="0">
                  <a:solidFill>
                    <a:srgbClr val="FAFAF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 pitchFamily="34" charset="0"/>
                </a:rPr>
                <a:t>구현한 화면과 세부기능</a:t>
              </a:r>
            </a:p>
            <a:p>
              <a:pPr>
                <a:lnSpc>
                  <a:spcPct val="150000"/>
                </a:lnSpc>
              </a:pPr>
              <a:r>
                <a:rPr lang="en-US" sz="2600" b="1" kern="0" spc="-100" dirty="0" err="1">
                  <a:solidFill>
                    <a:srgbClr val="FAFAF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 pitchFamily="34" charset="0"/>
                </a:rPr>
                <a:t>개선점</a:t>
              </a:r>
              <a:endParaRPr lang="en-US" sz="2600" b="1" kern="0" spc="-100" dirty="0">
                <a:solidFill>
                  <a:srgbClr val="FAFAF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600" b="1" kern="0" spc="-100" dirty="0" err="1">
                  <a:solidFill>
                    <a:srgbClr val="FAFAF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Square" pitchFamily="34" charset="0"/>
                </a:rPr>
                <a:t>느낀점</a:t>
              </a:r>
              <a:endParaRPr lang="en-US" altLang="ko-KR" sz="2600" b="1" kern="0" spc="-100" dirty="0">
                <a:solidFill>
                  <a:srgbClr val="FAFAF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Square" pitchFamily="34" charset="0"/>
              </a:endParaRPr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10858103" y="4037465"/>
            <a:ext cx="7427611" cy="4567981"/>
            <a:chOff x="10858103" y="4037465"/>
            <a:chExt cx="7427611" cy="45679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8103" y="4037465"/>
              <a:ext cx="7427611" cy="45679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3809" y="930408"/>
            <a:ext cx="16723810" cy="8342033"/>
            <a:chOff x="843809" y="930408"/>
            <a:chExt cx="16723810" cy="83420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809" y="930408"/>
              <a:ext cx="16723810" cy="83420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67547" y="0"/>
            <a:ext cx="6819048" cy="7367619"/>
            <a:chOff x="10067547" y="0"/>
            <a:chExt cx="6819048" cy="736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7547" y="0"/>
              <a:ext cx="6819048" cy="73676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63131" y="2521898"/>
            <a:ext cx="4604600" cy="4661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NanumSquare" pitchFamily="34" charset="0"/>
              </a:rPr>
              <a:t>등록된 모든 제품을 볼 수 있도록 하고싶다 생각함</a:t>
            </a:r>
            <a:endParaRPr lang="en-US" altLang="ko-KR" sz="2000" b="1" dirty="0">
              <a:solidFill>
                <a:schemeClr val="bg1"/>
              </a:solidFill>
              <a:latin typeface="NanumSquare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  <a:latin typeface="NanumSquare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NanumSquare" pitchFamily="34" charset="0"/>
              </a:rPr>
              <a:t>파일이 많아지다 보니 유지보수의 간편화와 자동화에 많은 초점을 둠</a:t>
            </a:r>
            <a:endParaRPr lang="en-US" altLang="ko-KR" sz="2000" b="1" dirty="0">
              <a:solidFill>
                <a:schemeClr val="bg1"/>
              </a:solidFill>
              <a:latin typeface="NanumSquare" pitchFamily="34" charset="0"/>
              <a:cs typeface="NanumSquare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  <a:latin typeface="NanumSquare" pitchFamily="34" charset="0"/>
              <a:cs typeface="NanumSquare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  <a:latin typeface="NanumSquare" pitchFamily="34" charset="0"/>
              </a:rPr>
              <a:t>수업을 하며 배운 것들을 되도록 모두 사용 </a:t>
            </a:r>
            <a:r>
              <a:rPr lang="ko-KR" altLang="en-US" sz="2000" b="1" dirty="0" err="1">
                <a:solidFill>
                  <a:schemeClr val="bg1"/>
                </a:solidFill>
                <a:latin typeface="NanumSquare" pitchFamily="34" charset="0"/>
              </a:rPr>
              <a:t>해보자라고</a:t>
            </a:r>
            <a:r>
              <a:rPr lang="ko-KR" altLang="en-US" sz="2000" b="1" dirty="0">
                <a:solidFill>
                  <a:schemeClr val="bg1"/>
                </a:solidFill>
                <a:latin typeface="NanumSquare" pitchFamily="34" charset="0"/>
              </a:rPr>
              <a:t> 생각함</a:t>
            </a:r>
            <a:endParaRPr lang="en-US" altLang="ko-KR" sz="2000" b="1" dirty="0">
              <a:solidFill>
                <a:schemeClr val="bg1"/>
              </a:solidFill>
              <a:latin typeface="NanumSquare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  <a:latin typeface="NanumSquare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  <a:latin typeface="NanumSquare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3132" y="1557374"/>
            <a:ext cx="2394800" cy="661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700" b="1" kern="0" spc="400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기</a:t>
            </a:r>
            <a:r>
              <a:rPr lang="en-US" sz="3700" b="1" kern="0" spc="400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획</a:t>
            </a:r>
            <a:r>
              <a:rPr lang="ko-KR" altLang="en-US" sz="3700" b="1" kern="0" spc="400" dirty="0">
                <a:solidFill>
                  <a:schemeClr val="bg1"/>
                </a:solidFill>
                <a:latin typeface="Gmarket Sans Bold" pitchFamily="34" charset="0"/>
                <a:cs typeface="Gmarket Sans Bold" pitchFamily="34" charset="0"/>
              </a:rPr>
              <a:t>목표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357932" y="911358"/>
            <a:ext cx="635826" cy="635826"/>
            <a:chOff x="12981088" y="1812764"/>
            <a:chExt cx="635826" cy="63582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81088" y="1812764"/>
              <a:ext cx="635826" cy="635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834102" cy="10287000"/>
            <a:chOff x="-205522" y="-338055"/>
            <a:chExt cx="4039624" cy="107178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5522" y="-338055"/>
              <a:ext cx="4039624" cy="107178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0086" y="8513769"/>
            <a:ext cx="2367914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kern="0" spc="-400" dirty="0">
                <a:solidFill>
                  <a:srgbClr val="FAFAFA"/>
                </a:solidFill>
                <a:latin typeface="Gmarket Sans Bold" pitchFamily="34" charset="0"/>
                <a:cs typeface="Gmarket Sans Bold" pitchFamily="34" charset="0"/>
              </a:rPr>
              <a:t>주요 업무별</a:t>
            </a:r>
          </a:p>
          <a:p>
            <a:r>
              <a:rPr lang="en-US" sz="3500" b="1" kern="0" spc="-400" dirty="0">
                <a:solidFill>
                  <a:srgbClr val="FAFAFA"/>
                </a:solidFill>
                <a:latin typeface="Gmarket Sans Bold" pitchFamily="34" charset="0"/>
                <a:cs typeface="Gmarket Sans Bold" pitchFamily="34" charset="0"/>
              </a:rPr>
              <a:t>담당자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4787315" y="1788683"/>
            <a:ext cx="2785885" cy="6586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700" kern="0" spc="400" dirty="0">
                <a:solidFill>
                  <a:srgbClr val="2B2A31"/>
                </a:solidFill>
                <a:latin typeface="Gmarket Sans Bold" pitchFamily="34" charset="0"/>
                <a:cs typeface="Gmarket Sans Bold" pitchFamily="34" charset="0"/>
              </a:rPr>
              <a:t>Developer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468318" y="3062118"/>
            <a:ext cx="3166858" cy="5247340"/>
            <a:chOff x="4468318" y="3062118"/>
            <a:chExt cx="3166858" cy="524734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787315" y="3062118"/>
              <a:ext cx="2504286" cy="2504286"/>
              <a:chOff x="4787315" y="3062118"/>
              <a:chExt cx="2504286" cy="250428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87315" y="3062118"/>
                <a:ext cx="2504286" cy="2504286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4468318" y="7247629"/>
              <a:ext cx="3166858" cy="10618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업무 :  </a:t>
              </a:r>
              <a:r>
                <a:rPr lang="en-US" sz="2100" kern="0" spc="-100" dirty="0" err="1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메인</a:t>
              </a:r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,,</a:t>
              </a:r>
            </a:p>
            <a:p>
              <a:pPr algn="ctr"/>
              <a:r>
                <a:rPr lang="en-US" sz="2100" kern="0" spc="-100" dirty="0" err="1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카테고리</a:t>
              </a:r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, </a:t>
              </a:r>
              <a:r>
                <a:rPr lang="ko-KR" alt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상품 세부</a:t>
              </a:r>
              <a:endParaRPr lang="en-US" sz="2100" kern="0" spc="-100" dirty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endParaRPr>
            </a:p>
            <a:p>
              <a:pPr algn="ctr"/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ppt 발표</a:t>
              </a:r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492897" y="5792524"/>
              <a:ext cx="3122618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100" dirty="0">
                  <a:solidFill>
                    <a:srgbClr val="F49349"/>
                  </a:solidFill>
                  <a:latin typeface="NanumSquare ExtraBold" pitchFamily="34" charset="0"/>
                  <a:cs typeface="NanumSquare ExtraBold" pitchFamily="34" charset="0"/>
                </a:rPr>
                <a:t>Main Director</a:t>
              </a:r>
            </a:p>
            <a:p>
              <a:pPr algn="ctr"/>
              <a:r>
                <a:rPr lang="en-US" sz="2400" kern="0" spc="-100" dirty="0">
                  <a:solidFill>
                    <a:srgbClr val="F49349"/>
                  </a:solidFill>
                  <a:latin typeface="NanumSquare ExtraBold" pitchFamily="34" charset="0"/>
                  <a:cs typeface="NanumSquare ExtraBold" pitchFamily="34" charset="0"/>
                </a:rPr>
                <a:t>박원희</a:t>
              </a:r>
              <a:endParaRPr lang="en-US" dirty="0"/>
            </a:p>
          </p:txBody>
        </p:sp>
        <p:grpSp>
          <p:nvGrpSpPr>
            <p:cNvPr id="1004" name="그룹 1004"/>
            <p:cNvGrpSpPr/>
            <p:nvPr/>
          </p:nvGrpSpPr>
          <p:grpSpPr>
            <a:xfrm>
              <a:off x="5139361" y="3414237"/>
              <a:ext cx="1800192" cy="1800049"/>
              <a:chOff x="5139361" y="3414237"/>
              <a:chExt cx="1800192" cy="18000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39361" y="3414237"/>
                <a:ext cx="1800192" cy="180004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7573200" y="3047372"/>
            <a:ext cx="3259846" cy="5539085"/>
            <a:chOff x="7573200" y="3047372"/>
            <a:chExt cx="3259846" cy="553908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904484" y="3047372"/>
              <a:ext cx="2504286" cy="2504286"/>
              <a:chOff x="7904484" y="3047372"/>
              <a:chExt cx="2504286" cy="250428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04484" y="3047372"/>
                <a:ext cx="2504286" cy="250428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127636" y="3328061"/>
              <a:ext cx="1982348" cy="1814796"/>
              <a:chOff x="8127636" y="3328061"/>
              <a:chExt cx="1982348" cy="181479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27636" y="3328061"/>
                <a:ext cx="1982348" cy="1814796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7573200" y="7247629"/>
              <a:ext cx="3166858" cy="13388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업무 : 로그인,</a:t>
              </a:r>
            </a:p>
            <a:p>
              <a:pPr algn="ctr"/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아이디 찾기</a:t>
              </a:r>
            </a:p>
            <a:p>
              <a:pPr algn="ctr"/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ppt 지원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7710428" y="5822015"/>
              <a:ext cx="3122618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100" dirty="0">
                  <a:solidFill>
                    <a:srgbClr val="F49349"/>
                  </a:solidFill>
                  <a:latin typeface="NanumSquare ExtraBold" pitchFamily="34" charset="0"/>
                  <a:cs typeface="NanumSquare ExtraBold" pitchFamily="34" charset="0"/>
                </a:rPr>
                <a:t>Login Director</a:t>
              </a:r>
            </a:p>
            <a:p>
              <a:pPr algn="ctr"/>
              <a:r>
                <a:rPr lang="en-US" sz="2400" kern="0" spc="-100" dirty="0">
                  <a:solidFill>
                    <a:srgbClr val="F49349"/>
                  </a:solidFill>
                  <a:latin typeface="NanumSquare ExtraBold" pitchFamily="34" charset="0"/>
                  <a:cs typeface="NanumSquare ExtraBold" pitchFamily="34" charset="0"/>
                </a:rPr>
                <a:t>김형석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0197209" y="3062118"/>
            <a:ext cx="4921273" cy="5534110"/>
            <a:chOff x="10197209" y="3062118"/>
            <a:chExt cx="4921273" cy="553411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323502" y="3062118"/>
              <a:ext cx="2504286" cy="2504286"/>
              <a:chOff x="11323502" y="3062118"/>
              <a:chExt cx="2504286" cy="250428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323502" y="3062118"/>
                <a:ext cx="2504286" cy="250428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509312" y="3342808"/>
              <a:ext cx="2297067" cy="1979468"/>
              <a:chOff x="11509312" y="3342808"/>
              <a:chExt cx="2297067" cy="197946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509312" y="3342808"/>
                <a:ext cx="2297067" cy="1979468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10992190" y="7257400"/>
              <a:ext cx="3166858" cy="13388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업무 : 회원가입,</a:t>
              </a:r>
            </a:p>
            <a:p>
              <a:pPr algn="ctr"/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비밀번호 찾기</a:t>
              </a:r>
            </a:p>
            <a:p>
              <a:pPr algn="ctr"/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ppt 지원</a:t>
              </a:r>
            </a:p>
            <a:p>
              <a:pPr algn="ctr"/>
              <a:endParaRPr lang="en-US"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0197209" y="5787943"/>
              <a:ext cx="4921273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100" dirty="0">
                  <a:solidFill>
                    <a:srgbClr val="F49349"/>
                  </a:solidFill>
                  <a:latin typeface="NanumSquare ExtraBold" pitchFamily="34" charset="0"/>
                  <a:cs typeface="NanumSquare ExtraBold" pitchFamily="34" charset="0"/>
                </a:rPr>
                <a:t>Personal Data Director</a:t>
              </a:r>
            </a:p>
            <a:p>
              <a:pPr algn="ctr"/>
              <a:r>
                <a:rPr lang="en-US" sz="2400" kern="0" spc="-100" dirty="0">
                  <a:solidFill>
                    <a:srgbClr val="F49349"/>
                  </a:solidFill>
                  <a:latin typeface="NanumSquare ExtraBold" pitchFamily="34" charset="0"/>
                  <a:cs typeface="NanumSquare ExtraBold" pitchFamily="34" charset="0"/>
                </a:rPr>
                <a:t>이성주</a:t>
              </a:r>
              <a:endParaRPr lang="en-US" dirty="0"/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14300312" y="3062118"/>
            <a:ext cx="3486808" cy="5833062"/>
            <a:chOff x="14300312" y="3062118"/>
            <a:chExt cx="3486808" cy="583306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4701700" y="3062118"/>
              <a:ext cx="2504286" cy="2504286"/>
              <a:chOff x="14701700" y="3062118"/>
              <a:chExt cx="2504286" cy="250428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701700" y="3062118"/>
                <a:ext cx="2504286" cy="250428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866702" y="3220839"/>
              <a:ext cx="2111269" cy="1866718"/>
              <a:chOff x="14866702" y="3220839"/>
              <a:chExt cx="2111269" cy="186671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866702" y="3220839"/>
                <a:ext cx="2111269" cy="1866718"/>
              </a:xfrm>
              <a:prstGeom prst="rect">
                <a:avLst/>
              </a:prstGeom>
            </p:spPr>
          </p:pic>
        </p:grpSp>
        <p:sp>
          <p:nvSpPr>
            <p:cNvPr id="44" name="Object 44"/>
            <p:cNvSpPr txBox="1"/>
            <p:nvPr/>
          </p:nvSpPr>
          <p:spPr>
            <a:xfrm>
              <a:off x="14411180" y="7233187"/>
              <a:ext cx="3166858" cy="166199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업무 : 공지사항,</a:t>
              </a:r>
            </a:p>
            <a:p>
              <a:pPr algn="ctr"/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리뷰, 예시글,</a:t>
              </a:r>
            </a:p>
            <a:p>
              <a:pPr algn="ctr"/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리뷰작성,</a:t>
              </a:r>
            </a:p>
            <a:p>
              <a:pPr algn="ctr"/>
              <a:r>
                <a:rPr lang="en-US" sz="2100" kern="0" spc="-100" dirty="0" err="1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장바구니</a:t>
              </a:r>
              <a:r>
                <a:rPr lang="en-US" sz="2100" kern="0" spc="-100" dirty="0">
                  <a:solidFill>
                    <a:srgbClr val="000000"/>
                  </a:solidFill>
                  <a:latin typeface="NanumSquare" pitchFamily="34" charset="0"/>
                  <a:cs typeface="NanumSquare" pitchFamily="34" charset="0"/>
                </a:rPr>
                <a:t> ppt 제작</a:t>
              </a:r>
            </a:p>
            <a:p>
              <a:pPr algn="ctr"/>
              <a:endParaRPr lang="en-US" dirty="0"/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14300312" y="5787943"/>
              <a:ext cx="3486808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 kern="0" spc="-100" dirty="0">
                  <a:solidFill>
                    <a:srgbClr val="F49349"/>
                  </a:solidFill>
                  <a:latin typeface="NanumSquare ExtraBold" pitchFamily="34" charset="0"/>
                  <a:cs typeface="NanumSquare ExtraBold" pitchFamily="34" charset="0"/>
                </a:rPr>
                <a:t>Board Director</a:t>
              </a:r>
            </a:p>
            <a:p>
              <a:pPr algn="ctr"/>
              <a:r>
                <a:rPr lang="en-US" sz="2400" kern="0" spc="-100" dirty="0">
                  <a:solidFill>
                    <a:srgbClr val="F49349"/>
                  </a:solidFill>
                  <a:latin typeface="NanumSquare ExtraBold" pitchFamily="34" charset="0"/>
                  <a:cs typeface="NanumSquare ExtraBold" pitchFamily="34" charset="0"/>
                </a:rPr>
                <a:t>임예선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028700"/>
            <a:ext cx="76200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6000" b="1" kern="0" spc="600" dirty="0" err="1">
                <a:solidFill>
                  <a:srgbClr val="2B2A31"/>
                </a:solidFill>
                <a:latin typeface="Gmarket Sans Bold" pitchFamily="34" charset="0"/>
                <a:cs typeface="Gmarket Sans Bold" pitchFamily="34" charset="0"/>
              </a:rPr>
              <a:t>화면과</a:t>
            </a:r>
            <a:r>
              <a:rPr lang="en-US" altLang="ko-KR" sz="6000" b="1" kern="0" spc="600" dirty="0">
                <a:solidFill>
                  <a:srgbClr val="2B2A31"/>
                </a:solidFill>
                <a:latin typeface="Gmarket Sans Bold" pitchFamily="34" charset="0"/>
                <a:cs typeface="Gmarket Sans Bold" pitchFamily="34" charset="0"/>
              </a:rPr>
              <a:t> </a:t>
            </a:r>
          </a:p>
          <a:p>
            <a:r>
              <a:rPr lang="en-US" altLang="ko-KR" sz="6000" b="1" kern="0" spc="600" dirty="0" err="1">
                <a:solidFill>
                  <a:srgbClr val="2B2A31"/>
                </a:solidFill>
                <a:latin typeface="Gmarket Sans Bold" pitchFamily="34" charset="0"/>
                <a:cs typeface="Gmarket Sans Bold" pitchFamily="34" charset="0"/>
              </a:rPr>
              <a:t>세부기능</a:t>
            </a:r>
            <a:endParaRPr lang="en-US" altLang="ko-KR" sz="6000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429000" y="710787"/>
            <a:ext cx="635826" cy="635826"/>
            <a:chOff x="5177401" y="620954"/>
            <a:chExt cx="635826" cy="63582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7401" y="620954"/>
              <a:ext cx="635826" cy="635826"/>
            </a:xfrm>
            <a:prstGeom prst="rect">
              <a:avLst/>
            </a:prstGeom>
          </p:spPr>
        </p:pic>
      </p:grp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F10D39C2-9128-4995-8335-E31D4B30E6A9}"/>
              </a:ext>
            </a:extLst>
          </p:cNvPr>
          <p:cNvGrpSpPr/>
          <p:nvPr/>
        </p:nvGrpSpPr>
        <p:grpSpPr>
          <a:xfrm>
            <a:off x="4419601" y="0"/>
            <a:ext cx="13904530" cy="10287000"/>
            <a:chOff x="12068187" y="-38415"/>
            <a:chExt cx="6255943" cy="10466267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1BA96A51-5FC9-4043-9F14-2AD61CDF8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68187" y="-38415"/>
              <a:ext cx="6255943" cy="10466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028700"/>
            <a:ext cx="6337581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800" b="1" kern="0" spc="600" dirty="0" err="1">
                <a:solidFill>
                  <a:srgbClr val="2B2A31"/>
                </a:solidFill>
                <a:latin typeface="Gmarket Sans Bold" pitchFamily="34" charset="0"/>
                <a:cs typeface="Gmarket Sans Bold" pitchFamily="34" charset="0"/>
              </a:rPr>
              <a:t>개선</a:t>
            </a:r>
            <a:r>
              <a:rPr lang="ko-KR" altLang="en-US" sz="5800" b="1" kern="0" spc="600" dirty="0">
                <a:solidFill>
                  <a:srgbClr val="2B2A31"/>
                </a:solidFill>
                <a:latin typeface="Gmarket Sans Bold" pitchFamily="34" charset="0"/>
                <a:cs typeface="Gmarket Sans Bold" pitchFamily="34" charset="0"/>
              </a:rPr>
              <a:t>점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419601" y="0"/>
            <a:ext cx="13904530" cy="10287000"/>
            <a:chOff x="12068187" y="-38415"/>
            <a:chExt cx="6255943" cy="104662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187" y="-38415"/>
              <a:ext cx="6255943" cy="104662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42564" y="493351"/>
            <a:ext cx="635826" cy="635826"/>
            <a:chOff x="5177401" y="620954"/>
            <a:chExt cx="635826" cy="63582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7401" y="620954"/>
              <a:ext cx="635826" cy="63582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A0C988-7312-4F56-B8E3-7BB85E038E59}"/>
              </a:ext>
            </a:extLst>
          </p:cNvPr>
          <p:cNvSpPr txBox="1"/>
          <p:nvPr/>
        </p:nvSpPr>
        <p:spPr>
          <a:xfrm>
            <a:off x="5105400" y="531451"/>
            <a:ext cx="12268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스크롤 버튼 에러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세일 기능 추가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검색 창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댓글 창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결제페이지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마이페이지 </a:t>
            </a:r>
            <a:r>
              <a:rPr lang="en-US" altLang="ko-KR" sz="4000" b="1" dirty="0">
                <a:solidFill>
                  <a:schemeClr val="bg1"/>
                </a:solidFill>
              </a:rPr>
              <a:t>(</a:t>
            </a:r>
            <a:r>
              <a:rPr lang="ko-KR" altLang="en-US" sz="4000" b="1" dirty="0">
                <a:solidFill>
                  <a:schemeClr val="bg1"/>
                </a:solidFill>
              </a:rPr>
              <a:t>찜 목록</a:t>
            </a:r>
            <a:r>
              <a:rPr lang="en-US" altLang="ko-KR" sz="4000" b="1" dirty="0">
                <a:solidFill>
                  <a:schemeClr val="bg1"/>
                </a:solidFill>
              </a:rPr>
              <a:t>, </a:t>
            </a:r>
            <a:r>
              <a:rPr lang="ko-KR" altLang="en-US" sz="4000" b="1" dirty="0">
                <a:solidFill>
                  <a:schemeClr val="bg1"/>
                </a:solidFill>
              </a:rPr>
              <a:t>구매내역</a:t>
            </a:r>
            <a:r>
              <a:rPr lang="en-US" altLang="ko-KR" sz="4000" b="1" dirty="0">
                <a:solidFill>
                  <a:schemeClr val="bg1"/>
                </a:solidFill>
              </a:rPr>
              <a:t>,</a:t>
            </a:r>
            <a:r>
              <a:rPr lang="ko-KR" altLang="en-US" sz="4000" b="1" dirty="0">
                <a:solidFill>
                  <a:schemeClr val="bg1"/>
                </a:solidFill>
              </a:rPr>
              <a:t> 개인정보 수정</a:t>
            </a:r>
            <a:r>
              <a:rPr lang="en-US" altLang="ko-KR" sz="4000" b="1" dirty="0">
                <a:solidFill>
                  <a:schemeClr val="bg1"/>
                </a:solidFill>
              </a:rPr>
              <a:t>, </a:t>
            </a:r>
            <a:r>
              <a:rPr lang="ko-KR" altLang="en-US" sz="4000" b="1" dirty="0">
                <a:solidFill>
                  <a:schemeClr val="bg1"/>
                </a:solidFill>
              </a:rPr>
              <a:t>환불 등</a:t>
            </a:r>
            <a:r>
              <a:rPr lang="en-US" altLang="ko-KR" sz="4000" b="1" dirty="0">
                <a:solidFill>
                  <a:schemeClr val="bg1"/>
                </a:solidFill>
              </a:rPr>
              <a:t>)</a:t>
            </a:r>
          </a:p>
          <a:p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1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028700"/>
            <a:ext cx="6337581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800" b="1" kern="0" spc="600" dirty="0" err="1">
                <a:solidFill>
                  <a:srgbClr val="2B2A31"/>
                </a:solidFill>
                <a:latin typeface="Gmarket Sans Bold" pitchFamily="34" charset="0"/>
                <a:cs typeface="Gmarket Sans Bold" pitchFamily="34" charset="0"/>
              </a:rPr>
              <a:t>느낀점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419601" y="0"/>
            <a:ext cx="13904530" cy="10287000"/>
            <a:chOff x="12068187" y="-38415"/>
            <a:chExt cx="6255943" cy="104662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187" y="-38415"/>
              <a:ext cx="6255943" cy="104662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42564" y="493351"/>
            <a:ext cx="635826" cy="635826"/>
            <a:chOff x="5177401" y="620954"/>
            <a:chExt cx="635826" cy="63582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7401" y="620954"/>
              <a:ext cx="635826" cy="63582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A0C988-7312-4F56-B8E3-7BB85E038E59}"/>
              </a:ext>
            </a:extLst>
          </p:cNvPr>
          <p:cNvSpPr txBox="1"/>
          <p:nvPr/>
        </p:nvSpPr>
        <p:spPr>
          <a:xfrm>
            <a:off x="5105400" y="531451"/>
            <a:ext cx="1226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초기 회의가 부족했다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en-US" altLang="ko-KR" sz="4000" b="1" dirty="0">
                <a:solidFill>
                  <a:schemeClr val="bg1"/>
                </a:solidFill>
              </a:rPr>
              <a:t> - </a:t>
            </a:r>
            <a:r>
              <a:rPr lang="ko-KR" altLang="en-US" sz="4000" b="1" dirty="0">
                <a:solidFill>
                  <a:schemeClr val="bg1"/>
                </a:solidFill>
              </a:rPr>
              <a:t>세부적인 컨셉과 구조</a:t>
            </a:r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</a:rPr>
              <a:t>상의가</a:t>
            </a:r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</a:rPr>
              <a:t>부족해 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   파일을 합치는 </a:t>
            </a:r>
            <a:r>
              <a:rPr lang="ko-KR" altLang="en-US" sz="4000" b="1">
                <a:solidFill>
                  <a:schemeClr val="bg1"/>
                </a:solidFill>
              </a:rPr>
              <a:t>과정과 디자인을 통일하는 과정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0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"/>
            <a:ext cx="11664824" cy="10287001"/>
            <a:chOff x="-186315" y="-97878"/>
            <a:chExt cx="11851140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11851140" cy="1064681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413467" y="4733088"/>
            <a:ext cx="465157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800" b="1" kern="0" spc="600" dirty="0">
                <a:solidFill>
                  <a:srgbClr val="FAFAFA"/>
                </a:solidFill>
                <a:latin typeface="Gmarket Sans Bold" pitchFamily="34" charset="0"/>
                <a:cs typeface="Gmarket Sans Bold" pitchFamily="34" charset="0"/>
              </a:rPr>
              <a:t>THANK YOU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6383000" y="9029700"/>
            <a:ext cx="12192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kern="0" spc="200" dirty="0">
                <a:solidFill>
                  <a:srgbClr val="2B2A31"/>
                </a:solidFill>
                <a:latin typeface="Gmarket Sans Bold" pitchFamily="34" charset="0"/>
                <a:cs typeface="Gmarket Sans Bold" pitchFamily="34" charset="0"/>
              </a:rPr>
              <a:t>5조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169</Words>
  <Application>Microsoft Office PowerPoint</Application>
  <PresentationFormat>사용자 지정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Gmarket Sans Bold</vt:lpstr>
      <vt:lpstr>Gmarket Sans Medium</vt:lpstr>
      <vt:lpstr>NanumSquare</vt:lpstr>
      <vt:lpstr>NanumSquare ExtraBold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박원희</cp:lastModifiedBy>
  <cp:revision>19</cp:revision>
  <dcterms:created xsi:type="dcterms:W3CDTF">2022-11-17T01:07:40Z</dcterms:created>
  <dcterms:modified xsi:type="dcterms:W3CDTF">2022-11-17T01:48:26Z</dcterms:modified>
</cp:coreProperties>
</file>