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96" r:id="rId18"/>
    <p:sldId id="297" r:id="rId19"/>
    <p:sldId id="298" r:id="rId20"/>
    <p:sldId id="299" r:id="rId21"/>
    <p:sldId id="300" r:id="rId22"/>
    <p:sldId id="278" r:id="rId23"/>
    <p:sldId id="279" r:id="rId24"/>
    <p:sldId id="280" r:id="rId25"/>
    <p:sldId id="281" r:id="rId26"/>
    <p:sldId id="282" r:id="rId27"/>
    <p:sldId id="283" r:id="rId28"/>
    <p:sldId id="302" r:id="rId29"/>
    <p:sldId id="303" r:id="rId30"/>
    <p:sldId id="304" r:id="rId31"/>
    <p:sldId id="284" r:id="rId32"/>
    <p:sldId id="285" r:id="rId33"/>
    <p:sldId id="286" r:id="rId34"/>
    <p:sldId id="287" r:id="rId35"/>
    <p:sldId id="306" r:id="rId36"/>
    <p:sldId id="308" r:id="rId37"/>
    <p:sldId id="307" r:id="rId38"/>
    <p:sldId id="288" r:id="rId39"/>
    <p:sldId id="290" r:id="rId40"/>
    <p:sldId id="291" r:id="rId41"/>
    <p:sldId id="292" r:id="rId42"/>
    <p:sldId id="293" r:id="rId43"/>
    <p:sldId id="294" r:id="rId44"/>
    <p:sldId id="295" r:id="rId45"/>
    <p:sldId id="305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0D4"/>
    <a:srgbClr val="FF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76" autoAdjust="0"/>
  </p:normalViewPr>
  <p:slideViewPr>
    <p:cSldViewPr snapToGrid="0">
      <p:cViewPr varScale="1">
        <p:scale>
          <a:sx n="109" d="100"/>
          <a:sy n="109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29C3C-BC5B-4AA6-BA33-2B8D6C233DAE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3F685-452D-4C17-B3B5-4CE0A85183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F685-452D-4C17-B3B5-4CE0A85183C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720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240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634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96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362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81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251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77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951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3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224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88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75656" y="2775220"/>
            <a:ext cx="10058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 smtClean="0"/>
              <a:t>Logistic Regression, Random Forests</a:t>
            </a:r>
            <a:r>
              <a:rPr lang="ko-KR" altLang="en-US" sz="3000" dirty="0" smtClean="0"/>
              <a:t>로 알아본 승패 예측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557840" y="2159851"/>
            <a:ext cx="3029208" cy="291903"/>
          </a:xfrm>
          <a:prstGeom prst="rect">
            <a:avLst/>
          </a:prstGeom>
          <a:noFill/>
          <a:ln w="12700">
            <a:solidFill>
              <a:srgbClr val="2BC0D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 smtClean="0">
                <a:solidFill>
                  <a:srgbClr val="2BC0D4"/>
                </a:solidFill>
              </a:rPr>
              <a:t>20145133 </a:t>
            </a:r>
            <a:r>
              <a:rPr lang="ko-KR" altLang="en-US" sz="1200" kern="0" dirty="0" err="1" smtClean="0">
                <a:solidFill>
                  <a:srgbClr val="2BC0D4"/>
                </a:solidFill>
              </a:rPr>
              <a:t>성시홍</a:t>
            </a:r>
            <a:r>
              <a:rPr lang="ko-KR" altLang="en-US" sz="1200" kern="0" dirty="0" smtClean="0">
                <a:solidFill>
                  <a:srgbClr val="2BC0D4"/>
                </a:solidFill>
              </a:rPr>
              <a:t>   </a:t>
            </a:r>
            <a:r>
              <a:rPr lang="en-US" altLang="ko-KR" sz="1200" kern="0" dirty="0" smtClean="0">
                <a:solidFill>
                  <a:srgbClr val="2BC0D4"/>
                </a:solidFill>
              </a:rPr>
              <a:t>20145129 </a:t>
            </a:r>
            <a:r>
              <a:rPr lang="ko-KR" altLang="en-US" sz="1200" kern="0" dirty="0" smtClean="0">
                <a:solidFill>
                  <a:srgbClr val="2BC0D4"/>
                </a:solidFill>
              </a:rPr>
              <a:t>박정서</a:t>
            </a:r>
            <a:endParaRPr lang="ko-KR" altLang="en-US" sz="1200" kern="0" dirty="0">
              <a:solidFill>
                <a:srgbClr val="2BC0D4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736000" y="6306145"/>
            <a:ext cx="720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579611" y="3757875"/>
            <a:ext cx="3029208" cy="291903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 smtClean="0">
                <a:solidFill>
                  <a:schemeClr val="bg1"/>
                </a:solidFill>
              </a:rPr>
              <a:t>010-5053-8407</a:t>
            </a:r>
            <a:r>
              <a:rPr lang="ko-KR" altLang="en-US" sz="1200" kern="0" smtClean="0">
                <a:solidFill>
                  <a:schemeClr val="bg1"/>
                </a:solidFill>
              </a:rPr>
              <a:t>     </a:t>
            </a:r>
            <a:r>
              <a:rPr lang="en-US" altLang="ko-KR" sz="1200" kern="0" smtClean="0">
                <a:solidFill>
                  <a:schemeClr val="bg1"/>
                </a:solidFill>
              </a:rPr>
              <a:t>010-3893-0159</a:t>
            </a:r>
            <a:endParaRPr lang="ko-KR" altLang="en-US" sz="12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87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Logistic Regression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36" y="1365293"/>
            <a:ext cx="118681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122" y="3235529"/>
            <a:ext cx="44862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035" y="3244362"/>
            <a:ext cx="3613638" cy="361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23752" y="3323492"/>
            <a:ext cx="3701230" cy="3534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0655" y="2875084"/>
            <a:ext cx="8264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train</a:t>
            </a:r>
            <a:endParaRPr lang="ko-KR" altLang="en-US" sz="1300" dirty="0"/>
          </a:p>
        </p:txBody>
      </p:sp>
      <p:sp>
        <p:nvSpPr>
          <p:cNvPr id="9" name="직사각형 8"/>
          <p:cNvSpPr/>
          <p:nvPr/>
        </p:nvSpPr>
        <p:spPr>
          <a:xfrm>
            <a:off x="9821279" y="2875057"/>
            <a:ext cx="4605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Logistic Regression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050" y="1416661"/>
            <a:ext cx="42386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948" y="1105267"/>
            <a:ext cx="40195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930" y="2356339"/>
            <a:ext cx="2681198" cy="439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87762" y="6466701"/>
            <a:ext cx="169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너어어무</a:t>
            </a:r>
            <a:r>
              <a:rPr lang="ko-KR" altLang="en-US" sz="1200" dirty="0" smtClean="0"/>
              <a:t> 길다</a:t>
            </a:r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Logistic Regression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772" y="1331302"/>
            <a:ext cx="45529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959" y="2333259"/>
            <a:ext cx="51244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6503" y="1036027"/>
            <a:ext cx="3350731" cy="582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Logistic Regression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59" y="1223596"/>
            <a:ext cx="72580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0925" y="1123391"/>
            <a:ext cx="3627191" cy="573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Logistic Regression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787" y="1342659"/>
            <a:ext cx="45529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6145" y="1154968"/>
            <a:ext cx="3601915" cy="570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Logistic Regression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393" y="1252171"/>
            <a:ext cx="6019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1212" y="1267924"/>
            <a:ext cx="1538533" cy="195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335" y="3845902"/>
            <a:ext cx="49911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63887" y="3836744"/>
            <a:ext cx="18097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Logistic Regression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270" y="1301262"/>
            <a:ext cx="678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120" y="2513105"/>
            <a:ext cx="44386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121" y="3088634"/>
            <a:ext cx="3067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Test Game Data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878" y="1178913"/>
            <a:ext cx="75533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908324" y="1680519"/>
            <a:ext cx="37811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골드 </a:t>
            </a:r>
            <a:r>
              <a:rPr lang="en-US" altLang="ko-KR" sz="1300" dirty="0" smtClean="0"/>
              <a:t>1 </a:t>
            </a:r>
            <a:r>
              <a:rPr lang="ko-KR" altLang="en-US" sz="1300" dirty="0" err="1" smtClean="0"/>
              <a:t>티어</a:t>
            </a:r>
            <a:r>
              <a:rPr lang="ko-KR" altLang="en-US" sz="1300" dirty="0" smtClean="0"/>
              <a:t> 플레이어들의 게임 데이터를 가지고 모델을 평가한다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6736" y="3895982"/>
            <a:ext cx="43910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270789" y="4399005"/>
            <a:ext cx="30562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Process1.csv</a:t>
            </a:r>
            <a:r>
              <a:rPr lang="ko-KR" altLang="en-US" sz="1300" dirty="0" smtClean="0"/>
              <a:t>로 임시 저장</a:t>
            </a: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Test Game Data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174" y="1239794"/>
            <a:ext cx="10107311" cy="515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Test Game Data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553" y="1207745"/>
            <a:ext cx="9995458" cy="515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/>
                </a:solidFill>
              </a:rPr>
              <a:t>데이터 받아오기</a:t>
            </a:r>
            <a:r>
              <a:rPr lang="en-US" altLang="ko-KR" sz="28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866" y="1455186"/>
            <a:ext cx="36671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815" y="2019721"/>
            <a:ext cx="798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613189" y="1449861"/>
            <a:ext cx="3912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Api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서비스 사용을 위한 임시 </a:t>
            </a:r>
            <a:r>
              <a:rPr lang="en-US" altLang="ko-KR" sz="1500" dirty="0" err="1" smtClean="0"/>
              <a:t>api</a:t>
            </a:r>
            <a:r>
              <a:rPr lang="en-US" altLang="ko-KR" sz="1500" dirty="0" smtClean="0"/>
              <a:t> key </a:t>
            </a:r>
            <a:r>
              <a:rPr lang="ko-KR" altLang="en-US" sz="1500" dirty="0" smtClean="0"/>
              <a:t>발급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568411" y="2529018"/>
            <a:ext cx="7348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그랜드</a:t>
            </a:r>
            <a:r>
              <a:rPr lang="ko-KR" altLang="en-US" dirty="0" smtClean="0"/>
              <a:t> 마스터 </a:t>
            </a:r>
            <a:r>
              <a:rPr lang="ko-KR" altLang="en-US" dirty="0" err="1" smtClean="0"/>
              <a:t>티어를</a:t>
            </a:r>
            <a:r>
              <a:rPr lang="ko-KR" altLang="en-US" dirty="0" smtClean="0"/>
              <a:t> 선택한 이유 </a:t>
            </a:r>
            <a:endParaRPr lang="en-US" altLang="ko-KR" dirty="0" smtClean="0"/>
          </a:p>
          <a:p>
            <a:r>
              <a:rPr lang="ko-KR" altLang="en-US" sz="1300" dirty="0" smtClean="0"/>
              <a:t>하위 </a:t>
            </a:r>
            <a:r>
              <a:rPr lang="ko-KR" altLang="en-US" sz="1300" dirty="0" err="1" smtClean="0"/>
              <a:t>티어의</a:t>
            </a:r>
            <a:r>
              <a:rPr lang="ko-KR" altLang="en-US" sz="1300" dirty="0" smtClean="0"/>
              <a:t> 경우 데이터로 나타나지 않는 변수들이 많고 고의 </a:t>
            </a:r>
            <a:r>
              <a:rPr lang="ko-KR" altLang="en-US" sz="1300" dirty="0" err="1" smtClean="0"/>
              <a:t>트롤등</a:t>
            </a:r>
            <a:r>
              <a:rPr lang="ko-KR" altLang="en-US" sz="1300" dirty="0" smtClean="0"/>
              <a:t> 정상적인 게임이 진행되지 않는 경우가 빈번하기 때문에 적절하지 못하다고 판단</a:t>
            </a:r>
            <a:endParaRPr lang="ko-KR" altLang="en-US" sz="13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313" y="3648847"/>
            <a:ext cx="49053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5486399" y="4168348"/>
            <a:ext cx="38964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임시 </a:t>
            </a:r>
            <a:r>
              <a:rPr lang="en-US" altLang="ko-KR" sz="1300" dirty="0" err="1" smtClean="0"/>
              <a:t>api</a:t>
            </a:r>
            <a:r>
              <a:rPr lang="en-US" altLang="ko-KR" sz="1300" dirty="0" smtClean="0"/>
              <a:t> key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를</a:t>
            </a:r>
            <a:r>
              <a:rPr lang="ko-KR" altLang="en-US" sz="1300" dirty="0" smtClean="0"/>
              <a:t> 사용해 데이터를 받아오기 때문에 한번에 받아오는 데이터의 양이 제한적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Test Game Data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520" y="1180329"/>
            <a:ext cx="6598507" cy="556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1453" y="5238582"/>
            <a:ext cx="70961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Test Game Data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500" y="1070919"/>
            <a:ext cx="7189700" cy="557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542" y="5542135"/>
            <a:ext cx="8077458" cy="104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Logistic Regression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802" y="1188061"/>
            <a:ext cx="41052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326" y="2092569"/>
            <a:ext cx="8201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018585" y="6413947"/>
            <a:ext cx="169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이하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생략</a:t>
            </a:r>
            <a:r>
              <a:rPr lang="en-US" altLang="ko-KR" sz="1200" dirty="0" smtClean="0"/>
              <a:t>..)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Logistic Regression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393" y="1206844"/>
            <a:ext cx="64674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740" y="3075335"/>
            <a:ext cx="11645986" cy="91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472" y="4484603"/>
            <a:ext cx="115252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226893"/>
            <a:ext cx="69913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Logistic Regression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sp>
        <p:nvSpPr>
          <p:cNvPr id="4" name="액자 3"/>
          <p:cNvSpPr/>
          <p:nvPr/>
        </p:nvSpPr>
        <p:spPr>
          <a:xfrm>
            <a:off x="3191609" y="1916723"/>
            <a:ext cx="729761" cy="290146"/>
          </a:xfrm>
          <a:prstGeom prst="frame">
            <a:avLst>
              <a:gd name="adj1" fmla="val 13936"/>
            </a:avLst>
          </a:prstGeom>
          <a:solidFill>
            <a:srgbClr val="2BC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8670" y="1934308"/>
            <a:ext cx="3086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pRoc</a:t>
            </a:r>
            <a:r>
              <a:rPr lang="ko-KR" altLang="en-US" sz="1300" dirty="0" smtClean="0"/>
              <a:t>로 구한 </a:t>
            </a:r>
            <a:r>
              <a:rPr lang="en-US" altLang="ko-KR" sz="1300" dirty="0" err="1" smtClean="0"/>
              <a:t>cutoffvalue</a:t>
            </a:r>
            <a:endParaRPr lang="ko-KR" altLang="en-US" sz="13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1975" y="2818824"/>
            <a:ext cx="29051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828" y="2659673"/>
            <a:ext cx="8667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47446" y="6295292"/>
            <a:ext cx="43170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TestSet_Result.csv</a:t>
            </a:r>
            <a:r>
              <a:rPr lang="ko-KR" altLang="en-US" sz="1500" dirty="0" smtClean="0"/>
              <a:t>에 새로 추가된 </a:t>
            </a:r>
            <a:r>
              <a:rPr lang="en-US" altLang="ko-KR" sz="1500" dirty="0" err="1" smtClean="0"/>
              <a:t>predict_win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4531" y="6260124"/>
            <a:ext cx="29630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LR_predict_result.csv</a:t>
            </a:r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Random Forest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477" y="1278281"/>
            <a:ext cx="28860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902" y="2523353"/>
            <a:ext cx="47434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319" y="3797772"/>
            <a:ext cx="48768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27589" y="5527590"/>
            <a:ext cx="36987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앞서 만들었던 </a:t>
            </a:r>
            <a:r>
              <a:rPr lang="en-US" altLang="ko-KR" sz="1500" dirty="0" smtClean="0"/>
              <a:t>train</a:t>
            </a:r>
            <a:r>
              <a:rPr lang="ko-KR" altLang="en-US" sz="1500" dirty="0" smtClean="0"/>
              <a:t> 데이터를 사용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Random Forest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01" y="1350233"/>
            <a:ext cx="68389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772" y="1377957"/>
            <a:ext cx="48482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464" y="3332196"/>
            <a:ext cx="44481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 flipV="1">
            <a:off x="307731" y="4622997"/>
            <a:ext cx="263769" cy="45719"/>
          </a:xfrm>
          <a:prstGeom prst="rect">
            <a:avLst/>
          </a:prstGeom>
          <a:solidFill>
            <a:srgbClr val="2BC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Random Forest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86" y="1277895"/>
            <a:ext cx="6572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988" y="2671248"/>
            <a:ext cx="67246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Random Forest(Confusion Matrix)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571" y="1129810"/>
            <a:ext cx="9332667" cy="5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Random Forest(Confusion Matrix)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912" y="1492128"/>
            <a:ext cx="6448604" cy="41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/>
                </a:solidFill>
              </a:rPr>
              <a:t>데이터 받아오기 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01" y="1306599"/>
            <a:ext cx="7648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364628" y="2084172"/>
            <a:ext cx="32045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받은 데이터들은 </a:t>
            </a:r>
            <a:r>
              <a:rPr lang="en-US" altLang="ko-KR" sz="1300" dirty="0" err="1" smtClean="0"/>
              <a:t>csv</a:t>
            </a:r>
            <a:r>
              <a:rPr lang="ko-KR" altLang="en-US" sz="1300" dirty="0" smtClean="0"/>
              <a:t>파일로 임시 저장</a:t>
            </a:r>
            <a:endParaRPr lang="ko-KR" altLang="en-US" sz="13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606" y="2968840"/>
            <a:ext cx="91440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32595" y="6099203"/>
            <a:ext cx="42127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Process1.csv</a:t>
            </a:r>
            <a:r>
              <a:rPr lang="ko-KR" altLang="en-US" sz="1300" dirty="0" smtClean="0"/>
              <a:t>에서 </a:t>
            </a:r>
            <a:r>
              <a:rPr lang="en-US" altLang="ko-KR" sz="1300" dirty="0" err="1" smtClean="0"/>
              <a:t>accountId</a:t>
            </a:r>
            <a:r>
              <a:rPr lang="ko-KR" altLang="en-US" sz="1300" dirty="0" smtClean="0"/>
              <a:t>를 추가한 </a:t>
            </a:r>
            <a:r>
              <a:rPr lang="en-US" altLang="ko-KR" sz="1300" dirty="0" smtClean="0"/>
              <a:t>Process2.csv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Random Forest(Confusion Matrix)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204" y="1285510"/>
            <a:ext cx="7987339" cy="423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7731" y="6497516"/>
            <a:ext cx="8906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출처 </a:t>
            </a:r>
            <a:r>
              <a:rPr lang="en-US" altLang="ko-KR" sz="1300" dirty="0" smtClean="0"/>
              <a:t>: https://stackoverflow.com/questions/23891140/r-how-to-visualize-confusion-matrix-using-the-caret-package</a:t>
            </a:r>
            <a:endParaRPr lang="ko-KR" altLang="en-US" sz="1300" dirty="0" smtClean="0"/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Random Forest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69" y="1205685"/>
            <a:ext cx="5162598" cy="164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0654" y="1013073"/>
            <a:ext cx="5756031" cy="584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Random Forest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484" y="1201437"/>
            <a:ext cx="40386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445" y="2166166"/>
            <a:ext cx="81819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28453" y="4992130"/>
            <a:ext cx="13674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(</a:t>
            </a:r>
            <a:r>
              <a:rPr lang="ko-KR" altLang="en-US" sz="1300" dirty="0" smtClean="0"/>
              <a:t>이하 생략</a:t>
            </a:r>
            <a:r>
              <a:rPr lang="en-US" altLang="ko-KR" sz="1300" dirty="0" smtClean="0"/>
              <a:t>…)</a:t>
            </a:r>
            <a:endParaRPr lang="ko-KR" alt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4464907" y="1696994"/>
            <a:ext cx="3954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Logistic Regression</a:t>
            </a:r>
            <a:r>
              <a:rPr lang="ko-KR" altLang="en-US" sz="1300" dirty="0" smtClean="0"/>
              <a:t>에서 사용했던 동일한 데이터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Random Forest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54" y="1274033"/>
            <a:ext cx="65151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844" y="3219450"/>
            <a:ext cx="116967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775" y="4000243"/>
            <a:ext cx="12087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Random Forest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183" y="1393581"/>
            <a:ext cx="106870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629" y="2794855"/>
            <a:ext cx="7905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77107" y="6005146"/>
            <a:ext cx="42466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TestSet_RF_Result.csv</a:t>
            </a:r>
            <a:r>
              <a:rPr lang="ko-KR" altLang="en-US" sz="1500" dirty="0" smtClean="0"/>
              <a:t>에 추가된 </a:t>
            </a:r>
            <a:r>
              <a:rPr lang="en-US" altLang="ko-KR" sz="1500" dirty="0" err="1" smtClean="0"/>
              <a:t>predict_win</a:t>
            </a:r>
            <a:endParaRPr lang="ko-KR" altLang="en-US" sz="15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4078" y="2458915"/>
            <a:ext cx="28860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704385" y="6330379"/>
            <a:ext cx="282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RF_predict_win_result.csv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OP.GG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를 보며 문득 드는 생각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League of Legends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의 대표적인 맵 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4098" name="Picture 2" descr="https://t1.daumcdn.net/cfile/tistory/999442505D039D4B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869" y="1335225"/>
            <a:ext cx="5693500" cy="3201014"/>
          </a:xfrm>
          <a:prstGeom prst="rect">
            <a:avLst/>
          </a:prstGeom>
          <a:noFill/>
        </p:spPr>
      </p:pic>
      <p:pic>
        <p:nvPicPr>
          <p:cNvPr id="2050" name="Picture 2" descr="소환사의 협곡 맵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06" y="1362808"/>
            <a:ext cx="5344502" cy="46586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75846" y="6163408"/>
            <a:ext cx="495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소환사의 협곡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랭크게임</a:t>
            </a:r>
            <a:r>
              <a:rPr lang="en-US" altLang="ko-KR" dirty="0" smtClean="0"/>
              <a:t>, U.R.F.</a:t>
            </a:r>
            <a:r>
              <a:rPr lang="ko-KR" altLang="en-US" dirty="0" smtClean="0"/>
              <a:t>모드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1846" y="4680440"/>
            <a:ext cx="188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칼바람</a:t>
            </a:r>
            <a:r>
              <a:rPr lang="ko-KR" altLang="en-US" dirty="0" smtClean="0"/>
              <a:t> 나락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7115"/>
            <a:ext cx="12192000" cy="267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prstClr val="white"/>
                </a:solidFill>
              </a:rPr>
              <a:t>칼바람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 나락이 없다</a:t>
            </a:r>
            <a:r>
              <a:rPr lang="en-US" altLang="ko-KR" sz="2800" b="1" i="1" kern="0" dirty="0" smtClean="0">
                <a:solidFill>
                  <a:prstClr val="white"/>
                </a:solidFill>
              </a:rPr>
              <a:t>?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sp>
        <p:nvSpPr>
          <p:cNvPr id="4" name="액자 3"/>
          <p:cNvSpPr/>
          <p:nvPr/>
        </p:nvSpPr>
        <p:spPr>
          <a:xfrm>
            <a:off x="3050931" y="1204546"/>
            <a:ext cx="457200" cy="334108"/>
          </a:xfrm>
          <a:prstGeom prst="frame">
            <a:avLst>
              <a:gd name="adj1" fmla="val 15132"/>
            </a:avLst>
          </a:prstGeom>
          <a:solidFill>
            <a:srgbClr val="2BC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63769" y="3859823"/>
            <a:ext cx="11553093" cy="274320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U.R.F </a:t>
            </a:r>
            <a:r>
              <a:rPr lang="ko-KR" altLang="en-US" sz="1800" dirty="0" smtClean="0"/>
              <a:t>모드는 </a:t>
            </a:r>
            <a:r>
              <a:rPr lang="en-US" altLang="ko-KR" sz="1800" dirty="0" smtClean="0"/>
              <a:t>3~15</a:t>
            </a:r>
            <a:r>
              <a:rPr lang="ko-KR" altLang="en-US" sz="1800" dirty="0" smtClean="0"/>
              <a:t>일 정도 짧은 기간동안 열리는 게임</a:t>
            </a:r>
            <a:endParaRPr lang="en-US" altLang="ko-KR" sz="1800" dirty="0" smtClean="0"/>
          </a:p>
          <a:p>
            <a:r>
              <a:rPr lang="ko-KR" altLang="en-US" sz="1800" dirty="0" smtClean="0"/>
              <a:t>스킬 재사용 대기시간 감소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마나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기력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소모량이 없어지는 등 기존의 게임과는 다른 부분이 많기 때문에 같은 챔피언이더라도 다른 </a:t>
            </a:r>
            <a:r>
              <a:rPr lang="ko-KR" altLang="en-US" sz="1800" dirty="0" err="1" smtClean="0"/>
              <a:t>룬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세팅과</a:t>
            </a:r>
            <a:r>
              <a:rPr lang="ko-KR" altLang="en-US" sz="1800" dirty="0" smtClean="0"/>
              <a:t> 아이템 </a:t>
            </a:r>
            <a:r>
              <a:rPr lang="ko-KR" altLang="en-US" sz="1800" dirty="0" err="1" smtClean="0"/>
              <a:t>빌드로</a:t>
            </a:r>
            <a:r>
              <a:rPr lang="ko-KR" altLang="en-US" sz="1800" dirty="0" smtClean="0"/>
              <a:t> 색다른 재미를 느낄 수 있는 모드</a:t>
            </a:r>
            <a:endParaRPr lang="en-US" altLang="ko-KR" sz="1800" dirty="0" smtClean="0"/>
          </a:p>
          <a:p>
            <a:r>
              <a:rPr lang="ko-KR" altLang="en-US" sz="1800" dirty="0" smtClean="0"/>
              <a:t>이에 비해 </a:t>
            </a:r>
            <a:r>
              <a:rPr lang="ko-KR" altLang="en-US" sz="1800" dirty="0" err="1" smtClean="0"/>
              <a:t>칼바람</a:t>
            </a:r>
            <a:r>
              <a:rPr lang="ko-KR" altLang="en-US" sz="1800" dirty="0" smtClean="0"/>
              <a:t> 나락은 항상 플레이 할 수 있는 모드이지만 </a:t>
            </a:r>
            <a:r>
              <a:rPr lang="ko-KR" altLang="en-US" sz="1800" dirty="0" err="1" smtClean="0"/>
              <a:t>칼바람</a:t>
            </a:r>
            <a:r>
              <a:rPr lang="ko-KR" altLang="en-US" sz="1800" dirty="0" smtClean="0"/>
              <a:t> 나락 전용 챔피언 분석은 없음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prstClr val="white"/>
                </a:solidFill>
              </a:rPr>
              <a:t>칼바람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 나락</a:t>
            </a:r>
            <a:r>
              <a:rPr lang="en-US" altLang="ko-KR" sz="28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챔피언 분석이 필요한 이유 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1711" y="1435442"/>
            <a:ext cx="559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err="1" smtClean="0"/>
              <a:t>칼바람</a:t>
            </a:r>
            <a:r>
              <a:rPr lang="ko-KR" altLang="en-US" sz="1700" dirty="0" smtClean="0"/>
              <a:t> 나락은 협곡과 달리 싸우는 장소가 매우 한정적</a:t>
            </a:r>
            <a:endParaRPr lang="ko-KR" altLang="en-US" sz="1700" dirty="0"/>
          </a:p>
        </p:txBody>
      </p:sp>
      <p:pic>
        <p:nvPicPr>
          <p:cNvPr id="4098" name="Picture 2" descr="https://t1.daumcdn.net/cfile/tistory/999442505D039D4B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892" y="1361602"/>
            <a:ext cx="6208368" cy="349048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624595" y="2004539"/>
            <a:ext cx="543193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귀환이 불가한 점</a:t>
            </a:r>
            <a:r>
              <a:rPr lang="en-US" altLang="ko-KR" sz="1700" dirty="0" smtClean="0"/>
              <a:t>,  </a:t>
            </a:r>
            <a:r>
              <a:rPr lang="ko-KR" altLang="en-US" sz="1700" dirty="0" smtClean="0"/>
              <a:t>본진에서 체력과 </a:t>
            </a:r>
            <a:r>
              <a:rPr lang="ko-KR" altLang="en-US" sz="1700" dirty="0" err="1" smtClean="0"/>
              <a:t>마나가</a:t>
            </a:r>
            <a:r>
              <a:rPr lang="ko-KR" altLang="en-US" sz="1700" dirty="0" smtClean="0"/>
              <a:t> 회복되지 않는 점 때문에 많은 챔피언들이 기존의 협곡과는 다르게 게임을 진행</a:t>
            </a:r>
            <a:endParaRPr lang="en-US" altLang="ko-KR" sz="17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80200" y="3115734"/>
            <a:ext cx="5257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예를 들어</a:t>
            </a:r>
            <a:r>
              <a:rPr lang="en-US" altLang="ko-KR" sz="1700" dirty="0" smtClean="0"/>
              <a:t>, 2</a:t>
            </a:r>
            <a:r>
              <a:rPr lang="ko-KR" altLang="en-US" sz="1700" dirty="0" smtClean="0"/>
              <a:t>월 </a:t>
            </a:r>
            <a:r>
              <a:rPr lang="en-US" altLang="ko-KR" sz="1700" dirty="0" smtClean="0"/>
              <a:t>6</a:t>
            </a:r>
            <a:r>
              <a:rPr lang="ko-KR" altLang="en-US" sz="1700" dirty="0" smtClean="0"/>
              <a:t>일 기준 </a:t>
            </a:r>
            <a:r>
              <a:rPr lang="en-US" altLang="ko-KR" sz="1700" dirty="0" smtClean="0"/>
              <a:t>op.gg </a:t>
            </a:r>
            <a:r>
              <a:rPr lang="ko-KR" altLang="en-US" sz="1700" dirty="0" smtClean="0"/>
              <a:t>챔피언 분석에 따르면 </a:t>
            </a:r>
            <a:r>
              <a:rPr lang="ko-KR" altLang="en-US" sz="1700" dirty="0" err="1" smtClean="0"/>
              <a:t>아무무는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OP.GG</a:t>
            </a:r>
            <a:r>
              <a:rPr lang="ko-KR" altLang="en-US" sz="1700" dirty="0" smtClean="0"/>
              <a:t>에서 충분한 통계조차 잡히지 않는다</a:t>
            </a:r>
            <a:r>
              <a:rPr lang="en-US" altLang="ko-KR" sz="1700" dirty="0" smtClean="0"/>
              <a:t>. (</a:t>
            </a:r>
            <a:r>
              <a:rPr lang="ko-KR" altLang="en-US" sz="1700" dirty="0" smtClean="0"/>
              <a:t>많은 유저들이 플레이 하지 않는다</a:t>
            </a:r>
            <a:r>
              <a:rPr lang="en-US" altLang="ko-KR" sz="1700" dirty="0" smtClean="0"/>
              <a:t>)</a:t>
            </a:r>
            <a:endParaRPr lang="ko-KR" altLang="en-US" sz="17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5870" y="2968096"/>
            <a:ext cx="10001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747607" y="4022970"/>
            <a:ext cx="5122333" cy="88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err="1" smtClean="0"/>
              <a:t>칼바람의</a:t>
            </a:r>
            <a:r>
              <a:rPr lang="ko-KR" altLang="en-US" sz="1700" dirty="0" smtClean="0"/>
              <a:t> 경우 지형이 좁아 많은 챔피언들이 한곳에 모여있는 만큼 </a:t>
            </a:r>
            <a:r>
              <a:rPr lang="ko-KR" altLang="en-US" sz="1700" dirty="0" err="1" smtClean="0"/>
              <a:t>아무무의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궁극기는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한타에서</a:t>
            </a:r>
            <a:r>
              <a:rPr lang="ko-KR" altLang="en-US" sz="1700" dirty="0" smtClean="0"/>
              <a:t> 큰 이득을 가져 올 수 있다</a:t>
            </a:r>
            <a:r>
              <a:rPr lang="en-US" altLang="ko-KR" sz="1700" dirty="0" smtClean="0"/>
              <a:t>. </a:t>
            </a:r>
            <a:endParaRPr lang="ko-KR" altLang="en-US" sz="1700" dirty="0"/>
          </a:p>
        </p:txBody>
      </p:sp>
      <p:sp>
        <p:nvSpPr>
          <p:cNvPr id="10" name="TextBox 9"/>
          <p:cNvSpPr txBox="1"/>
          <p:nvPr/>
        </p:nvSpPr>
        <p:spPr>
          <a:xfrm>
            <a:off x="325315" y="5292969"/>
            <a:ext cx="1107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칼바람</a:t>
            </a:r>
            <a:r>
              <a:rPr lang="ko-KR" altLang="en-US" dirty="0" smtClean="0"/>
              <a:t> 나락은 각 플레이어들에게 챔피언이 랜덤으로 주어지기 때문에 </a:t>
            </a:r>
            <a:r>
              <a:rPr lang="ko-KR" altLang="en-US" dirty="0" err="1" smtClean="0"/>
              <a:t>픽률은</a:t>
            </a:r>
            <a:r>
              <a:rPr lang="ko-KR" altLang="en-US" dirty="0" smtClean="0"/>
              <a:t> 구할 수 없다</a:t>
            </a:r>
            <a:endParaRPr lang="en-US" altLang="ko-KR" dirty="0" smtClean="0"/>
          </a:p>
          <a:p>
            <a:r>
              <a:rPr lang="ko-KR" altLang="en-US" dirty="0" smtClean="0"/>
              <a:t>챔피언 별 승률을 조사하면 챔피언의 </a:t>
            </a:r>
            <a:r>
              <a:rPr lang="ko-KR" altLang="en-US" dirty="0" err="1" smtClean="0"/>
              <a:t>티어를</a:t>
            </a:r>
            <a:r>
              <a:rPr lang="ko-KR" altLang="en-US" dirty="0" smtClean="0"/>
              <a:t> 나누어 볼 수 있지 않을까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prstClr val="white"/>
                </a:solidFill>
              </a:rPr>
              <a:t>칼바람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 나락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987" y="1224329"/>
            <a:ext cx="79057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429000" y="1837592"/>
            <a:ext cx="1969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Requests </a:t>
            </a:r>
            <a:r>
              <a:rPr lang="ko-KR" altLang="en-US" sz="1000" dirty="0" smtClean="0"/>
              <a:t>수행 완료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405554" y="2209799"/>
            <a:ext cx="1969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받아오는 데이터 양 제한</a:t>
            </a:r>
            <a:endParaRPr lang="en-US" altLang="ko-KR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70993" y="3399692"/>
            <a:ext cx="1969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서비스 불가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34508" y="5055576"/>
            <a:ext cx="1969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Gateway timeout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1400" y="5550876"/>
            <a:ext cx="1969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Forbidden</a:t>
            </a:r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/>
                </a:solidFill>
              </a:rPr>
              <a:t>데이터 받아오기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464" y="1292955"/>
            <a:ext cx="11414996" cy="406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prstClr val="white"/>
                </a:solidFill>
              </a:rPr>
              <a:t>칼바람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 나락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79" y="1019175"/>
            <a:ext cx="982027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prstClr val="white"/>
                </a:solidFill>
              </a:rPr>
              <a:t>칼바람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 나락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916" y="1088069"/>
            <a:ext cx="5883512" cy="5769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prstClr val="white"/>
                </a:solidFill>
              </a:rPr>
              <a:t>칼바람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 나락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986" y="1224329"/>
            <a:ext cx="8268799" cy="322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9810" y="1505683"/>
            <a:ext cx="20478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45722" y="4149969"/>
            <a:ext cx="36312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매 게임 정리된 결과를 </a:t>
            </a:r>
            <a:r>
              <a:rPr lang="en-US" altLang="ko-KR" sz="1300" dirty="0" err="1" smtClean="0"/>
              <a:t>csv</a:t>
            </a:r>
            <a:r>
              <a:rPr lang="ko-KR" altLang="en-US" sz="1300" dirty="0" smtClean="0"/>
              <a:t>파일로 저장해준다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prstClr val="white"/>
                </a:solidFill>
              </a:rPr>
              <a:t>칼바람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 나락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928" y="1204546"/>
            <a:ext cx="5873971" cy="4123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6781" y="3851763"/>
            <a:ext cx="4848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18811" y="4868091"/>
            <a:ext cx="2629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이하 생략</a:t>
            </a:r>
            <a:r>
              <a:rPr lang="en-US" altLang="ko-KR" sz="1300" dirty="0" smtClean="0"/>
              <a:t>…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prstClr val="white"/>
                </a:solidFill>
              </a:rPr>
              <a:t>칼바람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 나락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6862" y="1248508"/>
            <a:ext cx="11456376" cy="5336930"/>
          </a:xfrm>
        </p:spPr>
        <p:txBody>
          <a:bodyPr/>
          <a:lstStyle/>
          <a:p>
            <a:r>
              <a:rPr lang="ko-KR" altLang="en-US" dirty="0" err="1" smtClean="0"/>
              <a:t>칼바람</a:t>
            </a:r>
            <a:r>
              <a:rPr lang="ko-KR" altLang="en-US" dirty="0" smtClean="0"/>
              <a:t> 나락은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특성상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챔피언을 플레이 하더라도 다른 </a:t>
            </a:r>
            <a:r>
              <a:rPr lang="ko-KR" altLang="en-US" dirty="0" err="1" smtClean="0"/>
              <a:t>룬과</a:t>
            </a:r>
            <a:r>
              <a:rPr lang="ko-KR" altLang="en-US" dirty="0" smtClean="0"/>
              <a:t> 다른 아이템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가지고 플레이 하는 경우가 많다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랭크 게임에서 선호하지 않는 챔피언이 </a:t>
            </a:r>
            <a:r>
              <a:rPr lang="ko-KR" altLang="en-US" dirty="0" err="1" smtClean="0"/>
              <a:t>칼바람</a:t>
            </a:r>
            <a:r>
              <a:rPr lang="ko-KR" altLang="en-US" dirty="0" smtClean="0"/>
              <a:t> 나락에서는 게임의 판도를 바꿀 만큼 큰 영향력을 행사 하기도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랭크 게임의 챔피언 분석은 </a:t>
            </a:r>
            <a:r>
              <a:rPr lang="ko-KR" altLang="en-US" dirty="0" err="1" smtClean="0"/>
              <a:t>칼바람</a:t>
            </a:r>
            <a:r>
              <a:rPr lang="ko-KR" altLang="en-US" dirty="0" smtClean="0"/>
              <a:t> 나락에서 그리 좋지 못한 경우가 발생한다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 </a:t>
            </a:r>
            <a:r>
              <a:rPr lang="ko-KR" altLang="en-US" dirty="0" err="1" smtClean="0"/>
              <a:t>칼바람</a:t>
            </a:r>
            <a:r>
              <a:rPr lang="ko-KR" altLang="en-US" dirty="0" smtClean="0"/>
              <a:t> 나락 별도로 챔피언 분석을 하는 것이 필요하다고 생각한다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/>
                </a:solidFill>
              </a:rPr>
              <a:t>감사합니다</a:t>
            </a:r>
            <a:endParaRPr lang="en-US" altLang="ko-KR" sz="2800" b="1" i="1" kern="0" dirty="0" smtClean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232951"/>
            <a:ext cx="12192000" cy="96316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/>
                </a:solidFill>
              </a:rPr>
              <a:t>데이터 받아오기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29" y="1153297"/>
            <a:ext cx="7662436" cy="570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420497" y="6507892"/>
            <a:ext cx="488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기존의 </a:t>
            </a:r>
            <a:r>
              <a:rPr lang="en-US" altLang="ko-KR" sz="1400" dirty="0" err="1" smtClean="0"/>
              <a:t>match_df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새 데이터들을 이어붙여준다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/>
                </a:solidFill>
              </a:rPr>
              <a:t>데이터 받아오기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352" y="1275450"/>
            <a:ext cx="70104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42" y="2096659"/>
            <a:ext cx="95821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401" y="3387811"/>
            <a:ext cx="8359475" cy="347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/>
                </a:solidFill>
              </a:rPr>
              <a:t>데이터 받아오기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761" y="1344569"/>
            <a:ext cx="8429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573" y="2556730"/>
            <a:ext cx="75819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027377" y="5609492"/>
            <a:ext cx="33762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그랜드</a:t>
            </a:r>
            <a:r>
              <a:rPr lang="ko-KR" altLang="en-US" sz="1300" dirty="0" smtClean="0"/>
              <a:t> 마스터 매치 기록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약 </a:t>
            </a:r>
            <a:r>
              <a:rPr lang="en-US" altLang="ko-KR" sz="1300" dirty="0" smtClean="0"/>
              <a:t>16000</a:t>
            </a:r>
            <a:r>
              <a:rPr lang="ko-KR" altLang="en-US" sz="1300" dirty="0" smtClean="0"/>
              <a:t>개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Logistic Regression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988" y="1486029"/>
            <a:ext cx="3686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5153" y="1228467"/>
            <a:ext cx="66579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821" y="2417805"/>
            <a:ext cx="2152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12615" y="2388846"/>
            <a:ext cx="3959858" cy="392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2797" y="4235356"/>
            <a:ext cx="3480596" cy="128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액자 7"/>
          <p:cNvSpPr/>
          <p:nvPr/>
        </p:nvSpPr>
        <p:spPr>
          <a:xfrm>
            <a:off x="4783015" y="5257800"/>
            <a:ext cx="2162908" cy="817686"/>
          </a:xfrm>
          <a:prstGeom prst="frame">
            <a:avLst>
              <a:gd name="adj1" fmla="val 6202"/>
            </a:avLst>
          </a:prstGeom>
          <a:solidFill>
            <a:srgbClr val="2BC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94331" y="5372101"/>
            <a:ext cx="940777" cy="45719"/>
          </a:xfrm>
          <a:prstGeom prst="rect">
            <a:avLst/>
          </a:prstGeom>
          <a:solidFill>
            <a:srgbClr val="2BC0D4"/>
          </a:solidFill>
          <a:ln>
            <a:solidFill>
              <a:srgbClr val="2B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032631" y="5375032"/>
            <a:ext cx="940777" cy="45719"/>
          </a:xfrm>
          <a:prstGeom prst="rect">
            <a:avLst/>
          </a:prstGeom>
          <a:solidFill>
            <a:srgbClr val="2BC0D4"/>
          </a:solidFill>
          <a:ln>
            <a:solidFill>
              <a:srgbClr val="2B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71238" y="5697415"/>
            <a:ext cx="366639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firstInhibitorKill</a:t>
            </a:r>
            <a:r>
              <a:rPr lang="en-US" altLang="ko-KR" sz="1300" dirty="0" smtClean="0"/>
              <a:t> : </a:t>
            </a:r>
            <a:r>
              <a:rPr lang="ko-KR" altLang="en-US" sz="1300" dirty="0" smtClean="0"/>
              <a:t>전령 킬</a:t>
            </a:r>
            <a:endParaRPr lang="en-US" altLang="ko-KR" sz="1300" dirty="0" smtClean="0"/>
          </a:p>
          <a:p>
            <a:r>
              <a:rPr lang="en-US" altLang="ko-KR" sz="1300" dirty="0" err="1" smtClean="0"/>
              <a:t>firstInhibitorAssist</a:t>
            </a:r>
            <a:r>
              <a:rPr lang="en-US" altLang="ko-KR" sz="1300" dirty="0" smtClean="0"/>
              <a:t> : </a:t>
            </a:r>
            <a:r>
              <a:rPr lang="ko-KR" altLang="en-US" sz="1300" dirty="0" smtClean="0"/>
              <a:t>전령 어시스트</a:t>
            </a:r>
            <a:endParaRPr lang="en-US" altLang="ko-KR" sz="1300" dirty="0" smtClean="0"/>
          </a:p>
          <a:p>
            <a:r>
              <a:rPr lang="en-US" altLang="ko-KR" sz="1300" dirty="0" smtClean="0"/>
              <a:t>NA</a:t>
            </a:r>
            <a:r>
              <a:rPr lang="ko-KR" altLang="en-US" sz="1300" dirty="0" smtClean="0"/>
              <a:t>를 전부 </a:t>
            </a:r>
            <a:r>
              <a:rPr lang="en-US" altLang="ko-KR" sz="1300" dirty="0" smtClean="0"/>
              <a:t>FALSE</a:t>
            </a:r>
            <a:r>
              <a:rPr lang="ko-KR" altLang="en-US" sz="1300" dirty="0" smtClean="0"/>
              <a:t>로 바꾸어 주어야 한다</a:t>
            </a:r>
            <a:r>
              <a:rPr lang="en-US" altLang="ko-KR" sz="13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98977" y="2022231"/>
            <a:ext cx="169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이하 생략</a:t>
            </a:r>
            <a:r>
              <a:rPr lang="en-US" altLang="ko-KR" sz="1200" dirty="0" smtClean="0"/>
              <a:t>..)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Logistic Regression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047" y="1323074"/>
            <a:ext cx="72104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6724" y="1333500"/>
            <a:ext cx="2724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471" y="3052696"/>
            <a:ext cx="11642381" cy="73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452" y="4596931"/>
            <a:ext cx="2457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87952" y="4922585"/>
            <a:ext cx="2458344" cy="90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87208" y="4725904"/>
            <a:ext cx="3524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001000" y="2303585"/>
            <a:ext cx="324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전령 </a:t>
            </a:r>
            <a:r>
              <a:rPr lang="ko-KR" altLang="en-US" sz="1200" dirty="0" err="1" smtClean="0"/>
              <a:t>킬과</a:t>
            </a:r>
            <a:r>
              <a:rPr lang="ko-KR" altLang="en-US" sz="1200" dirty="0" smtClean="0"/>
              <a:t> 전령 어시스트의 </a:t>
            </a:r>
            <a:r>
              <a:rPr lang="ko-KR" altLang="en-US" sz="1200" dirty="0" err="1" smtClean="0"/>
              <a:t>결측값들을</a:t>
            </a:r>
            <a:r>
              <a:rPr lang="ko-KR" altLang="en-US" sz="1200" dirty="0" smtClean="0"/>
              <a:t> 모두 </a:t>
            </a:r>
            <a:r>
              <a:rPr lang="en-US" altLang="ko-KR" sz="1200" dirty="0" smtClean="0"/>
              <a:t>FALSE</a:t>
            </a:r>
            <a:r>
              <a:rPr lang="ko-KR" altLang="en-US" sz="1200" dirty="0" smtClean="0"/>
              <a:t>로 바꾸어주었다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46184" y="6013938"/>
            <a:ext cx="351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모든 매치에서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인 값이 관측이 되었기 때문에 데이터는 제외하고 분석 진행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389684" y="5319346"/>
            <a:ext cx="3525715" cy="50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2016</a:t>
            </a:r>
            <a:r>
              <a:rPr lang="ko-KR" altLang="en-US" sz="1300" dirty="0" smtClean="0"/>
              <a:t>시즌 시작과 동시에 시야 </a:t>
            </a:r>
            <a:r>
              <a:rPr lang="ko-KR" altLang="en-US" sz="1300" dirty="0" err="1" smtClean="0"/>
              <a:t>와드</a:t>
            </a:r>
            <a:r>
              <a:rPr lang="ko-KR" altLang="en-US" sz="1300" dirty="0" smtClean="0"/>
              <a:t> 아이템이 게임에서 삭제되었다</a:t>
            </a:r>
            <a:r>
              <a:rPr lang="en-US" altLang="ko-KR" sz="1300" dirty="0" smtClean="0"/>
              <a:t>.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37119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565</Words>
  <Application>Microsoft Office PowerPoint</Application>
  <PresentationFormat>사용자 지정</PresentationFormat>
  <Paragraphs>100</Paragraphs>
  <Slides>45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68</cp:revision>
  <dcterms:created xsi:type="dcterms:W3CDTF">2020-07-09T03:04:28Z</dcterms:created>
  <dcterms:modified xsi:type="dcterms:W3CDTF">2021-02-08T07:17:15Z</dcterms:modified>
</cp:coreProperties>
</file>