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C05FA-F1AE-470A-8F50-15C77520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A9343-3B9F-49B9-90E7-5ED19257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62A4D-276A-4741-AC2E-E2DBDF91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E8B80-C3DB-43A9-961D-AA4E08E0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B2928-72DE-4D66-BF41-8B72B3C7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16061-741A-49C1-A851-A9A6A78E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D9011-C76E-4976-A1FD-83C2B5CA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92AC6-0DD2-4B28-B5EC-777C29DA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18249-9718-4922-AA01-CEDCAA78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3B80-7BCE-44C1-B778-E898DA3B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133F77-ACE1-404F-8E84-BBDE86F98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1A27A1-98CC-40BB-815F-2757B43C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15445-339B-4057-9779-1D4B1701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18BB5-71B3-40B9-93E0-83179091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9F948-9120-4B95-8F92-A4478F3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7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6E818-665E-41FF-B123-8D192752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7623F-BCAF-4A19-9242-93507437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BA6BC-8793-42F4-AF79-432FD5FD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8F9C-98FA-49FB-BDA6-76C52711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46329-B114-4CED-9F74-5A8D4DD2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1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6703-3F88-4CC0-888C-A04BF98A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3228D-336E-4E0E-AA86-1714727B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7BC2D-5A6C-47FD-B15B-70AEDA79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BC799-DD95-4D2B-9EFE-52123429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0F8C5-2033-4C66-8C5F-88560266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7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9F98F-DD7F-43EC-9665-09D63787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2073B-1FA7-44DB-8434-9345E5FB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3415C-0245-4DC9-8DA4-4465A099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37030-8C42-4A3F-8B96-36ECD62A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5EAC9-F72E-447B-9B95-27569A90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5C641B-C76E-4C9F-B134-98A6B1CF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0165-6F36-4268-BC1C-D1F99BFF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653614-D91A-41F2-8F11-FBDBEAE3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E74889-C1D4-4FA6-B328-FB7B790F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0753E-C04E-4546-80F6-111539E11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750E4-F176-40D1-A87F-1BDCF5579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41453-495A-4F95-A179-E2E01DA7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225AD4-7581-4A17-8579-9B2CCA5E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B86BED-B645-4560-8680-E59C3D76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2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08312-7A66-4A7D-AA52-28376610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4E3A0C-1DA0-4320-B1D2-36755524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27BB9-836E-4BA4-BEA0-842E70E5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3A24A-156A-4043-856A-A4ABC63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D541E9-BAEB-4372-86B7-32FFFD10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8D60DC-F540-4DDD-AE41-2423285C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43090-1AAB-471D-9A9A-022F74FB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7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3F007-2E58-4F77-A08D-2DF8521B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CD1C5-449F-4597-A47F-5A5C4F71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E3BD48-E57A-46DA-8C8B-0A26D7503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0197B-F461-4419-BC00-D8D78E54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785A9-6793-4E93-8A1E-85BB106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1901E-73FF-4FCC-90ED-7FFFBEF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77B5A-BF96-498A-B6AA-0D577A28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5420A8-D80E-492C-BEB2-1659BB13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BF4EC-CFE5-4ECA-9488-B997FD81A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596B0-CB02-4F54-B3A7-75C5077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DD329-6858-468C-9507-531DD3D1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94292-6429-4774-8032-8D3B578D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3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BA5E6-D393-42BF-A75C-EAA48A48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223E9-2C93-407D-B0F9-634C54FB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0B83-C506-4CDB-B3BF-7D7F0E0F0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77DE-FB77-4CA4-A103-B21AE1C13B3A}" type="datetimeFigureOut">
              <a:rPr lang="ko-KR" altLang="en-US" smtClean="0"/>
              <a:t>2019-12-12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C79BC-53D1-4913-863B-A04CA941C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E53D5F-5C15-499A-916B-FBDAB0141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4485-1632-415F-A47C-AED82D9EB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7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D89252-0E39-4E20-B346-D3A9474D1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ko-KR" sz="7200" dirty="0"/>
              <a:t>CNN</a:t>
            </a:r>
            <a:r>
              <a:rPr lang="ko-KR" altLang="en-US" sz="7200" dirty="0"/>
              <a:t>을 활용한 </a:t>
            </a:r>
            <a:br>
              <a:rPr lang="en-US" altLang="ko-KR" sz="7200" dirty="0"/>
            </a:br>
            <a:r>
              <a:rPr lang="en-US" altLang="ko-KR" sz="7200" dirty="0"/>
              <a:t>image classifier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F5875-AF48-4CD2-A2B5-DBE010A1D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ko-KR" sz="1500"/>
              <a:t>2016320266 </a:t>
            </a:r>
            <a:r>
              <a:rPr lang="ko-KR" altLang="en-US" sz="1500"/>
              <a:t>컴퓨터학과 박준성</a:t>
            </a:r>
            <a:endParaRPr lang="en-US" altLang="ko-KR" sz="1500"/>
          </a:p>
          <a:p>
            <a:r>
              <a:rPr lang="en-US" altLang="ko-KR" sz="1500"/>
              <a:t>Role : </a:t>
            </a:r>
            <a:r>
              <a:rPr lang="ko-KR" altLang="en-US" sz="1500"/>
              <a:t>데이터 수집 및 모델 구현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69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E220F-1777-4A2A-8BE4-77E25EF6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10. Future Direction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AA32E-1A0C-4C33-9719-97B30736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765095"/>
            <a:ext cx="6377769" cy="1699810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모델이 직접 </a:t>
            </a:r>
            <a:r>
              <a:rPr lang="en-US" altLang="ko-KR" sz="2400" dirty="0" err="1"/>
              <a:t>dataself</a:t>
            </a:r>
            <a:r>
              <a:rPr lang="en-US" altLang="ko-KR" sz="2400" dirty="0"/>
              <a:t> supervised learning</a:t>
            </a:r>
            <a:r>
              <a:rPr lang="ko-KR" altLang="en-US" sz="2400" dirty="0"/>
              <a:t>을에 대한 </a:t>
            </a:r>
            <a:r>
              <a:rPr lang="en-US" altLang="ko-KR" sz="2400" dirty="0" err="1"/>
              <a:t>psudo</a:t>
            </a:r>
            <a:r>
              <a:rPr lang="en-US" altLang="ko-KR" sz="2400" dirty="0"/>
              <a:t> label</a:t>
            </a:r>
            <a:r>
              <a:rPr lang="ko-KR" altLang="en-US" sz="2400" dirty="0"/>
              <a:t>을 만들어 학습을 진행하는  구현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B82444E-730B-4806-AF15-B15F248F7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109" y="1691200"/>
            <a:ext cx="4410691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1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0E220F-1777-4A2A-8BE4-77E25EF6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1. Motivation and problem definition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AA32E-1A0C-4C33-9719-97B30736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Convolution Neural Network</a:t>
            </a:r>
            <a:r>
              <a:rPr lang="ko-KR" altLang="en-US" sz="2400" dirty="0"/>
              <a:t>을 사용하여 개</a:t>
            </a:r>
            <a:r>
              <a:rPr lang="en-US" altLang="ko-KR" sz="2400" dirty="0"/>
              <a:t>, </a:t>
            </a:r>
            <a:r>
              <a:rPr lang="ko-KR" altLang="en-US" sz="2400" dirty="0"/>
              <a:t>고양이</a:t>
            </a:r>
            <a:r>
              <a:rPr lang="en-US" altLang="ko-KR" sz="2400" dirty="0"/>
              <a:t>, </a:t>
            </a:r>
            <a:r>
              <a:rPr lang="ko-KR" altLang="en-US" sz="2400" dirty="0"/>
              <a:t>말</a:t>
            </a:r>
            <a:r>
              <a:rPr lang="en-US" altLang="ko-KR" sz="2400" dirty="0"/>
              <a:t>, </a:t>
            </a:r>
            <a:r>
              <a:rPr lang="ko-KR" altLang="en-US" sz="2400" dirty="0"/>
              <a:t>나비를 분류하는 </a:t>
            </a:r>
            <a:r>
              <a:rPr lang="en-US" altLang="ko-KR" sz="2400" dirty="0"/>
              <a:t>4-class image classifier</a:t>
            </a:r>
            <a:r>
              <a:rPr lang="ko-KR" altLang="en-US" sz="2400" dirty="0"/>
              <a:t>를 구현</a:t>
            </a:r>
            <a:endParaRPr lang="en-US" altLang="ko-KR" sz="2400" dirty="0"/>
          </a:p>
          <a:p>
            <a:r>
              <a:rPr lang="en-US" altLang="ko-KR" sz="2400" dirty="0" err="1"/>
              <a:t>VGGnet</a:t>
            </a:r>
            <a:r>
              <a:rPr lang="ko-KR" altLang="en-US" sz="2400" dirty="0"/>
              <a:t>의 구조를 참고하여 </a:t>
            </a:r>
            <a:r>
              <a:rPr lang="en-US" altLang="ko-KR" sz="2400" dirty="0"/>
              <a:t>CNN</a:t>
            </a:r>
            <a:r>
              <a:rPr lang="ko-KR" altLang="en-US" sz="2400" dirty="0"/>
              <a:t>을 구성</a:t>
            </a:r>
            <a:endParaRPr lang="en-US" altLang="ko-KR" sz="2400" dirty="0"/>
          </a:p>
          <a:p>
            <a:r>
              <a:rPr lang="ko-KR" altLang="en-US" sz="2400" dirty="0"/>
              <a:t>정규화를 위한 </a:t>
            </a:r>
            <a:r>
              <a:rPr lang="en-US" altLang="ko-KR" sz="2400" dirty="0"/>
              <a:t>dropout</a:t>
            </a:r>
            <a:r>
              <a:rPr lang="ko-KR" altLang="en-US" sz="2400" dirty="0"/>
              <a:t>층을 추가</a:t>
            </a:r>
            <a:endParaRPr lang="en-US" altLang="ko-KR" sz="2400" dirty="0"/>
          </a:p>
          <a:p>
            <a:r>
              <a:rPr lang="en-US" altLang="ko-KR" sz="2400" dirty="0"/>
              <a:t>Image generator</a:t>
            </a:r>
            <a:r>
              <a:rPr lang="ko-KR" altLang="en-US" sz="2400" dirty="0"/>
              <a:t>를 통하여 한 이미지당 </a:t>
            </a:r>
            <a:r>
              <a:rPr lang="en-US" altLang="ko-KR" sz="2400" dirty="0"/>
              <a:t>2~3</a:t>
            </a:r>
            <a:r>
              <a:rPr lang="ko-KR" altLang="en-US" sz="2400" dirty="0"/>
              <a:t>개의 이미지를 추가로 생성</a:t>
            </a:r>
          </a:p>
        </p:txBody>
      </p:sp>
    </p:spTree>
    <p:extLst>
      <p:ext uri="{BB962C8B-B14F-4D97-AF65-F5344CB8AC3E}">
        <p14:creationId xmlns:p14="http://schemas.microsoft.com/office/powerpoint/2010/main" val="268113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1559E-5F09-4397-A47A-65AB1EAD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Data Preprocessing</a:t>
            </a:r>
            <a:endParaRPr lang="ko-KR" altLang="en-US" dirty="0"/>
          </a:p>
        </p:txBody>
      </p:sp>
      <p:pic>
        <p:nvPicPr>
          <p:cNvPr id="5" name="내용 개체 틀 4" descr="개, 앉아있는, 동물, 갈색이(가) 표시된 사진&#10;&#10;자동 생성된 설명">
            <a:extLst>
              <a:ext uri="{FF2B5EF4-FFF2-40B4-BE49-F238E27FC236}">
                <a16:creationId xmlns:a16="http://schemas.microsoft.com/office/drawing/2014/main" id="{997F6643-A6A5-4751-B0D9-EC57076E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63603"/>
            <a:ext cx="1819398" cy="1425195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2E59831-64A9-4860-B0A5-2F1E5D3300B3}"/>
              </a:ext>
            </a:extLst>
          </p:cNvPr>
          <p:cNvSpPr/>
          <p:nvPr/>
        </p:nvSpPr>
        <p:spPr>
          <a:xfrm>
            <a:off x="2743647" y="2016292"/>
            <a:ext cx="727792" cy="403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개, 앉아있는, 갈색, 보는이(가) 표시된 사진&#10;&#10;자동 생성된 설명">
            <a:extLst>
              <a:ext uri="{FF2B5EF4-FFF2-40B4-BE49-F238E27FC236}">
                <a16:creationId xmlns:a16="http://schemas.microsoft.com/office/drawing/2014/main" id="{EA2B6C8A-EA6C-407B-AD8B-E0094D5A7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33" y="1403683"/>
            <a:ext cx="2066459" cy="1618726"/>
          </a:xfrm>
          <a:prstGeom prst="rect">
            <a:avLst/>
          </a:prstGeom>
        </p:spPr>
      </p:pic>
      <p:pic>
        <p:nvPicPr>
          <p:cNvPr id="10" name="그림 9" descr="개, 동물, 포유류, 갈색이(가) 표시된 사진&#10;&#10;자동 생성된 설명">
            <a:extLst>
              <a:ext uri="{FF2B5EF4-FFF2-40B4-BE49-F238E27FC236}">
                <a16:creationId xmlns:a16="http://schemas.microsoft.com/office/drawing/2014/main" id="{2B47F254-04A5-47FE-9E06-FEDFE47C5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54" y="1433492"/>
            <a:ext cx="2066459" cy="1618726"/>
          </a:xfrm>
          <a:prstGeom prst="rect">
            <a:avLst/>
          </a:prstGeom>
        </p:spPr>
      </p:pic>
      <p:pic>
        <p:nvPicPr>
          <p:cNvPr id="12" name="그림 11" descr="개, 갈색, 보는, 놓은이(가) 표시된 사진&#10;&#10;자동 생성된 설명">
            <a:extLst>
              <a:ext uri="{FF2B5EF4-FFF2-40B4-BE49-F238E27FC236}">
                <a16:creationId xmlns:a16="http://schemas.microsoft.com/office/drawing/2014/main" id="{1FF3585B-D846-4702-BE30-DDE4B6103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67" y="1541686"/>
            <a:ext cx="1917416" cy="1501977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05A3774-E19C-4B19-AD28-E18B3336DF35}"/>
              </a:ext>
            </a:extLst>
          </p:cNvPr>
          <p:cNvSpPr/>
          <p:nvPr/>
        </p:nvSpPr>
        <p:spPr>
          <a:xfrm>
            <a:off x="2657599" y="4222485"/>
            <a:ext cx="727792" cy="403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 descr="동물, 테이블, 앉아있는, 케이크이(가) 표시된 사진&#10;&#10;자동 생성된 설명">
            <a:extLst>
              <a:ext uri="{FF2B5EF4-FFF2-40B4-BE49-F238E27FC236}">
                <a16:creationId xmlns:a16="http://schemas.microsoft.com/office/drawing/2014/main" id="{C03F3843-9DB5-4577-8AED-D5CEAA601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4454"/>
            <a:ext cx="1610863" cy="1331647"/>
          </a:xfrm>
          <a:prstGeom prst="rect">
            <a:avLst/>
          </a:prstGeom>
        </p:spPr>
      </p:pic>
      <p:pic>
        <p:nvPicPr>
          <p:cNvPr id="21" name="그림 20" descr="앉아있는, 눈, 하얀색이(가) 표시된 사진&#10;&#10;자동 생성된 설명">
            <a:extLst>
              <a:ext uri="{FF2B5EF4-FFF2-40B4-BE49-F238E27FC236}">
                <a16:creationId xmlns:a16="http://schemas.microsoft.com/office/drawing/2014/main" id="{AEF4A852-4D96-4A8A-8B0A-3E66CEBCC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13" y="3765779"/>
            <a:ext cx="1603503" cy="1325563"/>
          </a:xfrm>
          <a:prstGeom prst="rect">
            <a:avLst/>
          </a:prstGeom>
        </p:spPr>
      </p:pic>
      <p:pic>
        <p:nvPicPr>
          <p:cNvPr id="23" name="그림 22" descr="테이블, 앉아있는, 쌍, 하얀색이(가) 표시된 사진&#10;&#10;자동 생성된 설명">
            <a:extLst>
              <a:ext uri="{FF2B5EF4-FFF2-40B4-BE49-F238E27FC236}">
                <a16:creationId xmlns:a16="http://schemas.microsoft.com/office/drawing/2014/main" id="{7E22AA2C-F13B-44A7-B022-BFF3BB811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87" y="3765779"/>
            <a:ext cx="1666319" cy="1377490"/>
          </a:xfrm>
          <a:prstGeom prst="rect">
            <a:avLst/>
          </a:prstGeom>
        </p:spPr>
      </p:pic>
      <p:pic>
        <p:nvPicPr>
          <p:cNvPr id="25" name="그림 24" descr="앉아있는, 작은, 테이블, 물이(가) 표시된 사진&#10;&#10;자동 생성된 설명">
            <a:extLst>
              <a:ext uri="{FF2B5EF4-FFF2-40B4-BE49-F238E27FC236}">
                <a16:creationId xmlns:a16="http://schemas.microsoft.com/office/drawing/2014/main" id="{2FE63619-FE1B-4F28-BBE7-472F30BE67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734" y="3761505"/>
            <a:ext cx="1603503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C9A0C-F440-4EA8-9321-8C08B3ADB35E}"/>
              </a:ext>
            </a:extLst>
          </p:cNvPr>
          <p:cNvSpPr txBox="1"/>
          <p:nvPr/>
        </p:nvSpPr>
        <p:spPr>
          <a:xfrm>
            <a:off x="8613913" y="1403683"/>
            <a:ext cx="3140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rotation range: </a:t>
            </a:r>
            <a:r>
              <a:rPr lang="ko-KR" altLang="en-US" dirty="0"/>
              <a:t>이미지 회전 범위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width shift, height shift: </a:t>
            </a:r>
            <a:r>
              <a:rPr lang="ko-KR" altLang="en-US" dirty="0"/>
              <a:t>그림을 수평 또는 수 직으로 랜덤하게 평행 이동시키는 범위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zoom range: </a:t>
            </a:r>
            <a:r>
              <a:rPr lang="ko-KR" altLang="en-US" dirty="0"/>
              <a:t>임의 확대</a:t>
            </a:r>
            <a:r>
              <a:rPr lang="en-US" altLang="ko-KR" dirty="0"/>
              <a:t>/</a:t>
            </a:r>
            <a:r>
              <a:rPr lang="ko-KR" altLang="en-US" dirty="0"/>
              <a:t>축소 범위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horizontal flip: True</a:t>
            </a:r>
            <a:r>
              <a:rPr lang="ko-KR" altLang="en-US" dirty="0"/>
              <a:t>로 설정할 경우</a:t>
            </a:r>
            <a:r>
              <a:rPr lang="en-US" altLang="ko-KR" dirty="0"/>
              <a:t>, 50% </a:t>
            </a:r>
            <a:r>
              <a:rPr lang="ko-KR" altLang="en-US" dirty="0"/>
              <a:t>확 </a:t>
            </a:r>
            <a:r>
              <a:rPr lang="ko-KR" altLang="en-US" dirty="0" err="1"/>
              <a:t>률로</a:t>
            </a:r>
            <a:r>
              <a:rPr lang="ko-KR" altLang="en-US" dirty="0"/>
              <a:t> 이미지를 수평으로 뒤집다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3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9B84C4-E5E6-4829-8352-7D63DDFD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CNN model </a:t>
            </a:r>
            <a:r>
              <a:rPr lang="ko-KR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</a:t>
            </a:r>
            <a:endParaRPr lang="en-US" altLang="ko-KR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B80CF312-084D-413D-862D-16ACC2C74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602"/>
            <a:ext cx="4551025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AC8CC5-7C64-47A1-BCBA-D4C4AA4E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4. Main Contribution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48C11-CD3A-4A34-A6EC-4BFD45FE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data augmentation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ko-KR" altLang="en-US" sz="2400" dirty="0"/>
              <a:t>과적합을 방지하기 위해 </a:t>
            </a:r>
            <a:r>
              <a:rPr lang="en-US" altLang="ko-KR" sz="2400" dirty="0" err="1"/>
              <a:t>vggnet</a:t>
            </a:r>
            <a:r>
              <a:rPr lang="ko-KR" altLang="en-US" sz="2400" dirty="0"/>
              <a:t>에 </a:t>
            </a:r>
            <a:r>
              <a:rPr lang="en-US" altLang="ko-KR" sz="2400" dirty="0"/>
              <a:t>dropout</a:t>
            </a:r>
            <a:r>
              <a:rPr lang="ko-KR" altLang="en-US" sz="2400" dirty="0"/>
              <a:t>을 추가</a:t>
            </a:r>
            <a:endParaRPr lang="en-US" altLang="ko-KR" sz="2400" dirty="0"/>
          </a:p>
          <a:p>
            <a:r>
              <a:rPr lang="en-US" altLang="ko-KR" sz="2400" dirty="0"/>
              <a:t>callback </a:t>
            </a:r>
            <a:r>
              <a:rPr lang="ko-KR" altLang="en-US" sz="2400" dirty="0"/>
              <a:t>함수로 </a:t>
            </a:r>
            <a:r>
              <a:rPr lang="en-US" altLang="ko-KR" sz="2400" dirty="0"/>
              <a:t>checkpoint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earlystopping</a:t>
            </a:r>
            <a:r>
              <a:rPr lang="en-US" altLang="ko-KR" sz="2400" dirty="0"/>
              <a:t> </a:t>
            </a:r>
            <a:r>
              <a:rPr lang="ko-KR" altLang="en-US" sz="2400" dirty="0"/>
              <a:t>함수 사용</a:t>
            </a:r>
            <a:endParaRPr lang="en-US" altLang="ko-KR" sz="2400" dirty="0"/>
          </a:p>
          <a:p>
            <a:r>
              <a:rPr lang="en-US" altLang="ko-KR" sz="2400" dirty="0"/>
              <a:t>Checkpoint : epoch</a:t>
            </a:r>
            <a:r>
              <a:rPr lang="ko-KR" altLang="en-US" sz="2400" dirty="0"/>
              <a:t>를 진행하면서 가장 좋은 성능을 보인 </a:t>
            </a:r>
            <a:r>
              <a:rPr lang="en-US" altLang="ko-KR" sz="2400" dirty="0"/>
              <a:t>weight</a:t>
            </a:r>
            <a:r>
              <a:rPr lang="ko-KR" altLang="en-US" sz="2400" dirty="0"/>
              <a:t>를 가지는 모델을 저장하는 함수</a:t>
            </a:r>
            <a:endParaRPr lang="en-US" altLang="ko-KR" sz="2400" dirty="0"/>
          </a:p>
          <a:p>
            <a:r>
              <a:rPr lang="en-US" altLang="ko-KR" sz="2400" dirty="0" err="1"/>
              <a:t>Earlystopping</a:t>
            </a:r>
            <a:r>
              <a:rPr lang="en-US" altLang="ko-KR" sz="2400" dirty="0"/>
              <a:t> : early stopping</a:t>
            </a:r>
            <a:r>
              <a:rPr lang="ko-KR" altLang="en-US" sz="2400" dirty="0"/>
              <a:t>은 </a:t>
            </a:r>
            <a:r>
              <a:rPr lang="en-US" altLang="ko-KR" sz="2400" dirty="0"/>
              <a:t>epoch</a:t>
            </a:r>
            <a:r>
              <a:rPr lang="ko-KR" altLang="en-US" sz="2400" dirty="0"/>
              <a:t>을 일정 개수만큼 더 반복해도 성능이 더 이상 향상되지 않을 때 더 </a:t>
            </a:r>
            <a:r>
              <a:rPr lang="en-US" altLang="ko-KR" sz="2400" dirty="0"/>
              <a:t>epoch</a:t>
            </a:r>
            <a:r>
              <a:rPr lang="ko-KR" altLang="en-US" sz="2400" dirty="0"/>
              <a:t>을 진행하지 않고 </a:t>
            </a:r>
            <a:r>
              <a:rPr lang="en-US" altLang="ko-KR" sz="2400" dirty="0"/>
              <a:t>training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종료시키는</a:t>
            </a:r>
            <a:r>
              <a:rPr lang="ko-KR" altLang="en-US" sz="2400" dirty="0"/>
              <a:t> 함수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044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44CF9D-AE90-4714-9A68-D4B2C5DE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Baseline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0492B-DAD1-48EB-B488-806C264B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Convolution Neural Network</a:t>
            </a: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를 사용했고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그 중 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Vggnet </a:t>
            </a: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구조를 기초로 하여 </a:t>
            </a:r>
            <a:r>
              <a:rPr lang="en-US" altLang="ko-KR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feature</a:t>
            </a:r>
            <a:r>
              <a:rPr lang="ko-KR" alt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에 맞게 수정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F3F798-EC38-45F7-BF79-CBEAF44D8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53" y="2139484"/>
            <a:ext cx="9991493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5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18920B-9EEE-40C9-A28C-ED6FC718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SOTA for Image Classification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0760B4D-715B-4728-91D8-0AA186BD5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14947"/>
            <a:ext cx="6553545" cy="56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2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D87B52-48AD-4D2F-9665-25075BF3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>
                <a:solidFill>
                  <a:schemeClr val="accent1"/>
                </a:solidFill>
              </a:rPr>
              <a:t>8. Main Challenges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609A9-1B94-40FE-A95D-7E1F0E5C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accuracy </a:t>
            </a:r>
            <a:r>
              <a:rPr lang="ko-KR" altLang="en-US" sz="2400" dirty="0"/>
              <a:t>와 </a:t>
            </a:r>
            <a:r>
              <a:rPr lang="en-US" altLang="ko-KR" sz="2400" dirty="0"/>
              <a:t>loss</a:t>
            </a:r>
            <a:r>
              <a:rPr lang="ko-KR" altLang="en-US" sz="2400" dirty="0"/>
              <a:t>가 향상이 잘 되지 않음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learning rate </a:t>
            </a:r>
            <a:r>
              <a:rPr lang="ko-KR" altLang="en-US" sz="2400" dirty="0"/>
              <a:t>을 올렸지만 그래도 성능이 크게 좋아지지 않아 반대로 </a:t>
            </a:r>
            <a:r>
              <a:rPr lang="en-US" altLang="ko-KR" sz="2400" dirty="0"/>
              <a:t>learning rate</a:t>
            </a:r>
            <a:r>
              <a:rPr lang="ko-KR" altLang="en-US" sz="2400" dirty="0"/>
              <a:t>을 작게 하니 오히려 성능이 더 좋아지는 것을 발견할 수 있었다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347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B7E5DA-525F-4F7D-9D87-58072B2B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3200" dirty="0"/>
              <a:t>9. Model evaluation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B28598F-41A1-4EC2-A503-E998804C2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8" y="2729397"/>
            <a:ext cx="5200178" cy="3483864"/>
          </a:xfrm>
          <a:prstGeom prst="rect">
            <a:avLst/>
          </a:prstGeom>
        </p:spPr>
      </p:pic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5C1AEC3C-A23C-4853-A268-0F0C909C9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78" y="2729397"/>
            <a:ext cx="5265687" cy="3483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812A8A-9E0B-4A77-9758-03882D9EEDE1}"/>
              </a:ext>
            </a:extLst>
          </p:cNvPr>
          <p:cNvSpPr txBox="1"/>
          <p:nvPr/>
        </p:nvSpPr>
        <p:spPr>
          <a:xfrm>
            <a:off x="844062" y="6254436"/>
            <a:ext cx="102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loss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14295-3875-4BC4-8B8F-E85C8722600E}"/>
              </a:ext>
            </a:extLst>
          </p:cNvPr>
          <p:cNvSpPr txBox="1"/>
          <p:nvPr/>
        </p:nvSpPr>
        <p:spPr>
          <a:xfrm>
            <a:off x="6822831" y="6230497"/>
            <a:ext cx="11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accuracy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D3F3C4-C8CE-4B89-8F77-9582174F4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497" y="1154535"/>
            <a:ext cx="5959943" cy="607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92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267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CNN을 활용한  image classifier</vt:lpstr>
      <vt:lpstr>1. Motivation and problem definition</vt:lpstr>
      <vt:lpstr>2. Data Preprocessing</vt:lpstr>
      <vt:lpstr>3. CNN model 구조</vt:lpstr>
      <vt:lpstr>4. Main Contribution</vt:lpstr>
      <vt:lpstr>5. Baseline</vt:lpstr>
      <vt:lpstr>6. SOTA for Image Classification</vt:lpstr>
      <vt:lpstr>8. Main Challenges</vt:lpstr>
      <vt:lpstr>9. Model evaluation </vt:lpstr>
      <vt:lpstr>10.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CNN을 활용한  image classifier</dc:title>
  <dc:creator>junseong</dc:creator>
  <cp:lastModifiedBy>junseong</cp:lastModifiedBy>
  <cp:revision>5</cp:revision>
  <dcterms:created xsi:type="dcterms:W3CDTF">2019-12-11T21:23:27Z</dcterms:created>
  <dcterms:modified xsi:type="dcterms:W3CDTF">2019-12-12T05:03:48Z</dcterms:modified>
</cp:coreProperties>
</file>